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69" r:id="rId4"/>
    <p:sldId id="272" r:id="rId5"/>
    <p:sldId id="262" r:id="rId6"/>
    <p:sldId id="274" r:id="rId7"/>
    <p:sldId id="259" r:id="rId8"/>
    <p:sldId id="273" r:id="rId9"/>
    <p:sldId id="264" r:id="rId10"/>
    <p:sldId id="267" r:id="rId11"/>
    <p:sldId id="27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9900"/>
    <a:srgbClr val="00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4580" autoAdjust="0"/>
    <p:restoredTop sz="86410"/>
  </p:normalViewPr>
  <p:slideViewPr>
    <p:cSldViewPr snapToGrid="0">
      <p:cViewPr varScale="1">
        <p:scale>
          <a:sx n="108" d="100"/>
          <a:sy n="108" d="100"/>
        </p:scale>
        <p:origin x="53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9644BF-8922-49ED-865F-84725FFF37EF}"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51488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644BF-8922-49ED-865F-84725FFF37EF}"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286120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644BF-8922-49ED-865F-84725FFF37EF}"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350380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644BF-8922-49ED-865F-84725FFF37EF}"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340105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644BF-8922-49ED-865F-84725FFF37EF}" type="datetimeFigureOut">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298126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9644BF-8922-49ED-865F-84725FFF37EF}"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92497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9644BF-8922-49ED-865F-84725FFF37EF}" type="datetimeFigureOut">
              <a:rPr lang="en-US" smtClean="0"/>
              <a:t>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263541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9644BF-8922-49ED-865F-84725FFF37EF}" type="datetimeFigureOut">
              <a:rPr lang="en-US" smtClean="0"/>
              <a:t>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183470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644BF-8922-49ED-865F-84725FFF37EF}" type="datetimeFigureOut">
              <a:rPr lang="en-US" smtClean="0"/>
              <a:t>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12197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9644BF-8922-49ED-865F-84725FFF37EF}"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331379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9644BF-8922-49ED-865F-84725FFF37EF}" type="datetimeFigureOut">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E475B-2374-452C-8990-0AA38B12B143}" type="slidenum">
              <a:rPr lang="en-US" smtClean="0"/>
              <a:t>‹#›</a:t>
            </a:fld>
            <a:endParaRPr lang="en-US"/>
          </a:p>
        </p:txBody>
      </p:sp>
    </p:spTree>
    <p:extLst>
      <p:ext uri="{BB962C8B-B14F-4D97-AF65-F5344CB8AC3E}">
        <p14:creationId xmlns:p14="http://schemas.microsoft.com/office/powerpoint/2010/main" val="1253429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644BF-8922-49ED-865F-84725FFF37EF}" type="datetimeFigureOut">
              <a:rPr lang="en-US" smtClean="0"/>
              <a:t>1/30/2022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E475B-2374-452C-8990-0AA38B12B143}" type="slidenum">
              <a:rPr lang="en-US" smtClean="0"/>
              <a:t>‹#›</a:t>
            </a:fld>
            <a:endParaRPr lang="en-US"/>
          </a:p>
        </p:txBody>
      </p:sp>
    </p:spTree>
    <p:extLst>
      <p:ext uri="{BB962C8B-B14F-4D97-AF65-F5344CB8AC3E}">
        <p14:creationId xmlns:p14="http://schemas.microsoft.com/office/powerpoint/2010/main" val="556619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72394A-0C03-4E93-A28D-39840040752A}"/>
              </a:ext>
            </a:extLst>
          </p:cNvPr>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a:off x="-2020" y="0"/>
            <a:ext cx="9146020" cy="6858000"/>
          </a:xfrm>
          <a:prstGeom prst="rect">
            <a:avLst/>
          </a:prstGeom>
        </p:spPr>
      </p:pic>
    </p:spTree>
    <p:extLst>
      <p:ext uri="{BB962C8B-B14F-4D97-AF65-F5344CB8AC3E}">
        <p14:creationId xmlns:p14="http://schemas.microsoft.com/office/powerpoint/2010/main" val="1802311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rowd&#10;&#10;Description automatically generated">
            <a:extLst>
              <a:ext uri="{FF2B5EF4-FFF2-40B4-BE49-F238E27FC236}">
                <a16:creationId xmlns:a16="http://schemas.microsoft.com/office/drawing/2014/main" id="{9DD0CB07-1996-48EF-A181-2066E9CA9E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F85B8152-AEF9-4B1F-BB1B-BFAC667D50BF}"/>
              </a:ext>
            </a:extLst>
          </p:cNvPr>
          <p:cNvSpPr txBox="1"/>
          <p:nvPr/>
        </p:nvSpPr>
        <p:spPr>
          <a:xfrm>
            <a:off x="1789043" y="66263"/>
            <a:ext cx="5605670" cy="2062103"/>
          </a:xfrm>
          <a:prstGeom prst="rect">
            <a:avLst/>
          </a:prstGeom>
          <a:noFill/>
        </p:spPr>
        <p:txBody>
          <a:bodyPr wrap="square" rtlCol="0">
            <a:spAutoFit/>
          </a:bodyPr>
          <a:lstStyle/>
          <a:p>
            <a:pPr algn="just"/>
            <a:r>
              <a:rPr lang="en-US" sz="3200" b="1" dirty="0"/>
              <a:t>Matthew 11:28&gt; </a:t>
            </a:r>
            <a:r>
              <a:rPr lang="en-US" sz="3200" b="1" dirty="0">
                <a:solidFill>
                  <a:schemeClr val="bg1"/>
                </a:solidFill>
              </a:rPr>
              <a:t>28 Come to Me, all you who labor and are heavy laden, and I will give you rest.</a:t>
            </a:r>
          </a:p>
        </p:txBody>
      </p:sp>
    </p:spTree>
    <p:extLst>
      <p:ext uri="{BB962C8B-B14F-4D97-AF65-F5344CB8AC3E}">
        <p14:creationId xmlns:p14="http://schemas.microsoft.com/office/powerpoint/2010/main" val="335367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DBDA4-94FE-4DA9-9450-CB13256058B3}"/>
              </a:ext>
            </a:extLst>
          </p:cNvPr>
          <p:cNvSpPr txBox="1"/>
          <p:nvPr/>
        </p:nvSpPr>
        <p:spPr>
          <a:xfrm>
            <a:off x="119270" y="3339548"/>
            <a:ext cx="8905460" cy="1200329"/>
          </a:xfrm>
          <a:prstGeom prst="rect">
            <a:avLst/>
          </a:prstGeom>
          <a:noFill/>
        </p:spPr>
        <p:txBody>
          <a:bodyPr wrap="square" rtlCol="0">
            <a:spAutoFit/>
          </a:bodyPr>
          <a:lstStyle/>
          <a:p>
            <a:pPr algn="just"/>
            <a:r>
              <a:rPr lang="en-US" sz="3500" b="1" dirty="0">
                <a:latin typeface="Ink Free" panose="03080402000500000000" pitchFamily="66" charset="0"/>
                <a:cs typeface="Times New Roman" panose="02020603050405020304" pitchFamily="18" charset="0"/>
              </a:rPr>
              <a:t>How can people call for help if they don't know who to trust? </a:t>
            </a:r>
          </a:p>
        </p:txBody>
      </p:sp>
      <p:sp>
        <p:nvSpPr>
          <p:cNvPr id="6" name="TextBox 5">
            <a:extLst>
              <a:ext uri="{FF2B5EF4-FFF2-40B4-BE49-F238E27FC236}">
                <a16:creationId xmlns:a16="http://schemas.microsoft.com/office/drawing/2014/main" id="{1E6470E0-762D-482C-962F-7831A5870B11}"/>
              </a:ext>
            </a:extLst>
          </p:cNvPr>
          <p:cNvSpPr txBox="1"/>
          <p:nvPr/>
        </p:nvSpPr>
        <p:spPr>
          <a:xfrm>
            <a:off x="119270" y="4426223"/>
            <a:ext cx="8905460" cy="1754326"/>
          </a:xfrm>
          <a:prstGeom prst="rect">
            <a:avLst/>
          </a:prstGeom>
          <a:noFill/>
        </p:spPr>
        <p:txBody>
          <a:bodyPr wrap="square" rtlCol="0">
            <a:spAutoFit/>
          </a:bodyPr>
          <a:lstStyle/>
          <a:p>
            <a:pPr algn="just"/>
            <a:r>
              <a:rPr lang="en-US" sz="3500" b="1" dirty="0">
                <a:latin typeface="Ink Free" panose="03080402000500000000" pitchFamily="66" charset="0"/>
                <a:cs typeface="Times New Roman" panose="02020603050405020304" pitchFamily="18" charset="0"/>
              </a:rPr>
              <a:t>How can they know who to trust if they haven't heard of the One who can be trusted?</a:t>
            </a:r>
            <a:endParaRPr lang="en-US" sz="3500" dirty="0">
              <a:latin typeface="Ink Free" panose="03080402000500000000" pitchFamily="66" charset="0"/>
            </a:endParaRPr>
          </a:p>
        </p:txBody>
      </p:sp>
      <p:sp>
        <p:nvSpPr>
          <p:cNvPr id="7" name="TextBox 6">
            <a:extLst>
              <a:ext uri="{FF2B5EF4-FFF2-40B4-BE49-F238E27FC236}">
                <a16:creationId xmlns:a16="http://schemas.microsoft.com/office/drawing/2014/main" id="{633094D9-9A52-4A98-AE64-C132AA97A8C6}"/>
              </a:ext>
            </a:extLst>
          </p:cNvPr>
          <p:cNvSpPr txBox="1"/>
          <p:nvPr/>
        </p:nvSpPr>
        <p:spPr>
          <a:xfrm>
            <a:off x="119270" y="6114195"/>
            <a:ext cx="8905460" cy="646331"/>
          </a:xfrm>
          <a:prstGeom prst="rect">
            <a:avLst/>
          </a:prstGeom>
          <a:noFill/>
        </p:spPr>
        <p:txBody>
          <a:bodyPr wrap="square" rtlCol="0">
            <a:spAutoFit/>
          </a:bodyPr>
          <a:lstStyle/>
          <a:p>
            <a:pPr algn="just"/>
            <a:r>
              <a:rPr lang="en-US" sz="3500" b="1" dirty="0">
                <a:latin typeface="Ink Free" panose="03080402000500000000" pitchFamily="66" charset="0"/>
                <a:cs typeface="Times New Roman" panose="02020603050405020304" pitchFamily="18" charset="0"/>
              </a:rPr>
              <a:t>How can they hear if nobody tells them?</a:t>
            </a:r>
            <a:endParaRPr lang="en-US" sz="3500" dirty="0">
              <a:latin typeface="Ink Free" panose="03080402000500000000" pitchFamily="66" charset="0"/>
            </a:endParaRPr>
          </a:p>
        </p:txBody>
      </p:sp>
      <p:pic>
        <p:nvPicPr>
          <p:cNvPr id="9" name="Picture 8">
            <a:extLst>
              <a:ext uri="{FF2B5EF4-FFF2-40B4-BE49-F238E27FC236}">
                <a16:creationId xmlns:a16="http://schemas.microsoft.com/office/drawing/2014/main" id="{63FCB6C0-044B-413D-BF0C-58BCC5542351}"/>
              </a:ext>
            </a:extLst>
          </p:cNvPr>
          <p:cNvPicPr>
            <a:picLocks noChangeAspect="1"/>
          </p:cNvPicPr>
          <p:nvPr/>
        </p:nvPicPr>
        <p:blipFill rotWithShape="1">
          <a:blip r:embed="rId2"/>
          <a:srcRect l="8102" t="8416" r="7606" b="16806"/>
          <a:stretch/>
        </p:blipFill>
        <p:spPr>
          <a:xfrm>
            <a:off x="5658678" y="0"/>
            <a:ext cx="3485322" cy="3339548"/>
          </a:xfrm>
          <a:prstGeom prst="rect">
            <a:avLst/>
          </a:prstGeom>
        </p:spPr>
      </p:pic>
      <p:pic>
        <p:nvPicPr>
          <p:cNvPr id="4" name="Picture 3">
            <a:extLst>
              <a:ext uri="{FF2B5EF4-FFF2-40B4-BE49-F238E27FC236}">
                <a16:creationId xmlns:a16="http://schemas.microsoft.com/office/drawing/2014/main" id="{D160B2CB-3A01-438E-B7FD-A7BA181D3BA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6232" t="6622" r="7246" b="14228"/>
          <a:stretch/>
        </p:blipFill>
        <p:spPr>
          <a:xfrm>
            <a:off x="7" y="-1081"/>
            <a:ext cx="5579160" cy="3354972"/>
          </a:xfrm>
          <a:prstGeom prst="rect">
            <a:avLst/>
          </a:prstGeom>
        </p:spPr>
      </p:pic>
    </p:spTree>
    <p:extLst>
      <p:ext uri="{BB962C8B-B14F-4D97-AF65-F5344CB8AC3E}">
        <p14:creationId xmlns:p14="http://schemas.microsoft.com/office/powerpoint/2010/main" val="243583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A69F1-4AE6-41F4-84E6-F970FA3E2555}"/>
              </a:ext>
            </a:extLst>
          </p:cNvPr>
          <p:cNvPicPr>
            <a:picLocks noChangeAspect="1"/>
          </p:cNvPicPr>
          <p:nvPr/>
        </p:nvPicPr>
        <p:blipFill>
          <a:blip r:embed="rId2"/>
          <a:stretch>
            <a:fillRect/>
          </a:stretch>
        </p:blipFill>
        <p:spPr>
          <a:xfrm>
            <a:off x="0" y="-4140"/>
            <a:ext cx="9144000" cy="5143500"/>
          </a:xfrm>
          <a:prstGeom prst="rect">
            <a:avLst/>
          </a:prstGeom>
        </p:spPr>
      </p:pic>
      <p:sp>
        <p:nvSpPr>
          <p:cNvPr id="4" name="TextBox 3">
            <a:extLst>
              <a:ext uri="{FF2B5EF4-FFF2-40B4-BE49-F238E27FC236}">
                <a16:creationId xmlns:a16="http://schemas.microsoft.com/office/drawing/2014/main" id="{A4C25104-0FDE-4DB7-A150-C27276D3565C}"/>
              </a:ext>
            </a:extLst>
          </p:cNvPr>
          <p:cNvSpPr txBox="1"/>
          <p:nvPr/>
        </p:nvSpPr>
        <p:spPr>
          <a:xfrm>
            <a:off x="490330" y="3429000"/>
            <a:ext cx="8242853" cy="2585323"/>
          </a:xfrm>
          <a:prstGeom prst="rect">
            <a:avLst/>
          </a:prstGeom>
          <a:noFill/>
        </p:spPr>
        <p:txBody>
          <a:bodyPr wrap="square" rtlCol="0">
            <a:spAutoFit/>
          </a:bodyPr>
          <a:lstStyle/>
          <a:p>
            <a:pPr algn="ctr"/>
            <a:r>
              <a:rPr lang="en-US" sz="5400" dirty="0">
                <a:solidFill>
                  <a:srgbClr val="C00000"/>
                </a:solidFill>
                <a:latin typeface="Georgia" panose="02040502050405020303" pitchFamily="18" charset="0"/>
              </a:rPr>
              <a:t>Has not changed since the Lord gave it in the first century</a:t>
            </a:r>
          </a:p>
        </p:txBody>
      </p:sp>
    </p:spTree>
    <p:extLst>
      <p:ext uri="{BB962C8B-B14F-4D97-AF65-F5344CB8AC3E}">
        <p14:creationId xmlns:p14="http://schemas.microsoft.com/office/powerpoint/2010/main" val="160085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helmet&#10;&#10;Description automatically generated">
            <a:extLst>
              <a:ext uri="{FF2B5EF4-FFF2-40B4-BE49-F238E27FC236}">
                <a16:creationId xmlns:a16="http://schemas.microsoft.com/office/drawing/2014/main" id="{9D153FED-D551-4403-BCC5-DB92C92B2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A83FDD1-42D1-4C8C-B0E3-27B4A0A8A34E}"/>
              </a:ext>
            </a:extLst>
          </p:cNvPr>
          <p:cNvSpPr txBox="1"/>
          <p:nvPr/>
        </p:nvSpPr>
        <p:spPr>
          <a:xfrm>
            <a:off x="119268" y="5115349"/>
            <a:ext cx="8878957" cy="1569660"/>
          </a:xfrm>
          <a:prstGeom prst="rect">
            <a:avLst/>
          </a:prstGeom>
          <a:noFill/>
        </p:spPr>
        <p:txBody>
          <a:bodyPr wrap="square" rtlCol="0">
            <a:spAutoFit/>
          </a:bodyPr>
          <a:lstStyle/>
          <a:p>
            <a:pPr algn="just"/>
            <a:r>
              <a:rPr lang="en-US" sz="3200" b="1" dirty="0">
                <a:solidFill>
                  <a:srgbClr val="0000CC"/>
                </a:solidFill>
              </a:rPr>
              <a:t>19 Go therefore and make disciples of all the nations, baptizing them in the name of the Father and of the Son and of the Holy Spirit.</a:t>
            </a:r>
          </a:p>
        </p:txBody>
      </p:sp>
    </p:spTree>
    <p:extLst>
      <p:ext uri="{BB962C8B-B14F-4D97-AF65-F5344CB8AC3E}">
        <p14:creationId xmlns:p14="http://schemas.microsoft.com/office/powerpoint/2010/main" val="91809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3DA06D4C-E260-4BF9-BEDE-430F45D3606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279" b="18065"/>
          <a:stretch/>
        </p:blipFill>
        <p:spPr>
          <a:xfrm>
            <a:off x="2" y="-46808"/>
            <a:ext cx="9144000" cy="6918060"/>
          </a:xfrm>
          <a:prstGeom prst="rect">
            <a:avLst/>
          </a:prstGeom>
        </p:spPr>
      </p:pic>
      <p:sp>
        <p:nvSpPr>
          <p:cNvPr id="6" name="TextBox 5">
            <a:extLst>
              <a:ext uri="{FF2B5EF4-FFF2-40B4-BE49-F238E27FC236}">
                <a16:creationId xmlns:a16="http://schemas.microsoft.com/office/drawing/2014/main" id="{0DAA3D43-FB2A-4EB7-97CA-81278C122BE7}"/>
              </a:ext>
            </a:extLst>
          </p:cNvPr>
          <p:cNvSpPr txBox="1"/>
          <p:nvPr/>
        </p:nvSpPr>
        <p:spPr>
          <a:xfrm>
            <a:off x="66262" y="13254"/>
            <a:ext cx="5367130" cy="1569660"/>
          </a:xfrm>
          <a:prstGeom prst="rect">
            <a:avLst/>
          </a:prstGeom>
          <a:noFill/>
        </p:spPr>
        <p:txBody>
          <a:bodyPr wrap="square" rtlCol="0">
            <a:spAutoFit/>
          </a:bodyPr>
          <a:lstStyle/>
          <a:p>
            <a:pPr algn="just"/>
            <a:r>
              <a:rPr lang="en-US" sz="3200" b="1" dirty="0">
                <a:effectLst>
                  <a:outerShdw blurRad="38100" dist="38100" dir="2700000" algn="tl">
                    <a:srgbClr val="000000">
                      <a:alpha val="43137"/>
                    </a:srgbClr>
                  </a:outerShdw>
                </a:effectLst>
              </a:rPr>
              <a:t>Mark 16:15 &gt; “</a:t>
            </a:r>
            <a:r>
              <a:rPr lang="en-US" sz="3200" b="1" u="sng" dirty="0">
                <a:effectLst>
                  <a:outerShdw blurRad="38100" dist="38100" dir="2700000" algn="tl">
                    <a:srgbClr val="000000">
                      <a:alpha val="43137"/>
                    </a:srgbClr>
                  </a:outerShdw>
                </a:effectLst>
              </a:rPr>
              <a:t>Go</a:t>
            </a:r>
            <a:r>
              <a:rPr lang="en-US" sz="3200" b="1" dirty="0">
                <a:effectLst>
                  <a:outerShdw blurRad="38100" dist="38100" dir="2700000" algn="tl">
                    <a:srgbClr val="000000">
                      <a:alpha val="43137"/>
                    </a:srgbClr>
                  </a:outerShdw>
                </a:effectLst>
              </a:rPr>
              <a:t> </a:t>
            </a:r>
            <a:r>
              <a:rPr lang="en-US" sz="3200" b="1" u="sng" dirty="0">
                <a:effectLst>
                  <a:outerShdw blurRad="38100" dist="38100" dir="2700000" algn="tl">
                    <a:srgbClr val="000000">
                      <a:alpha val="43137"/>
                    </a:srgbClr>
                  </a:outerShdw>
                </a:effectLst>
              </a:rPr>
              <a:t>into all the world</a:t>
            </a:r>
            <a:r>
              <a:rPr lang="en-US" sz="3200" b="1" dirty="0">
                <a:effectLst>
                  <a:outerShdw blurRad="38100" dist="38100" dir="2700000" algn="tl">
                    <a:srgbClr val="000000">
                      <a:alpha val="43137"/>
                    </a:srgbClr>
                  </a:outerShdw>
                </a:effectLst>
              </a:rPr>
              <a:t> </a:t>
            </a:r>
            <a:r>
              <a:rPr lang="en-US" sz="3200" b="1" u="sng" dirty="0">
                <a:effectLst>
                  <a:outerShdw blurRad="38100" dist="38100" dir="2700000" algn="tl">
                    <a:srgbClr val="000000">
                      <a:alpha val="43137"/>
                    </a:srgbClr>
                  </a:outerShdw>
                </a:effectLst>
              </a:rPr>
              <a:t>and preach the gospel to every creature</a:t>
            </a:r>
            <a:r>
              <a:rPr lang="en-US" sz="3200" b="1" dirty="0">
                <a:effectLst>
                  <a:outerShdw blurRad="38100" dist="38100" dir="2700000" algn="tl">
                    <a:srgbClr val="000000">
                      <a:alpha val="43137"/>
                    </a:srgbClr>
                  </a:outerShdw>
                </a:effectLst>
              </a:rPr>
              <a:t>………………….” </a:t>
            </a:r>
          </a:p>
        </p:txBody>
      </p:sp>
      <p:pic>
        <p:nvPicPr>
          <p:cNvPr id="9" name="Picture 8">
            <a:extLst>
              <a:ext uri="{FF2B5EF4-FFF2-40B4-BE49-F238E27FC236}">
                <a16:creationId xmlns:a16="http://schemas.microsoft.com/office/drawing/2014/main" id="{E822C22E-C08C-49DE-95DD-261A3100ABD7}"/>
              </a:ext>
            </a:extLst>
          </p:cNvPr>
          <p:cNvPicPr>
            <a:picLocks noChangeAspect="1"/>
          </p:cNvPicPr>
          <p:nvPr/>
        </p:nvPicPr>
        <p:blipFill rotWithShape="1">
          <a:blip r:embed="rId4"/>
          <a:srcRect l="15054" r="2151"/>
          <a:stretch/>
        </p:blipFill>
        <p:spPr>
          <a:xfrm>
            <a:off x="7087741" y="-59630"/>
            <a:ext cx="1541598" cy="1861928"/>
          </a:xfrm>
          <a:prstGeom prst="rect">
            <a:avLst/>
          </a:prstGeom>
        </p:spPr>
      </p:pic>
    </p:spTree>
    <p:extLst>
      <p:ext uri="{BB962C8B-B14F-4D97-AF65-F5344CB8AC3E}">
        <p14:creationId xmlns:p14="http://schemas.microsoft.com/office/powerpoint/2010/main" val="418760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41E2E-7B50-4AB3-8810-257FDDD52158}"/>
              </a:ext>
            </a:extLst>
          </p:cNvPr>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a:off x="-5451" y="-7163"/>
            <a:ext cx="2873375" cy="2154555"/>
          </a:xfrm>
          <a:prstGeom prst="rect">
            <a:avLst/>
          </a:prstGeom>
        </p:spPr>
      </p:pic>
      <p:sp>
        <p:nvSpPr>
          <p:cNvPr id="3" name="Rectangle: Rounded Corners 2">
            <a:extLst>
              <a:ext uri="{FF2B5EF4-FFF2-40B4-BE49-F238E27FC236}">
                <a16:creationId xmlns:a16="http://schemas.microsoft.com/office/drawing/2014/main" id="{C3D43D26-5568-4374-B87C-5224EAE6B8FE}"/>
              </a:ext>
            </a:extLst>
          </p:cNvPr>
          <p:cNvSpPr/>
          <p:nvPr/>
        </p:nvSpPr>
        <p:spPr>
          <a:xfrm>
            <a:off x="3339548" y="159027"/>
            <a:ext cx="5579165" cy="1895061"/>
          </a:xfrm>
          <a:prstGeom prst="roundRect">
            <a:avLst/>
          </a:prstGeom>
          <a:solidFill>
            <a:srgbClr val="FFC00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eorgia" panose="02040502050405020303" pitchFamily="18" charset="0"/>
              </a:rPr>
              <a:t>IT IS IMPORTANT TO THE LORD</a:t>
            </a:r>
          </a:p>
        </p:txBody>
      </p:sp>
      <p:sp>
        <p:nvSpPr>
          <p:cNvPr id="7" name="TextBox 6">
            <a:extLst>
              <a:ext uri="{FF2B5EF4-FFF2-40B4-BE49-F238E27FC236}">
                <a16:creationId xmlns:a16="http://schemas.microsoft.com/office/drawing/2014/main" id="{C56C6A8B-EC5C-49DF-B6D3-4613EEF40BC6}"/>
              </a:ext>
            </a:extLst>
          </p:cNvPr>
          <p:cNvSpPr txBox="1"/>
          <p:nvPr/>
        </p:nvSpPr>
        <p:spPr>
          <a:xfrm>
            <a:off x="225287" y="2186600"/>
            <a:ext cx="8693426" cy="2554545"/>
          </a:xfrm>
          <a:prstGeom prst="rect">
            <a:avLst/>
          </a:prstGeom>
          <a:noFill/>
        </p:spPr>
        <p:txBody>
          <a:bodyPr wrap="square" rtlCol="0">
            <a:spAutoFit/>
          </a:bodyPr>
          <a:lstStyle/>
          <a:p>
            <a:pPr algn="just"/>
            <a:r>
              <a:rPr lang="en-US" sz="3200" b="1" dirty="0">
                <a:latin typeface="Ink Free" panose="03080402000500000000" pitchFamily="66" charset="0"/>
              </a:rPr>
              <a:t>Colossians 1:23&gt; </a:t>
            </a:r>
            <a:r>
              <a:rPr lang="en-US" sz="3200" b="1" dirty="0">
                <a:solidFill>
                  <a:srgbClr val="0000CC"/>
                </a:solidFill>
                <a:latin typeface="Ink Free" panose="03080402000500000000" pitchFamily="66" charset="0"/>
              </a:rPr>
              <a:t>23 if indeed you continue in the faith, grounded and steadfast, and are not moved away from the hope of the gospel which you heard, which was preached to every creature under heaven……….</a:t>
            </a:r>
          </a:p>
        </p:txBody>
      </p:sp>
      <p:sp>
        <p:nvSpPr>
          <p:cNvPr id="6" name="TextBox 5">
            <a:extLst>
              <a:ext uri="{FF2B5EF4-FFF2-40B4-BE49-F238E27FC236}">
                <a16:creationId xmlns:a16="http://schemas.microsoft.com/office/drawing/2014/main" id="{6B08D867-B45F-40D7-A73C-0CB8AF6760BA}"/>
              </a:ext>
            </a:extLst>
          </p:cNvPr>
          <p:cNvSpPr txBox="1"/>
          <p:nvPr/>
        </p:nvSpPr>
        <p:spPr>
          <a:xfrm>
            <a:off x="225287" y="4664756"/>
            <a:ext cx="8693426" cy="2062103"/>
          </a:xfrm>
          <a:prstGeom prst="rect">
            <a:avLst/>
          </a:prstGeom>
          <a:noFill/>
        </p:spPr>
        <p:txBody>
          <a:bodyPr wrap="square" rtlCol="0">
            <a:spAutoFit/>
          </a:bodyPr>
          <a:lstStyle/>
          <a:p>
            <a:pPr algn="just"/>
            <a:r>
              <a:rPr lang="en-US" sz="3200" b="1" dirty="0">
                <a:latin typeface="Ink Free" panose="03080402000500000000" pitchFamily="66" charset="0"/>
              </a:rPr>
              <a:t>Matthew 24:14&gt; </a:t>
            </a:r>
            <a:r>
              <a:rPr lang="en-US" sz="3200" b="1" dirty="0">
                <a:solidFill>
                  <a:srgbClr val="0000CC"/>
                </a:solidFill>
                <a:latin typeface="Ink Free" panose="03080402000500000000" pitchFamily="66" charset="0"/>
              </a:rPr>
              <a:t>14 And this gospel of the kingdom will be preached in all the world as a witness to all the nations, and then the end will come. </a:t>
            </a:r>
          </a:p>
        </p:txBody>
      </p:sp>
    </p:spTree>
    <p:extLst>
      <p:ext uri="{BB962C8B-B14F-4D97-AF65-F5344CB8AC3E}">
        <p14:creationId xmlns:p14="http://schemas.microsoft.com/office/powerpoint/2010/main" val="28344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6138E-8EB1-402C-947B-ED228172F906}"/>
              </a:ext>
            </a:extLst>
          </p:cNvPr>
          <p:cNvPicPr>
            <a:picLocks noChangeAspect="1"/>
          </p:cNvPicPr>
          <p:nvPr/>
        </p:nvPicPr>
        <p:blipFill>
          <a:blip r:embed="rId2"/>
          <a:stretch>
            <a:fillRect/>
          </a:stretch>
        </p:blipFill>
        <p:spPr>
          <a:xfrm>
            <a:off x="0" y="1705388"/>
            <a:ext cx="9144000" cy="5143500"/>
          </a:xfrm>
          <a:prstGeom prst="rect">
            <a:avLst/>
          </a:prstGeom>
        </p:spPr>
      </p:pic>
      <p:sp>
        <p:nvSpPr>
          <p:cNvPr id="4" name="TextBox 3">
            <a:extLst>
              <a:ext uri="{FF2B5EF4-FFF2-40B4-BE49-F238E27FC236}">
                <a16:creationId xmlns:a16="http://schemas.microsoft.com/office/drawing/2014/main" id="{52681FB0-01B1-4559-B627-63C487DD3C2E}"/>
              </a:ext>
            </a:extLst>
          </p:cNvPr>
          <p:cNvSpPr txBox="1"/>
          <p:nvPr/>
        </p:nvSpPr>
        <p:spPr>
          <a:xfrm>
            <a:off x="132522" y="66263"/>
            <a:ext cx="8852452" cy="1569660"/>
          </a:xfrm>
          <a:prstGeom prst="rect">
            <a:avLst/>
          </a:prstGeom>
          <a:noFill/>
        </p:spPr>
        <p:txBody>
          <a:bodyPr wrap="square" rtlCol="0">
            <a:spAutoFit/>
          </a:bodyPr>
          <a:lstStyle/>
          <a:p>
            <a:pPr algn="just"/>
            <a:r>
              <a:rPr lang="en-US" sz="3200" b="1" dirty="0">
                <a:solidFill>
                  <a:schemeClr val="bg1">
                    <a:lumMod val="95000"/>
                  </a:schemeClr>
                </a:solidFill>
              </a:rPr>
              <a:t>1 Peter 2:9&gt; “……….that you may proclaim the praises of Him who called you out of darkness into His marvelous light.” </a:t>
            </a:r>
          </a:p>
        </p:txBody>
      </p:sp>
    </p:spTree>
    <p:extLst>
      <p:ext uri="{BB962C8B-B14F-4D97-AF65-F5344CB8AC3E}">
        <p14:creationId xmlns:p14="http://schemas.microsoft.com/office/powerpoint/2010/main" val="171490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445BBC-F37E-41D5-A946-31171759FAD2}"/>
              </a:ext>
            </a:extLst>
          </p:cNvPr>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a:off x="-5451" y="-7163"/>
            <a:ext cx="2873375" cy="2154555"/>
          </a:xfrm>
          <a:prstGeom prst="rect">
            <a:avLst/>
          </a:prstGeom>
        </p:spPr>
      </p:pic>
      <p:sp>
        <p:nvSpPr>
          <p:cNvPr id="3" name="Rectangle: Rounded Corners 2">
            <a:extLst>
              <a:ext uri="{FF2B5EF4-FFF2-40B4-BE49-F238E27FC236}">
                <a16:creationId xmlns:a16="http://schemas.microsoft.com/office/drawing/2014/main" id="{D8C91ED0-2CD0-4472-8CB8-4B9FFEF9C06A}"/>
              </a:ext>
            </a:extLst>
          </p:cNvPr>
          <p:cNvSpPr/>
          <p:nvPr/>
        </p:nvSpPr>
        <p:spPr>
          <a:xfrm>
            <a:off x="3339548" y="79515"/>
            <a:ext cx="5579165" cy="2067877"/>
          </a:xfrm>
          <a:prstGeom prst="roundRect">
            <a:avLst/>
          </a:prstGeom>
          <a:solidFill>
            <a:srgbClr val="FFC00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eorgia" panose="02040502050405020303" pitchFamily="18" charset="0"/>
              </a:rPr>
              <a:t>IT IS IMPORTANT FOR YOUR SPIRITUAL SOUL</a:t>
            </a:r>
          </a:p>
        </p:txBody>
      </p:sp>
      <p:sp>
        <p:nvSpPr>
          <p:cNvPr id="4" name="TextBox 3">
            <a:extLst>
              <a:ext uri="{FF2B5EF4-FFF2-40B4-BE49-F238E27FC236}">
                <a16:creationId xmlns:a16="http://schemas.microsoft.com/office/drawing/2014/main" id="{ABD20870-330F-4CFC-9A8B-592C6DD7B11B}"/>
              </a:ext>
            </a:extLst>
          </p:cNvPr>
          <p:cNvSpPr txBox="1"/>
          <p:nvPr/>
        </p:nvSpPr>
        <p:spPr>
          <a:xfrm>
            <a:off x="225287" y="2240156"/>
            <a:ext cx="8693426" cy="2954655"/>
          </a:xfrm>
          <a:prstGeom prst="rect">
            <a:avLst/>
          </a:prstGeom>
          <a:noFill/>
        </p:spPr>
        <p:txBody>
          <a:bodyPr wrap="square" rtlCol="0">
            <a:spAutoFit/>
          </a:bodyPr>
          <a:lstStyle/>
          <a:p>
            <a:pPr algn="just"/>
            <a:r>
              <a:rPr lang="en-US" sz="3100" b="1" dirty="0">
                <a:latin typeface="Ink Free" panose="03080402000500000000" pitchFamily="66" charset="0"/>
              </a:rPr>
              <a:t>1 Corinthians 9:16,17&gt; </a:t>
            </a:r>
            <a:r>
              <a:rPr lang="en-US" sz="3100" b="1" dirty="0">
                <a:solidFill>
                  <a:srgbClr val="0000CC"/>
                </a:solidFill>
                <a:latin typeface="Ink Free" panose="03080402000500000000" pitchFamily="66" charset="0"/>
              </a:rPr>
              <a:t>16 For if I preach the gospel, I have nothing to boast of, for necessity is laid upon me; yes, woe is me if I do not preach the gospel! 17 For if I do this willingly, I have a reward; but if against my will, I have been entrusted with a stewardship. </a:t>
            </a:r>
          </a:p>
        </p:txBody>
      </p:sp>
      <p:sp>
        <p:nvSpPr>
          <p:cNvPr id="7" name="TextBox 6">
            <a:extLst>
              <a:ext uri="{FF2B5EF4-FFF2-40B4-BE49-F238E27FC236}">
                <a16:creationId xmlns:a16="http://schemas.microsoft.com/office/drawing/2014/main" id="{9C60DFC5-74BA-4BD8-B7BC-F7CAA77447AD}"/>
              </a:ext>
            </a:extLst>
          </p:cNvPr>
          <p:cNvSpPr txBox="1"/>
          <p:nvPr/>
        </p:nvSpPr>
        <p:spPr>
          <a:xfrm>
            <a:off x="225287" y="5168350"/>
            <a:ext cx="8693426" cy="1523494"/>
          </a:xfrm>
          <a:prstGeom prst="rect">
            <a:avLst/>
          </a:prstGeom>
          <a:noFill/>
        </p:spPr>
        <p:txBody>
          <a:bodyPr wrap="square" rtlCol="0">
            <a:spAutoFit/>
          </a:bodyPr>
          <a:lstStyle/>
          <a:p>
            <a:pPr algn="just"/>
            <a:r>
              <a:rPr lang="en-US" sz="3100" b="1" dirty="0">
                <a:latin typeface="Ink Free" panose="03080402000500000000" pitchFamily="66" charset="0"/>
              </a:rPr>
              <a:t>1 Timothy 4:16&gt; </a:t>
            </a:r>
            <a:r>
              <a:rPr lang="en-US" sz="3100" b="1" dirty="0">
                <a:solidFill>
                  <a:srgbClr val="0000CC"/>
                </a:solidFill>
                <a:latin typeface="Ink Free" panose="03080402000500000000" pitchFamily="66" charset="0"/>
              </a:rPr>
              <a:t>16 Take heed to yourself and to the doctrine. Continue in them, for in doing this you will save both yourself and those who hear you. </a:t>
            </a:r>
          </a:p>
        </p:txBody>
      </p:sp>
    </p:spTree>
    <p:extLst>
      <p:ext uri="{BB962C8B-B14F-4D97-AF65-F5344CB8AC3E}">
        <p14:creationId xmlns:p14="http://schemas.microsoft.com/office/powerpoint/2010/main" val="36738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9A221-B104-47DF-8F83-16708C1CAC74}"/>
              </a:ext>
            </a:extLst>
          </p:cNvPr>
          <p:cNvSpPr/>
          <p:nvPr/>
        </p:nvSpPr>
        <p:spPr>
          <a:xfrm>
            <a:off x="331305" y="198783"/>
            <a:ext cx="8507895" cy="1355086"/>
          </a:xfrm>
          <a:prstGeom prst="rect">
            <a:avLst/>
          </a:prstGeom>
          <a:solidFill>
            <a:srgbClr val="92D05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effectLst>
                  <a:outerShdw blurRad="38100" dist="38100" dir="2700000" algn="tl">
                    <a:srgbClr val="000000">
                      <a:alpha val="43137"/>
                    </a:srgbClr>
                  </a:outerShdw>
                </a:effectLst>
                <a:latin typeface="Bradley Hand ITC" panose="03070402050302030203" pitchFamily="66" charset="0"/>
              </a:rPr>
              <a:t>SAVE YOURSELF BY HAVING THIS ATTITUDE</a:t>
            </a:r>
          </a:p>
        </p:txBody>
      </p:sp>
      <p:sp>
        <p:nvSpPr>
          <p:cNvPr id="4" name="TextBox 3">
            <a:extLst>
              <a:ext uri="{FF2B5EF4-FFF2-40B4-BE49-F238E27FC236}">
                <a16:creationId xmlns:a16="http://schemas.microsoft.com/office/drawing/2014/main" id="{4834F5C3-A148-4753-816D-831761334889}"/>
              </a:ext>
            </a:extLst>
          </p:cNvPr>
          <p:cNvSpPr txBox="1"/>
          <p:nvPr/>
        </p:nvSpPr>
        <p:spPr>
          <a:xfrm>
            <a:off x="331305" y="1656523"/>
            <a:ext cx="8507895" cy="584775"/>
          </a:xfrm>
          <a:prstGeom prst="rect">
            <a:avLst/>
          </a:prstGeom>
          <a:noFill/>
        </p:spPr>
        <p:txBody>
          <a:bodyPr wrap="square" rtlCol="0">
            <a:spAutoFit/>
          </a:bodyPr>
          <a:lstStyle/>
          <a:p>
            <a:r>
              <a:rPr lang="en-US" sz="3200" b="1" dirty="0"/>
              <a:t>I want to serve my Lord.</a:t>
            </a:r>
          </a:p>
        </p:txBody>
      </p:sp>
      <p:sp>
        <p:nvSpPr>
          <p:cNvPr id="5" name="TextBox 4">
            <a:extLst>
              <a:ext uri="{FF2B5EF4-FFF2-40B4-BE49-F238E27FC236}">
                <a16:creationId xmlns:a16="http://schemas.microsoft.com/office/drawing/2014/main" id="{2DB0B9C8-A32B-44A7-9AE3-9659CC47DFE9}"/>
              </a:ext>
            </a:extLst>
          </p:cNvPr>
          <p:cNvSpPr txBox="1"/>
          <p:nvPr/>
        </p:nvSpPr>
        <p:spPr>
          <a:xfrm>
            <a:off x="331304" y="2847533"/>
            <a:ext cx="8507895" cy="584775"/>
          </a:xfrm>
          <a:prstGeom prst="rect">
            <a:avLst/>
          </a:prstGeom>
          <a:noFill/>
        </p:spPr>
        <p:txBody>
          <a:bodyPr wrap="square" rtlCol="0">
            <a:spAutoFit/>
          </a:bodyPr>
          <a:lstStyle/>
          <a:p>
            <a:r>
              <a:rPr lang="en-US" sz="3200" b="1" dirty="0"/>
              <a:t>I get to tell the love of Christ to others.</a:t>
            </a:r>
          </a:p>
        </p:txBody>
      </p:sp>
      <p:sp>
        <p:nvSpPr>
          <p:cNvPr id="6" name="TextBox 5">
            <a:extLst>
              <a:ext uri="{FF2B5EF4-FFF2-40B4-BE49-F238E27FC236}">
                <a16:creationId xmlns:a16="http://schemas.microsoft.com/office/drawing/2014/main" id="{09884B56-96C7-4CDE-998F-9E34FF61DBD0}"/>
              </a:ext>
            </a:extLst>
          </p:cNvPr>
          <p:cNvSpPr txBox="1"/>
          <p:nvPr/>
        </p:nvSpPr>
        <p:spPr>
          <a:xfrm>
            <a:off x="331304" y="2239616"/>
            <a:ext cx="8507895" cy="584775"/>
          </a:xfrm>
          <a:prstGeom prst="rect">
            <a:avLst/>
          </a:prstGeom>
          <a:noFill/>
        </p:spPr>
        <p:txBody>
          <a:bodyPr wrap="square" rtlCol="0">
            <a:spAutoFit/>
          </a:bodyPr>
          <a:lstStyle/>
          <a:p>
            <a:r>
              <a:rPr lang="en-US" sz="3200" b="1" dirty="0"/>
              <a:t>I get to be involved in the lives of others.</a:t>
            </a:r>
          </a:p>
        </p:txBody>
      </p:sp>
      <p:sp>
        <p:nvSpPr>
          <p:cNvPr id="7" name="TextBox 6">
            <a:extLst>
              <a:ext uri="{FF2B5EF4-FFF2-40B4-BE49-F238E27FC236}">
                <a16:creationId xmlns:a16="http://schemas.microsoft.com/office/drawing/2014/main" id="{F63211B9-79B1-40EB-ACA1-AB0FA63FB1C4}"/>
              </a:ext>
            </a:extLst>
          </p:cNvPr>
          <p:cNvSpPr txBox="1"/>
          <p:nvPr/>
        </p:nvSpPr>
        <p:spPr>
          <a:xfrm>
            <a:off x="331304" y="4161179"/>
            <a:ext cx="8507895" cy="584775"/>
          </a:xfrm>
          <a:prstGeom prst="rect">
            <a:avLst/>
          </a:prstGeom>
          <a:noFill/>
        </p:spPr>
        <p:txBody>
          <a:bodyPr wrap="square" rtlCol="0">
            <a:spAutoFit/>
          </a:bodyPr>
          <a:lstStyle/>
          <a:p>
            <a:r>
              <a:rPr lang="en-US" sz="3200" b="1" dirty="0"/>
              <a:t>I get to bring others in touch with eternity.</a:t>
            </a:r>
          </a:p>
        </p:txBody>
      </p:sp>
      <p:sp>
        <p:nvSpPr>
          <p:cNvPr id="8" name="TextBox 7">
            <a:extLst>
              <a:ext uri="{FF2B5EF4-FFF2-40B4-BE49-F238E27FC236}">
                <a16:creationId xmlns:a16="http://schemas.microsoft.com/office/drawing/2014/main" id="{B962B2FE-F025-4B75-8522-C10398A78678}"/>
              </a:ext>
            </a:extLst>
          </p:cNvPr>
          <p:cNvSpPr txBox="1"/>
          <p:nvPr/>
        </p:nvSpPr>
        <p:spPr>
          <a:xfrm>
            <a:off x="331304" y="3485326"/>
            <a:ext cx="8507895" cy="584775"/>
          </a:xfrm>
          <a:prstGeom prst="rect">
            <a:avLst/>
          </a:prstGeom>
          <a:noFill/>
        </p:spPr>
        <p:txBody>
          <a:bodyPr wrap="square" rtlCol="0">
            <a:spAutoFit/>
          </a:bodyPr>
          <a:lstStyle/>
          <a:p>
            <a:r>
              <a:rPr lang="en-US" sz="3200" b="1" dirty="0"/>
              <a:t>I get to bring the unsearchable riches of Christ.</a:t>
            </a:r>
          </a:p>
        </p:txBody>
      </p:sp>
    </p:spTree>
    <p:extLst>
      <p:ext uri="{BB962C8B-B14F-4D97-AF65-F5344CB8AC3E}">
        <p14:creationId xmlns:p14="http://schemas.microsoft.com/office/powerpoint/2010/main" val="35438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A6DC7-911C-4F53-A407-FD861EFD4021}"/>
              </a:ext>
            </a:extLst>
          </p:cNvPr>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a:off x="-5451" y="-7163"/>
            <a:ext cx="2873375" cy="2154555"/>
          </a:xfrm>
          <a:prstGeom prst="rect">
            <a:avLst/>
          </a:prstGeom>
        </p:spPr>
      </p:pic>
      <p:sp>
        <p:nvSpPr>
          <p:cNvPr id="3" name="Rectangle: Rounded Corners 2">
            <a:extLst>
              <a:ext uri="{FF2B5EF4-FFF2-40B4-BE49-F238E27FC236}">
                <a16:creationId xmlns:a16="http://schemas.microsoft.com/office/drawing/2014/main" id="{6704A40A-62D7-43B4-8A05-AA450F37DDD9}"/>
              </a:ext>
            </a:extLst>
          </p:cNvPr>
          <p:cNvSpPr/>
          <p:nvPr/>
        </p:nvSpPr>
        <p:spPr>
          <a:xfrm>
            <a:off x="3339548" y="79515"/>
            <a:ext cx="5579165" cy="2067877"/>
          </a:xfrm>
          <a:prstGeom prst="roundRect">
            <a:avLst/>
          </a:prstGeom>
          <a:solidFill>
            <a:srgbClr val="FFC00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eorgia" panose="02040502050405020303" pitchFamily="18" charset="0"/>
              </a:rPr>
              <a:t>IT IS IMPORTANT FOR THE SOULS OF OTHERS</a:t>
            </a:r>
          </a:p>
        </p:txBody>
      </p:sp>
      <p:sp>
        <p:nvSpPr>
          <p:cNvPr id="4" name="TextBox 3">
            <a:extLst>
              <a:ext uri="{FF2B5EF4-FFF2-40B4-BE49-F238E27FC236}">
                <a16:creationId xmlns:a16="http://schemas.microsoft.com/office/drawing/2014/main" id="{0FCB45E3-6D67-4615-A6C5-1F3B4F22D541}"/>
              </a:ext>
            </a:extLst>
          </p:cNvPr>
          <p:cNvSpPr txBox="1"/>
          <p:nvPr/>
        </p:nvSpPr>
        <p:spPr>
          <a:xfrm>
            <a:off x="225287" y="2358885"/>
            <a:ext cx="8693426" cy="2062103"/>
          </a:xfrm>
          <a:prstGeom prst="rect">
            <a:avLst/>
          </a:prstGeom>
          <a:noFill/>
        </p:spPr>
        <p:txBody>
          <a:bodyPr wrap="square" rtlCol="0">
            <a:spAutoFit/>
          </a:bodyPr>
          <a:lstStyle/>
          <a:p>
            <a:pPr algn="just"/>
            <a:r>
              <a:rPr lang="en-US" sz="3200" b="1" dirty="0">
                <a:latin typeface="Ink Free" panose="03080402000500000000" pitchFamily="66" charset="0"/>
              </a:rPr>
              <a:t>Mark 8:</a:t>
            </a:r>
            <a:r>
              <a:rPr lang="en-US" sz="3200" b="1" dirty="0">
                <a:solidFill>
                  <a:srgbClr val="0000CC"/>
                </a:solidFill>
                <a:latin typeface="Ink Free" panose="03080402000500000000" pitchFamily="66" charset="0"/>
              </a:rPr>
              <a:t>36 For what will it profit a man if he gains the whole world, and loses his own soul?  37 Or what will a man give in exchange for his soul? </a:t>
            </a:r>
          </a:p>
        </p:txBody>
      </p:sp>
      <p:sp>
        <p:nvSpPr>
          <p:cNvPr id="5" name="TextBox 4">
            <a:extLst>
              <a:ext uri="{FF2B5EF4-FFF2-40B4-BE49-F238E27FC236}">
                <a16:creationId xmlns:a16="http://schemas.microsoft.com/office/drawing/2014/main" id="{BA771939-E27E-4AC8-BF54-23638577F74C}"/>
              </a:ext>
            </a:extLst>
          </p:cNvPr>
          <p:cNvSpPr txBox="1"/>
          <p:nvPr/>
        </p:nvSpPr>
        <p:spPr>
          <a:xfrm>
            <a:off x="225287" y="4411587"/>
            <a:ext cx="8825948" cy="2062103"/>
          </a:xfrm>
          <a:prstGeom prst="rect">
            <a:avLst/>
          </a:prstGeom>
          <a:noFill/>
        </p:spPr>
        <p:txBody>
          <a:bodyPr wrap="square" rtlCol="0">
            <a:spAutoFit/>
          </a:bodyPr>
          <a:lstStyle/>
          <a:p>
            <a:pPr algn="just"/>
            <a:r>
              <a:rPr lang="en-US" sz="3200" b="1" dirty="0">
                <a:latin typeface="Ink Free" panose="03080402000500000000" pitchFamily="66" charset="0"/>
              </a:rPr>
              <a:t>1 Timothy 2:3,4&gt; </a:t>
            </a:r>
            <a:r>
              <a:rPr lang="en-US" sz="3200" b="1" dirty="0">
                <a:solidFill>
                  <a:srgbClr val="0000CC"/>
                </a:solidFill>
                <a:latin typeface="Ink Free" panose="03080402000500000000" pitchFamily="66" charset="0"/>
              </a:rPr>
              <a:t>3 For this is good and acceptable in the sight of God our Savior, 4 who desires all men to be saved and to come to the knowledge of the truth. </a:t>
            </a:r>
          </a:p>
        </p:txBody>
      </p:sp>
    </p:spTree>
    <p:extLst>
      <p:ext uri="{BB962C8B-B14F-4D97-AF65-F5344CB8AC3E}">
        <p14:creationId xmlns:p14="http://schemas.microsoft.com/office/powerpoint/2010/main" val="5203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467</Words>
  <Application>Microsoft Office PowerPoint</Application>
  <PresentationFormat>On-screen Show (4:3)</PresentationFormat>
  <Paragraphs>23</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Bradley Hand ITC</vt:lpstr>
      <vt:lpstr>Calibri</vt:lpstr>
      <vt:lpstr>Calibri Light</vt:lpstr>
      <vt:lpstr>Georgia</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Martin</dc:creator>
  <cp:lastModifiedBy>Operator</cp:lastModifiedBy>
  <cp:revision>34</cp:revision>
  <dcterms:created xsi:type="dcterms:W3CDTF">2021-09-14T23:12:33Z</dcterms:created>
  <dcterms:modified xsi:type="dcterms:W3CDTF">2022-01-30T13:46:24Z</dcterms:modified>
</cp:coreProperties>
</file>