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6"/>
  </p:notesMasterIdLst>
  <p:handoutMasterIdLst>
    <p:handoutMasterId r:id="rId27"/>
  </p:handoutMasterIdLst>
  <p:sldIdLst>
    <p:sldId id="273" r:id="rId2"/>
    <p:sldId id="441" r:id="rId3"/>
    <p:sldId id="319" r:id="rId4"/>
    <p:sldId id="406" r:id="rId5"/>
    <p:sldId id="328" r:id="rId6"/>
    <p:sldId id="334" r:id="rId7"/>
    <p:sldId id="437" r:id="rId8"/>
    <p:sldId id="439" r:id="rId9"/>
    <p:sldId id="438" r:id="rId10"/>
    <p:sldId id="337" r:id="rId11"/>
    <p:sldId id="344" r:id="rId12"/>
    <p:sldId id="359" r:id="rId13"/>
    <p:sldId id="436" r:id="rId14"/>
    <p:sldId id="440" r:id="rId15"/>
    <p:sldId id="411" r:id="rId16"/>
    <p:sldId id="339" r:id="rId17"/>
    <p:sldId id="435" r:id="rId18"/>
    <p:sldId id="397" r:id="rId19"/>
    <p:sldId id="409" r:id="rId20"/>
    <p:sldId id="410" r:id="rId21"/>
    <p:sldId id="419" r:id="rId22"/>
    <p:sldId id="277" r:id="rId23"/>
    <p:sldId id="418" r:id="rId24"/>
    <p:sldId id="412" r:id="rId25"/>
  </p:sldIdLst>
  <p:sldSz cx="12192000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1F29"/>
    <a:srgbClr val="061F29"/>
    <a:srgbClr val="443CAE"/>
    <a:srgbClr val="001934"/>
    <a:srgbClr val="262262"/>
    <a:srgbClr val="50BDDA"/>
    <a:srgbClr val="85256B"/>
    <a:srgbClr val="000099"/>
    <a:srgbClr val="27697B"/>
    <a:srgbClr val="009F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8" autoAdjust="0"/>
    <p:restoredTop sz="93929" autoAdjust="0"/>
  </p:normalViewPr>
  <p:slideViewPr>
    <p:cSldViewPr>
      <p:cViewPr varScale="1">
        <p:scale>
          <a:sx n="97" d="100"/>
          <a:sy n="97" d="100"/>
        </p:scale>
        <p:origin x="132" y="2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804" cy="350916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193" y="0"/>
            <a:ext cx="4033804" cy="350916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2D70C0EB-F99A-48DE-9216-53A4B9788AB9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70988"/>
            <a:ext cx="4033804" cy="350916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193" y="6670988"/>
            <a:ext cx="4033804" cy="350916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DA0F4D87-A312-463C-9EDB-4BEBE47E4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06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33943" cy="351155"/>
          </a:xfrm>
          <a:prstGeom prst="rect">
            <a:avLst/>
          </a:prstGeom>
        </p:spPr>
        <p:txBody>
          <a:bodyPr vert="horz" lIns="93322" tIns="46661" rIns="93322" bIns="4666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5" y="0"/>
            <a:ext cx="4033943" cy="351155"/>
          </a:xfrm>
          <a:prstGeom prst="rect">
            <a:avLst/>
          </a:prstGeom>
        </p:spPr>
        <p:txBody>
          <a:bodyPr vert="horz" lIns="93322" tIns="46661" rIns="93322" bIns="46661" rtlCol="0"/>
          <a:lstStyle>
            <a:lvl1pPr algn="r">
              <a:defRPr sz="1200"/>
            </a:lvl1pPr>
          </a:lstStyle>
          <a:p>
            <a:fld id="{666396AE-B5CE-4C63-81B4-1D0AD31B2BEE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2988" y="527050"/>
            <a:ext cx="4683125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2" tIns="46661" rIns="93322" bIns="4666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35974"/>
            <a:ext cx="7447280" cy="3160395"/>
          </a:xfrm>
          <a:prstGeom prst="rect">
            <a:avLst/>
          </a:prstGeom>
        </p:spPr>
        <p:txBody>
          <a:bodyPr vert="horz" lIns="93322" tIns="46661" rIns="93322" bIns="4666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70727"/>
            <a:ext cx="4033943" cy="351155"/>
          </a:xfrm>
          <a:prstGeom prst="rect">
            <a:avLst/>
          </a:prstGeom>
        </p:spPr>
        <p:txBody>
          <a:bodyPr vert="horz" lIns="93322" tIns="46661" rIns="93322" bIns="4666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5" y="6670727"/>
            <a:ext cx="4033943" cy="351155"/>
          </a:xfrm>
          <a:prstGeom prst="rect">
            <a:avLst/>
          </a:prstGeom>
        </p:spPr>
        <p:txBody>
          <a:bodyPr vert="horz" lIns="93322" tIns="46661" rIns="93322" bIns="46661" rtlCol="0" anchor="b"/>
          <a:lstStyle>
            <a:lvl1pPr algn="r">
              <a:defRPr sz="1200"/>
            </a:lvl1pPr>
          </a:lstStyle>
          <a:p>
            <a:fld id="{BBB7BE3C-DC15-4B07-9388-98569D8C36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37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CBCBB1-6EC8-4E2C-8435-C2BEEE4460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bsite&#10;&#10;Description automatically generated with low confidence">
            <a:extLst>
              <a:ext uri="{FF2B5EF4-FFF2-40B4-BE49-F238E27FC236}">
                <a16:creationId xmlns:a16="http://schemas.microsoft.com/office/drawing/2014/main" id="{4A44A59B-AC85-4AAB-BC79-7F22D5A8C4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11734800" cy="533400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800" b="1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>
                <a:ln>
                  <a:noFill/>
                </a:ln>
                <a:solidFill>
                  <a:schemeClr val="bg1"/>
                </a:solidFill>
                <a:effectLst/>
              </a:defRPr>
            </a:lvl2pPr>
            <a:lvl3pPr>
              <a:defRPr sz="2000" b="1">
                <a:ln>
                  <a:noFill/>
                </a:ln>
                <a:solidFill>
                  <a:schemeClr val="bg1"/>
                </a:solidFill>
                <a:effectLst/>
              </a:defRPr>
            </a:lvl3pPr>
            <a:lvl4pPr>
              <a:defRPr sz="1800" b="1">
                <a:ln>
                  <a:noFill/>
                </a:ln>
                <a:solidFill>
                  <a:schemeClr val="bg1"/>
                </a:solidFill>
                <a:effectLst/>
              </a:defRPr>
            </a:lvl4pPr>
            <a:lvl5pPr>
              <a:defRPr sz="1800" b="1">
                <a:ln>
                  <a:noFill/>
                </a:ln>
                <a:solidFill>
                  <a:schemeClr val="bg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166EDAE-B83F-47D9-8E12-A81B786B0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11734800" cy="495300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800" b="1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>
                <a:ln>
                  <a:noFill/>
                </a:ln>
                <a:solidFill>
                  <a:schemeClr val="bg1"/>
                </a:solidFill>
                <a:effectLst/>
              </a:defRPr>
            </a:lvl2pPr>
            <a:lvl3pPr>
              <a:defRPr sz="2000" b="1">
                <a:ln>
                  <a:noFill/>
                </a:ln>
                <a:solidFill>
                  <a:schemeClr val="bg1"/>
                </a:solidFill>
                <a:effectLst/>
              </a:defRPr>
            </a:lvl3pPr>
            <a:lvl4pPr>
              <a:defRPr sz="1800" b="1">
                <a:ln>
                  <a:noFill/>
                </a:ln>
                <a:solidFill>
                  <a:schemeClr val="bg1"/>
                </a:solidFill>
                <a:effectLst/>
              </a:defRPr>
            </a:lvl4pPr>
            <a:lvl5pPr>
              <a:defRPr sz="1800" b="1">
                <a:ln>
                  <a:noFill/>
                </a:ln>
                <a:solidFill>
                  <a:schemeClr val="bg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3359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1A98B27-C831-405D-9866-30FFCEB52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03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11" r:id="rId3"/>
    <p:sldLayoutId id="2147483710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jpg"/><Relationship Id="rId18" Type="http://schemas.openxmlformats.org/officeDocument/2006/relationships/image" Target="../media/image21.jpg"/><Relationship Id="rId26" Type="http://schemas.openxmlformats.org/officeDocument/2006/relationships/image" Target="../media/image29.jpg"/><Relationship Id="rId39" Type="http://schemas.openxmlformats.org/officeDocument/2006/relationships/image" Target="../media/image42.png"/><Relationship Id="rId21" Type="http://schemas.openxmlformats.org/officeDocument/2006/relationships/image" Target="../media/image24.jpg"/><Relationship Id="rId34" Type="http://schemas.openxmlformats.org/officeDocument/2006/relationships/image" Target="../media/image37.JPG"/><Relationship Id="rId42" Type="http://schemas.openxmlformats.org/officeDocument/2006/relationships/image" Target="../media/image45.png"/><Relationship Id="rId47" Type="http://schemas.openxmlformats.org/officeDocument/2006/relationships/image" Target="../media/image50.jpeg"/><Relationship Id="rId50" Type="http://schemas.microsoft.com/office/2007/relationships/hdphoto" Target="../media/hdphoto1.wdp"/><Relationship Id="rId55" Type="http://schemas.openxmlformats.org/officeDocument/2006/relationships/image" Target="../media/image57.png"/><Relationship Id="rId63" Type="http://schemas.openxmlformats.org/officeDocument/2006/relationships/image" Target="../media/image65.jp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6" Type="http://schemas.openxmlformats.org/officeDocument/2006/relationships/image" Target="../media/image19.jpeg"/><Relationship Id="rId20" Type="http://schemas.openxmlformats.org/officeDocument/2006/relationships/image" Target="../media/image23.jpg"/><Relationship Id="rId29" Type="http://schemas.openxmlformats.org/officeDocument/2006/relationships/image" Target="../media/image32.jpg"/><Relationship Id="rId41" Type="http://schemas.openxmlformats.org/officeDocument/2006/relationships/image" Target="../media/image44.png"/><Relationship Id="rId54" Type="http://schemas.openxmlformats.org/officeDocument/2006/relationships/image" Target="../media/image56.jpg"/><Relationship Id="rId62" Type="http://schemas.openxmlformats.org/officeDocument/2006/relationships/image" Target="../media/image6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24" Type="http://schemas.openxmlformats.org/officeDocument/2006/relationships/image" Target="../media/image27.jpeg"/><Relationship Id="rId32" Type="http://schemas.openxmlformats.org/officeDocument/2006/relationships/image" Target="../media/image35.JPG"/><Relationship Id="rId37" Type="http://schemas.openxmlformats.org/officeDocument/2006/relationships/image" Target="../media/image40.jpeg"/><Relationship Id="rId40" Type="http://schemas.openxmlformats.org/officeDocument/2006/relationships/image" Target="../media/image43.png"/><Relationship Id="rId45" Type="http://schemas.openxmlformats.org/officeDocument/2006/relationships/image" Target="../media/image48.jpeg"/><Relationship Id="rId53" Type="http://schemas.openxmlformats.org/officeDocument/2006/relationships/image" Target="../media/image55.jpg"/><Relationship Id="rId58" Type="http://schemas.openxmlformats.org/officeDocument/2006/relationships/image" Target="../media/image60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23" Type="http://schemas.openxmlformats.org/officeDocument/2006/relationships/image" Target="../media/image26.jpg"/><Relationship Id="rId28" Type="http://schemas.openxmlformats.org/officeDocument/2006/relationships/image" Target="../media/image31.jpeg"/><Relationship Id="rId36" Type="http://schemas.openxmlformats.org/officeDocument/2006/relationships/image" Target="../media/image39.emf"/><Relationship Id="rId49" Type="http://schemas.openxmlformats.org/officeDocument/2006/relationships/image" Target="../media/image52.png"/><Relationship Id="rId57" Type="http://schemas.openxmlformats.org/officeDocument/2006/relationships/image" Target="../media/image59.jpeg"/><Relationship Id="rId61" Type="http://schemas.openxmlformats.org/officeDocument/2006/relationships/image" Target="../media/image63.jpg"/><Relationship Id="rId10" Type="http://schemas.openxmlformats.org/officeDocument/2006/relationships/image" Target="../media/image13.JPG"/><Relationship Id="rId19" Type="http://schemas.openxmlformats.org/officeDocument/2006/relationships/image" Target="../media/image22.jpg"/><Relationship Id="rId31" Type="http://schemas.openxmlformats.org/officeDocument/2006/relationships/image" Target="../media/image34.jpg"/><Relationship Id="rId44" Type="http://schemas.openxmlformats.org/officeDocument/2006/relationships/image" Target="../media/image47.png"/><Relationship Id="rId52" Type="http://schemas.openxmlformats.org/officeDocument/2006/relationships/image" Target="../media/image54.jpeg"/><Relationship Id="rId60" Type="http://schemas.openxmlformats.org/officeDocument/2006/relationships/image" Target="../media/image62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Relationship Id="rId22" Type="http://schemas.openxmlformats.org/officeDocument/2006/relationships/image" Target="../media/image25.png"/><Relationship Id="rId27" Type="http://schemas.openxmlformats.org/officeDocument/2006/relationships/image" Target="../media/image30.jpeg"/><Relationship Id="rId30" Type="http://schemas.openxmlformats.org/officeDocument/2006/relationships/image" Target="../media/image33.jpeg"/><Relationship Id="rId35" Type="http://schemas.openxmlformats.org/officeDocument/2006/relationships/image" Target="../media/image38.jpeg"/><Relationship Id="rId43" Type="http://schemas.openxmlformats.org/officeDocument/2006/relationships/image" Target="../media/image46.jpeg"/><Relationship Id="rId48" Type="http://schemas.openxmlformats.org/officeDocument/2006/relationships/image" Target="../media/image51.jpeg"/><Relationship Id="rId56" Type="http://schemas.openxmlformats.org/officeDocument/2006/relationships/image" Target="../media/image58.jpeg"/><Relationship Id="rId64" Type="http://schemas.openxmlformats.org/officeDocument/2006/relationships/image" Target="../media/image66.jpeg"/><Relationship Id="rId8" Type="http://schemas.openxmlformats.org/officeDocument/2006/relationships/image" Target="../media/image11.JPG"/><Relationship Id="rId51" Type="http://schemas.openxmlformats.org/officeDocument/2006/relationships/image" Target="../media/image53.jpeg"/><Relationship Id="rId3" Type="http://schemas.openxmlformats.org/officeDocument/2006/relationships/image" Target="../media/image6.jpeg"/><Relationship Id="rId12" Type="http://schemas.openxmlformats.org/officeDocument/2006/relationships/image" Target="../media/image15.jpeg"/><Relationship Id="rId17" Type="http://schemas.openxmlformats.org/officeDocument/2006/relationships/image" Target="../media/image20.jpg"/><Relationship Id="rId25" Type="http://schemas.openxmlformats.org/officeDocument/2006/relationships/image" Target="../media/image28.jpg"/><Relationship Id="rId33" Type="http://schemas.openxmlformats.org/officeDocument/2006/relationships/image" Target="../media/image36.jpeg"/><Relationship Id="rId38" Type="http://schemas.openxmlformats.org/officeDocument/2006/relationships/image" Target="../media/image41.jpeg"/><Relationship Id="rId46" Type="http://schemas.openxmlformats.org/officeDocument/2006/relationships/image" Target="../media/image49.jpeg"/><Relationship Id="rId59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8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5.jpg"/><Relationship Id="rId5" Type="http://schemas.openxmlformats.org/officeDocument/2006/relationships/image" Target="../media/image74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248401" y="3276601"/>
            <a:ext cx="3276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 of the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Lord’s Way” TV Program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Mission Fields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PBL World Missions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CE8DA4-EA06-4727-93BB-23C67FF63AB8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$109,200</a:t>
            </a:r>
          </a:p>
        </p:txBody>
      </p:sp>
      <p:pic>
        <p:nvPicPr>
          <p:cNvPr id="63" name="Picture 62" descr="Mission Sunday - without date and sub.jpg">
            <a:extLst>
              <a:ext uri="{FF2B5EF4-FFF2-40B4-BE49-F238E27FC236}">
                <a16:creationId xmlns:a16="http://schemas.microsoft.com/office/drawing/2014/main" id="{AEF2E33C-89E9-47BC-B5FB-A27006826F1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D6AB0B1-1329-4247-8E24-8F8498586E0F}"/>
              </a:ext>
            </a:extLst>
          </p:cNvPr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D30AFAD-5426-4A07-9DD9-F3505EE1EBD8}"/>
              </a:ext>
            </a:extLst>
          </p:cNvPr>
          <p:cNvCxnSpPr/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5288D43-EF86-4A36-94E3-4B7B2C5B3A4F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$124,200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DDB0608-D7B1-4555-96B8-07D4F7162B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EEB67BD-1CF7-4E29-8206-F202C087340B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CB94FDA-FA67-4A04-995E-41BACCD4117F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CB74BE-CCA0-47A9-8FD8-2902B5592CAA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ED45B8-AB7C-4221-B2F8-1F96EA1399C0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EA2D608-24CC-4364-8585-623675E2BD00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BCE3933-7606-4E83-B474-7072A281ACD5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B6BC041-8088-4141-A343-6932A850FE4E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4C68BC9-362E-4B1E-BDC0-D66B97654B02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$95,700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92EF9D8-228F-489F-9064-CE663DF70663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5E371AF-99FA-4293-B542-4C0F5850396E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F0067C7-C9E8-4FBC-8021-37C4E73C85AA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AD9BC00-9D25-49DB-A105-5C9CBD1B9522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J. Lupo (SEIBS)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68B6916-2E3E-4FD7-97DD-37461CA7A5F7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CCA3CD7-1BEA-4428-986B-672D9FBFB611}"/>
              </a:ext>
            </a:extLst>
          </p:cNvPr>
          <p:cNvSpPr txBox="1"/>
          <p:nvPr/>
        </p:nvSpPr>
        <p:spPr>
          <a:xfrm>
            <a:off x="5334000" y="5010912"/>
            <a:ext cx="983681" cy="7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Easter</a:t>
            </a:r>
          </a:p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Island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E31758F-8AC4-441F-B7B8-B25522850001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Spanish Congregation</a:t>
            </a:r>
          </a:p>
        </p:txBody>
      </p:sp>
    </p:spTree>
    <p:extLst>
      <p:ext uri="{BB962C8B-B14F-4D97-AF65-F5344CB8AC3E}">
        <p14:creationId xmlns:p14="http://schemas.microsoft.com/office/powerpoint/2010/main" val="8130398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earchtv.org/images/slides/slide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WGN-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995904"/>
            <a:ext cx="3333557" cy="1873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6" name="Picture 6" descr="Sanders, Phil 20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r="7655"/>
          <a:stretch>
            <a:fillRect/>
          </a:stretch>
        </p:blipFill>
        <p:spPr bwMode="auto">
          <a:xfrm>
            <a:off x="253981" y="2946595"/>
            <a:ext cx="2595237" cy="331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3980" y="6239026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glow rad="63500">
                    <a:schemeClr val="bg1"/>
                  </a:glow>
                </a:effectLst>
              </a:rPr>
              <a:t>Phil Sanders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7857" y="4332350"/>
            <a:ext cx="430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rgbClr val="000099"/>
                </a:solidFill>
                <a:effectLst>
                  <a:glow rad="76200">
                    <a:schemeClr val="bg1"/>
                  </a:glow>
                </a:effectLst>
              </a:rPr>
              <a:t>Sunday Mornings </a:t>
            </a:r>
          </a:p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rgbClr val="000099"/>
                </a:solidFill>
                <a:effectLst>
                  <a:glow rad="76200">
                    <a:schemeClr val="bg1"/>
                  </a:glow>
                </a:effectLst>
              </a:rPr>
              <a:t>at 7:00 a.m.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5801" y="5867400"/>
            <a:ext cx="617219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i="1" dirty="0">
                <a:solidFill>
                  <a:srgbClr val="000099"/>
                </a:solidFill>
                <a:effectLst>
                  <a:glow rad="76200">
                    <a:schemeClr val="bg1"/>
                  </a:glow>
                </a:effectLst>
              </a:rPr>
              <a:t>Reaching 100 million homes in America every week</a:t>
            </a:r>
          </a:p>
        </p:txBody>
      </p:sp>
    </p:spTree>
    <p:extLst>
      <p:ext uri="{BB962C8B-B14F-4D97-AF65-F5344CB8AC3E}">
        <p14:creationId xmlns:p14="http://schemas.microsoft.com/office/powerpoint/2010/main" val="360960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6248402" y="3276601"/>
            <a:ext cx="3276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 of the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Lord’s Way” TV Program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Mission Fields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PBL World Missions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36EC72-18AC-4B56-B6FE-F15767DAA018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$124,200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FF445CD-A294-4CAF-A4C8-8EDEBBD6670C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$109,200</a:t>
            </a:r>
          </a:p>
        </p:txBody>
      </p:sp>
      <p:pic>
        <p:nvPicPr>
          <p:cNvPr id="68" name="Picture 67" descr="Mission Sunday - without date and sub.jpg">
            <a:extLst>
              <a:ext uri="{FF2B5EF4-FFF2-40B4-BE49-F238E27FC236}">
                <a16:creationId xmlns:a16="http://schemas.microsoft.com/office/drawing/2014/main" id="{9D4881FC-3A04-4571-8FD7-93FC713F274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300E800-AA92-4DA6-8065-CB15DF849056}"/>
              </a:ext>
            </a:extLst>
          </p:cNvPr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F8DD7EB-DDBD-45F9-B944-706EAC65DFDF}"/>
              </a:ext>
            </a:extLst>
          </p:cNvPr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C8C3585-17B3-4435-847C-1CF07A82B17C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$134,200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EBA179A-3B1A-434A-850B-B2901D2F4D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2F873D1-5EA4-4873-B4C2-D5202B9290DA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4EEE839-623C-4D16-9CA4-E00BCC9D9B05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199F05A-95E7-407E-905D-9CCFE224E216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7B5BE47-C282-429F-9435-F3FF26679FF3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BC8C0FA-F7A9-4C67-86C7-13C4C067D686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2F561B8-1B7B-466E-A451-2CC759CEB372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D596056-D499-4B1B-BD6A-B442AD9F832E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588A71B-E4AE-49F5-9B8E-09733FDD38C6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$95,700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F52FFF4-06B4-492D-8B02-E4167C24D381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DB6A213-A950-4C46-8B2C-092ECFF9B641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9886310-9D4D-412F-A500-80E45D17197E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0DA8978-5F07-4FC3-9514-126CFDA64289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J. Lupo (SEIBS)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53736CC-FA3D-4909-B809-3215A6C392B1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65407A2-23D7-4F46-8F3A-650D994F35E8}"/>
              </a:ext>
            </a:extLst>
          </p:cNvPr>
          <p:cNvSpPr txBox="1"/>
          <p:nvPr/>
        </p:nvSpPr>
        <p:spPr>
          <a:xfrm>
            <a:off x="5334000" y="5010912"/>
            <a:ext cx="983681" cy="7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Easter</a:t>
            </a:r>
          </a:p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Island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239C02E-A4D0-47F9-B1A2-64DAC3E78B91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Spanish Congregation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9C6F7FB-781B-494A-9CC4-8FE430585DD6}"/>
              </a:ext>
            </a:extLst>
          </p:cNvPr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Targeted Local Evangelism</a:t>
            </a:r>
            <a:endParaRPr lang="en-US" sz="28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8162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ign with a building in the background&#10;&#10;Description automatically generated with low confidence">
            <a:extLst>
              <a:ext uri="{FF2B5EF4-FFF2-40B4-BE49-F238E27FC236}">
                <a16:creationId xmlns:a16="http://schemas.microsoft.com/office/drawing/2014/main" id="{A1F77FA7-4570-40B6-8847-39F1BC661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4" y="226064"/>
            <a:ext cx="6348046" cy="43434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1F42BAF-3D31-429A-B55D-F60D2DC49CF4}"/>
              </a:ext>
            </a:extLst>
          </p:cNvPr>
          <p:cNvGrpSpPr/>
          <p:nvPr/>
        </p:nvGrpSpPr>
        <p:grpSpPr>
          <a:xfrm>
            <a:off x="5029200" y="2392793"/>
            <a:ext cx="6348046" cy="4343400"/>
            <a:chOff x="5029200" y="2392793"/>
            <a:chExt cx="6348046" cy="43434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3338061-D0DD-43BB-AE25-626571EDCBE4}"/>
                </a:ext>
              </a:extLst>
            </p:cNvPr>
            <p:cNvSpPr/>
            <p:nvPr/>
          </p:nvSpPr>
          <p:spPr>
            <a:xfrm>
              <a:off x="5029200" y="2392793"/>
              <a:ext cx="6348046" cy="434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2CD9FE0-B117-4FF7-BF3E-5D6E05408D84}"/>
                </a:ext>
              </a:extLst>
            </p:cNvPr>
            <p:cNvCxnSpPr/>
            <p:nvPr/>
          </p:nvCxnSpPr>
          <p:spPr>
            <a:xfrm>
              <a:off x="8710246" y="3459593"/>
              <a:ext cx="0" cy="2895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FCA8BB-AE12-42E0-9E37-8CB3943245E8}"/>
                </a:ext>
              </a:extLst>
            </p:cNvPr>
            <p:cNvSpPr txBox="1"/>
            <p:nvPr/>
          </p:nvSpPr>
          <p:spPr>
            <a:xfrm>
              <a:off x="5029200" y="2459200"/>
              <a:ext cx="40386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PALM BEACH LAKES CHURCH OF CHRIST</a:t>
              </a:r>
            </a:p>
            <a:p>
              <a:r>
                <a:rPr lang="en-US" sz="1400" dirty="0"/>
                <a:t>4067 Leo Lane</a:t>
              </a:r>
            </a:p>
            <a:p>
              <a:r>
                <a:rPr lang="en-US" sz="1400" dirty="0"/>
                <a:t>Palm Beach Gardens, FL 33410</a:t>
              </a:r>
            </a:p>
          </p:txBody>
        </p:sp>
      </p:grpSp>
      <p:pic>
        <p:nvPicPr>
          <p:cNvPr id="2050" name="Picture 2" descr="Star Ribbon Stamp | USPS.com">
            <a:extLst>
              <a:ext uri="{FF2B5EF4-FFF2-40B4-BE49-F238E27FC236}">
                <a16:creationId xmlns:a16="http://schemas.microsoft.com/office/drawing/2014/main" id="{F2E831F9-92F6-419E-A6FB-581E2B353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846" y="2468993"/>
            <a:ext cx="840581" cy="84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A41944-795B-47A0-B699-601A478465C6}"/>
              </a:ext>
            </a:extLst>
          </p:cNvPr>
          <p:cNvSpPr txBox="1"/>
          <p:nvPr/>
        </p:nvSpPr>
        <p:spPr>
          <a:xfrm>
            <a:off x="5179230" y="3569071"/>
            <a:ext cx="36072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443CAE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I am a member at the Palm Beach Lakes church of Christ on Leo Lane, and I just wanted to invite you to come and worship with us.  We are a friendly church that is just going back to the Bible.  I hope you’ll come.</a:t>
            </a:r>
            <a:endParaRPr lang="en-US" sz="2000" dirty="0">
              <a:solidFill>
                <a:srgbClr val="443CAE"/>
              </a:solidFill>
              <a:latin typeface="Segoe Print" panose="020006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D9D519-78F4-45B5-B11E-E914FA84297D}"/>
              </a:ext>
            </a:extLst>
          </p:cNvPr>
          <p:cNvSpPr txBox="1"/>
          <p:nvPr/>
        </p:nvSpPr>
        <p:spPr>
          <a:xfrm>
            <a:off x="8786446" y="4517463"/>
            <a:ext cx="2362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43CAE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</a:rPr>
              <a:t>Name</a:t>
            </a:r>
          </a:p>
          <a:p>
            <a:r>
              <a:rPr lang="en-US" dirty="0">
                <a:solidFill>
                  <a:srgbClr val="443CAE"/>
                </a:solidFill>
                <a:latin typeface="Segoe Print" panose="02000600000000000000" pitchFamily="2" charset="0"/>
              </a:rPr>
              <a:t>Address</a:t>
            </a:r>
          </a:p>
          <a:p>
            <a:r>
              <a:rPr lang="en-US" dirty="0">
                <a:solidFill>
                  <a:srgbClr val="443CAE"/>
                </a:solidFill>
                <a:latin typeface="Segoe Print" panose="02000600000000000000" pitchFamily="2" charset="0"/>
              </a:rPr>
              <a:t>City, ST Zip</a:t>
            </a:r>
          </a:p>
        </p:txBody>
      </p:sp>
      <p:pic>
        <p:nvPicPr>
          <p:cNvPr id="4" name="Picture 3" descr="Graphical user interface, application, calendar&#10;&#10;Description automatically generated">
            <a:extLst>
              <a:ext uri="{FF2B5EF4-FFF2-40B4-BE49-F238E27FC236}">
                <a16:creationId xmlns:a16="http://schemas.microsoft.com/office/drawing/2014/main" id="{84B2CC48-2131-4B46-84D7-30EB6309F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362" y="0"/>
            <a:ext cx="3556638" cy="684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5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254498" y="2438401"/>
            <a:ext cx="2405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PIBC Teacher’s Travel to Pacific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248402" y="3276601"/>
            <a:ext cx="3276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 of the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Lord’s Way” TV Program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Mission Fields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PBL World Missions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36EC72-18AC-4B56-B6FE-F15767DAA018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$124,200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FF445CD-A294-4CAF-A4C8-8EDEBBD6670C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$109,200</a:t>
            </a:r>
          </a:p>
        </p:txBody>
      </p:sp>
      <p:pic>
        <p:nvPicPr>
          <p:cNvPr id="68" name="Picture 67" descr="Mission Sunday - without date and sub.jpg">
            <a:extLst>
              <a:ext uri="{FF2B5EF4-FFF2-40B4-BE49-F238E27FC236}">
                <a16:creationId xmlns:a16="http://schemas.microsoft.com/office/drawing/2014/main" id="{9D4881FC-3A04-4571-8FD7-93FC713F274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300E800-AA92-4DA6-8065-CB15DF849056}"/>
              </a:ext>
            </a:extLst>
          </p:cNvPr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F8DD7EB-DDBD-45F9-B944-706EAC65DFDF}"/>
              </a:ext>
            </a:extLst>
          </p:cNvPr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C8C3585-17B3-4435-847C-1CF07A82B17C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$134,200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EBA179A-3B1A-434A-850B-B2901D2F4D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2F873D1-5EA4-4873-B4C2-D5202B9290DA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4EEE839-623C-4D16-9CA4-E00BCC9D9B05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199F05A-95E7-407E-905D-9CCFE224E216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7B5BE47-C282-429F-9435-F3FF26679FF3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BC8C0FA-F7A9-4C67-86C7-13C4C067D686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2F561B8-1B7B-466E-A451-2CC759CEB372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D596056-D499-4B1B-BD6A-B442AD9F832E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588A71B-E4AE-49F5-9B8E-09733FDD38C6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$95,700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F52FFF4-06B4-492D-8B02-E4167C24D381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DB6A213-A950-4C46-8B2C-092ECFF9B641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9886310-9D4D-412F-A500-80E45D17197E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0DA8978-5F07-4FC3-9514-126CFDA64289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J. Lupo (SEIBS)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53736CC-FA3D-4909-B809-3215A6C392B1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65407A2-23D7-4F46-8F3A-650D994F35E8}"/>
              </a:ext>
            </a:extLst>
          </p:cNvPr>
          <p:cNvSpPr txBox="1"/>
          <p:nvPr/>
        </p:nvSpPr>
        <p:spPr>
          <a:xfrm>
            <a:off x="5334000" y="5010912"/>
            <a:ext cx="983681" cy="7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Easter</a:t>
            </a:r>
          </a:p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Island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239C02E-A4D0-47F9-B1A2-64DAC3E78B91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Spanish Congregation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9C6F7FB-781B-494A-9CC4-8FE430585DD6}"/>
              </a:ext>
            </a:extLst>
          </p:cNvPr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Targeted Local Evangelism</a:t>
            </a:r>
            <a:endParaRPr lang="en-US" sz="28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213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835D14-DFBE-4A7D-8AA0-94AF2353B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83" b="821"/>
          <a:stretch/>
        </p:blipFill>
        <p:spPr>
          <a:xfrm>
            <a:off x="0" y="1905000"/>
            <a:ext cx="12166841" cy="2856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E1B27-F0DA-4B56-86B8-BD4F6F4C5C4B}"/>
              </a:ext>
            </a:extLst>
          </p:cNvPr>
          <p:cNvSpPr txBox="1"/>
          <p:nvPr/>
        </p:nvSpPr>
        <p:spPr>
          <a:xfrm>
            <a:off x="1524000" y="49530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Training Christians for 25 years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Taking the school directly to the students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Our part: Assisting with travel expenses of teachers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499CDA-C01D-47FD-9E34-D22C3383AC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317"/>
          <a:stretch/>
        </p:blipFill>
        <p:spPr>
          <a:xfrm>
            <a:off x="-1" y="0"/>
            <a:ext cx="1216684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4651248" y="1524001"/>
            <a:ext cx="1585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Christian Courier</a:t>
            </a:r>
          </a:p>
        </p:txBody>
      </p: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6251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$144,200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Mission Fields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PBL World Missions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F85AC2-B526-4B9D-B2F2-86FDED0758A5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$134,200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45033B-FA9C-4D4E-89E3-48B4A392BB1A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$124,200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5D2E047-0B80-4A9F-A9CD-75516BE46C44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$109,200</a:t>
            </a:r>
          </a:p>
        </p:txBody>
      </p:sp>
      <p:pic>
        <p:nvPicPr>
          <p:cNvPr id="77" name="Picture 76" descr="Mission Sunday - without date and sub.jpg">
            <a:extLst>
              <a:ext uri="{FF2B5EF4-FFF2-40B4-BE49-F238E27FC236}">
                <a16:creationId xmlns:a16="http://schemas.microsoft.com/office/drawing/2014/main" id="{6316DF23-A87A-46F9-8190-499603903C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22AA1F0-5248-4A8C-B599-8B97790D1445}"/>
              </a:ext>
            </a:extLst>
          </p:cNvPr>
          <p:cNvSpPr txBox="1"/>
          <p:nvPr/>
        </p:nvSpPr>
        <p:spPr>
          <a:xfrm>
            <a:off x="6248401" y="3276601"/>
            <a:ext cx="3276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 of the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Lord’s Way” TV Program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2F4AC77-757B-41DD-8182-1ED7B59D02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4040FB6C-2D25-481E-97B8-5245EED9F7DC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15D741C-9B2E-4A7A-AD9F-1B425E22E3A1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9FF9F50-99BD-4946-B4A7-8F57D3265648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B8D9EE0-E21E-4B32-8713-EA573D8C21EF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F1FE203-955C-4713-84B0-79290F0C741A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0DF15AF-F5B0-4970-B914-59B69470EDC2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D8EE34F-CDA8-4450-958A-3731929A674D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3B7828-AE2A-4B5C-B015-B265F400FAE1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$95,700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BA060CD-7C05-4A4C-BB38-CAF48E9E1550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520B2F2-3F4F-49AE-8EDC-116F017E84CA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C6CB781-53D2-4374-BAAE-52741277732B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2DEB2B4-D564-466E-87E4-01AE2206DEEC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J. Lupo (SEIBS)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D2764AC-A180-4A5E-868C-75C0B53DAE61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2D86436-62E0-4465-9AA0-DC0F160B6872}"/>
              </a:ext>
            </a:extLst>
          </p:cNvPr>
          <p:cNvSpPr txBox="1"/>
          <p:nvPr/>
        </p:nvSpPr>
        <p:spPr>
          <a:xfrm>
            <a:off x="5334000" y="5010912"/>
            <a:ext cx="983681" cy="7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Easter</a:t>
            </a:r>
          </a:p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Island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C5AF86B-9E40-45AA-B33D-9D1BAFC4FEC9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Spanish Congregation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E518DD2-E169-4CF4-A930-F94C61A6E843}"/>
              </a:ext>
            </a:extLst>
          </p:cNvPr>
          <p:cNvSpPr txBox="1"/>
          <p:nvPr/>
        </p:nvSpPr>
        <p:spPr>
          <a:xfrm>
            <a:off x="6254498" y="2438401"/>
            <a:ext cx="2405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PIBC Teacher’s Travel to Pacific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81F807B-D788-49B1-9C26-27574C160FAF}"/>
              </a:ext>
            </a:extLst>
          </p:cNvPr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Targeted Local Evangelism</a:t>
            </a:r>
            <a:endParaRPr lang="en-US" sz="28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9899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71" grpId="0"/>
      <p:bldP spid="7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FC2B54AE-76C9-470F-8732-4209EB424C4D">
            <a:extLst>
              <a:ext uri="{FF2B5EF4-FFF2-40B4-BE49-F238E27FC236}">
                <a16:creationId xmlns:a16="http://schemas.microsoft.com/office/drawing/2014/main" id="{DE1B8C9D-1569-40C7-9026-F901A9C91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389" y="173907"/>
            <a:ext cx="2596637" cy="346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hristian Courier - Home | Facebook">
            <a:extLst>
              <a:ext uri="{FF2B5EF4-FFF2-40B4-BE49-F238E27FC236}">
                <a16:creationId xmlns:a16="http://schemas.microsoft.com/office/drawing/2014/main" id="{4B937C41-1E67-4E23-BF59-2D8C2A823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4749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F69818-EB5C-4B86-BFBD-93226D4338EE}"/>
              </a:ext>
            </a:extLst>
          </p:cNvPr>
          <p:cNvSpPr txBox="1"/>
          <p:nvPr/>
        </p:nvSpPr>
        <p:spPr>
          <a:xfrm>
            <a:off x="1905000" y="271617"/>
            <a:ext cx="7619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262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443C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COURIER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787C102-2817-4D05-8C35-1ED2CF99897A}"/>
              </a:ext>
            </a:extLst>
          </p:cNvPr>
          <p:cNvGrpSpPr/>
          <p:nvPr/>
        </p:nvGrpSpPr>
        <p:grpSpPr>
          <a:xfrm>
            <a:off x="1" y="1904999"/>
            <a:ext cx="4495800" cy="4862051"/>
            <a:chOff x="0" y="1676399"/>
            <a:chExt cx="4727033" cy="50906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4C8E4F1-A430-4D94-9796-EE02F602E4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708" t="6666" r="31915"/>
            <a:stretch/>
          </p:blipFill>
          <p:spPr>
            <a:xfrm>
              <a:off x="0" y="1676400"/>
              <a:ext cx="4727033" cy="509065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FB3697-F51C-406E-91AF-7AAFE9579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907" t="6666" r="34823" b="84952"/>
            <a:stretch/>
          </p:blipFill>
          <p:spPr>
            <a:xfrm>
              <a:off x="3197767" y="1676399"/>
              <a:ext cx="1526633" cy="457201"/>
            </a:xfrm>
            <a:prstGeom prst="rect">
              <a:avLst/>
            </a:prstGeom>
          </p:spPr>
        </p:pic>
      </p:grpSp>
      <p:pic>
        <p:nvPicPr>
          <p:cNvPr id="12" name="Picture 11" descr="A cover of a book&#10;&#10;Description automatically generated with medium confidence">
            <a:extLst>
              <a:ext uri="{FF2B5EF4-FFF2-40B4-BE49-F238E27FC236}">
                <a16:creationId xmlns:a16="http://schemas.microsoft.com/office/drawing/2014/main" id="{D04B3E3E-9EC6-4CA0-85E0-D2D24571DF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119820"/>
            <a:ext cx="3174290" cy="4419600"/>
          </a:xfrm>
          <a:prstGeom prst="rect">
            <a:avLst/>
          </a:prstGeom>
        </p:spPr>
      </p:pic>
      <p:pic>
        <p:nvPicPr>
          <p:cNvPr id="10" name="Picture 9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B2B09F71-1B50-4288-BAB7-A2FDFCD032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438400"/>
            <a:ext cx="326311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3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6251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$144,200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248401" y="3276601"/>
            <a:ext cx="3276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 of the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Lord’s Way” TV Program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Mission Fields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PBL World Missions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F85AC2-B526-4B9D-B2F2-86FDED0758A5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$134,200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45033B-FA9C-4D4E-89E3-48B4A392BB1A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$124,200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5D2E047-0B80-4A9F-A9CD-75516BE46C44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$109,200</a:t>
            </a:r>
          </a:p>
        </p:txBody>
      </p:sp>
      <p:pic>
        <p:nvPicPr>
          <p:cNvPr id="77" name="Picture 76" descr="Mission Sunday - without date and sub.jpg">
            <a:extLst>
              <a:ext uri="{FF2B5EF4-FFF2-40B4-BE49-F238E27FC236}">
                <a16:creationId xmlns:a16="http://schemas.microsoft.com/office/drawing/2014/main" id="{6316DF23-A87A-46F9-8190-499603903C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50E8E1B-3D42-4E08-800F-2F41B9641317}"/>
              </a:ext>
            </a:extLst>
          </p:cNvPr>
          <p:cNvSpPr txBox="1"/>
          <p:nvPr/>
        </p:nvSpPr>
        <p:spPr>
          <a:xfrm>
            <a:off x="6248401" y="1524001"/>
            <a:ext cx="167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Truth for Today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2FCC36-D476-402C-B500-C949F3FB474A}"/>
              </a:ext>
            </a:extLst>
          </p:cNvPr>
          <p:cNvSpPr txBox="1"/>
          <p:nvPr/>
        </p:nvSpPr>
        <p:spPr>
          <a:xfrm>
            <a:off x="4651248" y="1524001"/>
            <a:ext cx="1585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Christian Courier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07653A89-8DBA-4C55-AD66-9B58F3C5F3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122910B-DB49-4BAE-8403-7571114DDCF1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035B14D-D3B6-47EA-ACF4-D7086F9E20F5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545332D-3B18-467F-A18E-F55539988421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DFF8850-6439-4BA4-8A12-2AE91D541D17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B869883-A263-4011-AC23-F376ADBD13F2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B8583F7-28AC-429D-A39E-3D53C76F33E6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28C535C-6205-41DB-BF31-93E3A3528C1B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D5E1D41-3F75-447D-8474-663F8D354E46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$95,700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9A6F10F-E986-47C4-AF49-AFC22EFF3756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647284D-FC95-4304-B613-FAB90210A6D9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5B6090B-044A-4485-85BB-73D314AAD924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D9C71F0-9122-4E13-A885-6264002CF63D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J. Lupo (SEIBS)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130500F-BD0B-4D87-B2F8-0BDFAF21A3D2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CEF151A-E4C4-4DF1-950E-CBE6EFA22237}"/>
              </a:ext>
            </a:extLst>
          </p:cNvPr>
          <p:cNvSpPr txBox="1"/>
          <p:nvPr/>
        </p:nvSpPr>
        <p:spPr>
          <a:xfrm>
            <a:off x="5334000" y="5010912"/>
            <a:ext cx="983681" cy="7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Easter</a:t>
            </a:r>
          </a:p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Island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B7FD454-DBDB-4913-9B47-B0DC7E2E6322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Spanish Congregation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C85DC08-52A4-4783-92D8-752891AA0503}"/>
              </a:ext>
            </a:extLst>
          </p:cNvPr>
          <p:cNvSpPr txBox="1"/>
          <p:nvPr/>
        </p:nvSpPr>
        <p:spPr>
          <a:xfrm>
            <a:off x="6254498" y="2438401"/>
            <a:ext cx="2405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PIBC Teacher’s Travel to Pacific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6BA2EDB-B3BC-43BC-9739-7D38D4DF4CB9}"/>
              </a:ext>
            </a:extLst>
          </p:cNvPr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Targeted Local Evangelism</a:t>
            </a:r>
            <a:endParaRPr lang="en-US" sz="28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87356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A2161F3-FC73-4C1E-80C6-9A3D7828F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3" b="30267"/>
          <a:stretch/>
        </p:blipFill>
        <p:spPr bwMode="auto">
          <a:xfrm>
            <a:off x="1828800" y="72615"/>
            <a:ext cx="8305800" cy="152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may contain: 1 person, smiling, standing">
            <a:extLst>
              <a:ext uri="{FF2B5EF4-FFF2-40B4-BE49-F238E27FC236}">
                <a16:creationId xmlns:a16="http://schemas.microsoft.com/office/drawing/2014/main" id="{CD307C62-26E0-441D-9DE3-EAC0D5BC3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95" y="1676400"/>
            <a:ext cx="1526705" cy="271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may contain: 1 person, standing">
            <a:extLst>
              <a:ext uri="{FF2B5EF4-FFF2-40B4-BE49-F238E27FC236}">
                <a16:creationId xmlns:a16="http://schemas.microsoft.com/office/drawing/2014/main" id="{5775F057-62F8-46BD-BDA4-921A1B7AF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837" y="1676400"/>
            <a:ext cx="2035606" cy="271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may contain: 1 person, sitting">
            <a:extLst>
              <a:ext uri="{FF2B5EF4-FFF2-40B4-BE49-F238E27FC236}">
                <a16:creationId xmlns:a16="http://schemas.microsoft.com/office/drawing/2014/main" id="{DDFA4CCC-0512-458F-A239-21C4492A3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012" y="1676400"/>
            <a:ext cx="2022412" cy="271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may contain: 5 people, people smiling">
            <a:extLst>
              <a:ext uri="{FF2B5EF4-FFF2-40B4-BE49-F238E27FC236}">
                <a16:creationId xmlns:a16="http://schemas.microsoft.com/office/drawing/2014/main" id="{6C2BE10F-0C67-4F88-B1D5-DB00EBA5A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737" y="1688548"/>
            <a:ext cx="3602657" cy="270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mage may contain: 1 person, smiling">
            <a:extLst>
              <a:ext uri="{FF2B5EF4-FFF2-40B4-BE49-F238E27FC236}">
                <a16:creationId xmlns:a16="http://schemas.microsoft.com/office/drawing/2014/main" id="{8CBC8D4D-BA85-4E9D-9B9F-8F85DECE5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94" y="1688549"/>
            <a:ext cx="2026494" cy="270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No photo description available.">
            <a:extLst>
              <a:ext uri="{FF2B5EF4-FFF2-40B4-BE49-F238E27FC236}">
                <a16:creationId xmlns:a16="http://schemas.microsoft.com/office/drawing/2014/main" id="{1FCEF088-9764-4FE0-8451-DD21A5862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8" y="4496202"/>
            <a:ext cx="2924628" cy="219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No photo description available.">
            <a:extLst>
              <a:ext uri="{FF2B5EF4-FFF2-40B4-BE49-F238E27FC236}">
                <a16:creationId xmlns:a16="http://schemas.microsoft.com/office/drawing/2014/main" id="{FFD4B5EE-66BB-463E-AAE9-B04472DB8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737" y="4496203"/>
            <a:ext cx="2945863" cy="220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No photo description available.">
            <a:extLst>
              <a:ext uri="{FF2B5EF4-FFF2-40B4-BE49-F238E27FC236}">
                <a16:creationId xmlns:a16="http://schemas.microsoft.com/office/drawing/2014/main" id="{28F1F20F-50A2-4CC1-80BB-8966F2E42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626" y="4496203"/>
            <a:ext cx="2742974" cy="219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No photo description available.">
            <a:extLst>
              <a:ext uri="{FF2B5EF4-FFF2-40B4-BE49-F238E27FC236}">
                <a16:creationId xmlns:a16="http://schemas.microsoft.com/office/drawing/2014/main" id="{2B3A2897-32B2-40F7-9618-C3C0CB89F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799" y="4496203"/>
            <a:ext cx="2945863" cy="220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28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A647C8-4127-41C6-8517-573FC5B375E2}"/>
              </a:ext>
            </a:extLst>
          </p:cNvPr>
          <p:cNvSpPr/>
          <p:nvPr/>
        </p:nvSpPr>
        <p:spPr>
          <a:xfrm>
            <a:off x="609600" y="2459736"/>
            <a:ext cx="6019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7D94AE-9BA8-4BDC-A2A8-AC8D2FA47FDF}"/>
              </a:ext>
            </a:extLst>
          </p:cNvPr>
          <p:cNvSpPr/>
          <p:nvPr/>
        </p:nvSpPr>
        <p:spPr>
          <a:xfrm>
            <a:off x="603942" y="3675888"/>
            <a:ext cx="5720658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E3D5AD-F7CB-4E06-945B-BA93E4E83C9C}"/>
              </a:ext>
            </a:extLst>
          </p:cNvPr>
          <p:cNvSpPr/>
          <p:nvPr/>
        </p:nvSpPr>
        <p:spPr>
          <a:xfrm>
            <a:off x="603942" y="4882896"/>
            <a:ext cx="6482658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104EE5-969F-45C4-B00B-8AEF132A0EF1}"/>
              </a:ext>
            </a:extLst>
          </p:cNvPr>
          <p:cNvSpPr/>
          <p:nvPr/>
        </p:nvSpPr>
        <p:spPr>
          <a:xfrm>
            <a:off x="603942" y="5815584"/>
            <a:ext cx="6177858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E88E57-E583-432B-814B-3412C2EC0CF3}"/>
              </a:ext>
            </a:extLst>
          </p:cNvPr>
          <p:cNvSpPr/>
          <p:nvPr/>
        </p:nvSpPr>
        <p:spPr>
          <a:xfrm>
            <a:off x="609600" y="1524000"/>
            <a:ext cx="6324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ECE92B-C31D-4400-8ED5-0CE8E6A1B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chemeClr val="bg1"/>
              </a:buClr>
            </a:pPr>
            <a:r>
              <a:rPr lang="en-US" dirty="0">
                <a:solidFill>
                  <a:srgbClr val="061F29"/>
                </a:solidFill>
              </a:rPr>
              <a:t>The SETTING of Their Giving Should Challenge Us</a:t>
            </a:r>
          </a:p>
          <a:p>
            <a:pPr lvl="1"/>
            <a:r>
              <a:rPr lang="en-US" dirty="0"/>
              <a:t>“In great trial of affliction” (2 Cor. 8:2) </a:t>
            </a:r>
          </a:p>
          <a:p>
            <a:pPr lvl="1"/>
            <a:r>
              <a:rPr lang="en-US" dirty="0"/>
              <a:t>“In deep, extreme poverty” (8:2)</a:t>
            </a:r>
          </a:p>
          <a:p>
            <a:pPr>
              <a:buClr>
                <a:schemeClr val="bg1"/>
              </a:buClr>
            </a:pPr>
            <a:r>
              <a:rPr lang="en-US" dirty="0">
                <a:solidFill>
                  <a:srgbClr val="061F29"/>
                </a:solidFill>
              </a:rPr>
              <a:t>The SPIRIT of Their Giving Should Challenge Us</a:t>
            </a:r>
          </a:p>
          <a:p>
            <a:pPr lvl="1"/>
            <a:r>
              <a:rPr lang="en-US" dirty="0"/>
              <a:t>“The abundance of their joy” (8:2)</a:t>
            </a:r>
          </a:p>
          <a:p>
            <a:pPr lvl="1"/>
            <a:r>
              <a:rPr lang="en-US" dirty="0"/>
              <a:t>“They were freely willing, of their own accord” (8:3)</a:t>
            </a:r>
          </a:p>
          <a:p>
            <a:pPr lvl="1"/>
            <a:r>
              <a:rPr lang="en-US" dirty="0"/>
              <a:t>“Begging us with much urgency/urging” (8:4)</a:t>
            </a:r>
          </a:p>
          <a:p>
            <a:pPr>
              <a:buClr>
                <a:schemeClr val="bg1"/>
              </a:buClr>
            </a:pPr>
            <a:r>
              <a:rPr lang="en-US" dirty="0">
                <a:solidFill>
                  <a:srgbClr val="071F29"/>
                </a:solidFill>
              </a:rPr>
              <a:t>The SIZE of Their Giving Should Challenge Us</a:t>
            </a:r>
          </a:p>
          <a:p>
            <a:pPr lvl="1"/>
            <a:r>
              <a:rPr lang="en-US" dirty="0"/>
              <a:t>“Their deep poverty abounded in the riches of their liberality” (8:2)</a:t>
            </a:r>
          </a:p>
          <a:p>
            <a:pPr lvl="1"/>
            <a:r>
              <a:rPr lang="en-US" dirty="0"/>
              <a:t>“According to their ability, yes, beyond their ability” (8:3)</a:t>
            </a:r>
          </a:p>
          <a:p>
            <a:pPr lvl="1"/>
            <a:r>
              <a:rPr lang="en-US" dirty="0"/>
              <a:t>“Gave not only as we had hoped/expected” (8:5)</a:t>
            </a:r>
          </a:p>
          <a:p>
            <a:pPr>
              <a:buClr>
                <a:schemeClr val="bg1"/>
              </a:buClr>
            </a:pPr>
            <a:r>
              <a:rPr lang="en-US" dirty="0">
                <a:solidFill>
                  <a:srgbClr val="061F29"/>
                </a:solidFill>
              </a:rPr>
              <a:t>The STRATEGY of Their Giving Should Challenge Us</a:t>
            </a:r>
          </a:p>
          <a:p>
            <a:pPr lvl="1"/>
            <a:r>
              <a:rPr lang="en-US" dirty="0"/>
              <a:t>“Begging for the favor and participation in the ministering to the </a:t>
            </a:r>
            <a:r>
              <a:rPr lang="en-US"/>
              <a:t>saints” (8:4)</a:t>
            </a:r>
            <a:endParaRPr lang="en-US" dirty="0"/>
          </a:p>
          <a:p>
            <a:pPr lvl="1"/>
            <a:r>
              <a:rPr lang="en-US" dirty="0"/>
              <a:t>“They gave to please the will of God” (8:5)</a:t>
            </a:r>
          </a:p>
          <a:p>
            <a:pPr>
              <a:buClr>
                <a:schemeClr val="bg1"/>
              </a:buClr>
            </a:pPr>
            <a:r>
              <a:rPr lang="en-US" dirty="0">
                <a:solidFill>
                  <a:srgbClr val="071F29"/>
                </a:solidFill>
              </a:rPr>
              <a:t>The SECRET of Their Giving Should Challenge Us</a:t>
            </a:r>
          </a:p>
          <a:p>
            <a:pPr lvl="1"/>
            <a:r>
              <a:rPr lang="en-US" dirty="0"/>
              <a:t>“They first gave themselves” (8:5) </a:t>
            </a:r>
          </a:p>
          <a:p>
            <a:pPr lvl="1"/>
            <a:r>
              <a:rPr lang="en-US" dirty="0"/>
              <a:t>“To the Lord” (8:5)</a:t>
            </a:r>
          </a:p>
        </p:txBody>
      </p:sp>
    </p:spTree>
    <p:extLst>
      <p:ext uri="{BB962C8B-B14F-4D97-AF65-F5344CB8AC3E}">
        <p14:creationId xmlns:p14="http://schemas.microsoft.com/office/powerpoint/2010/main" val="203841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6251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$144,200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248401" y="3276601"/>
            <a:ext cx="3276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 of the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Lord’s Way” TV Program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Mission Fields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PBL World Missions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F85AC2-B526-4B9D-B2F2-86FDED0758A5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$134,200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45033B-FA9C-4D4E-89E3-48B4A392BB1A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$124,200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5D2E047-0B80-4A9F-A9CD-75516BE46C44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$109,200</a:t>
            </a:r>
          </a:p>
        </p:txBody>
      </p:sp>
      <p:pic>
        <p:nvPicPr>
          <p:cNvPr id="77" name="Picture 76" descr="Mission Sunday - without date and sub.jpg">
            <a:extLst>
              <a:ext uri="{FF2B5EF4-FFF2-40B4-BE49-F238E27FC236}">
                <a16:creationId xmlns:a16="http://schemas.microsoft.com/office/drawing/2014/main" id="{6316DF23-A87A-46F9-8190-499603903C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50E8E1B-3D42-4E08-800F-2F41B9641317}"/>
              </a:ext>
            </a:extLst>
          </p:cNvPr>
          <p:cNvSpPr txBox="1"/>
          <p:nvPr/>
        </p:nvSpPr>
        <p:spPr>
          <a:xfrm>
            <a:off x="6248401" y="1524001"/>
            <a:ext cx="167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Truth for Today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2FCC36-D476-402C-B500-C949F3FB474A}"/>
              </a:ext>
            </a:extLst>
          </p:cNvPr>
          <p:cNvSpPr txBox="1"/>
          <p:nvPr/>
        </p:nvSpPr>
        <p:spPr>
          <a:xfrm>
            <a:off x="4651248" y="1524001"/>
            <a:ext cx="1585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Christian Courier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687DF62-2AE9-443E-8B00-233533FEDBF2}"/>
              </a:ext>
            </a:extLst>
          </p:cNvPr>
          <p:cNvSpPr txBox="1"/>
          <p:nvPr/>
        </p:nvSpPr>
        <p:spPr>
          <a:xfrm>
            <a:off x="4560188" y="431112"/>
            <a:ext cx="148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$+++,+++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FFF9778-30DC-4B80-818A-B4D6B13918F5}"/>
              </a:ext>
            </a:extLst>
          </p:cNvPr>
          <p:cNvSpPr txBox="1"/>
          <p:nvPr/>
        </p:nvSpPr>
        <p:spPr>
          <a:xfrm>
            <a:off x="5867400" y="457201"/>
            <a:ext cx="7620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8C02D96B-9FA1-4748-BEDC-259A9BF932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F26C2B2-5B2C-4920-B32B-4A619A9891C2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756D434-2BE3-489D-B757-6C29675D307C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E818D05-30D7-4032-B4BE-0A322E1BE302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E1FD77C-6B7E-40E5-AA45-70450DD10DB3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5414D95-55AD-4EA3-8E6F-46714CA2B1CD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492EB3C-E12D-4CB5-A27D-F0390246B181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AA15263-F151-42A5-80A1-8F59E653BAAF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C2F567F-7FEA-4C10-835F-BE5DA9FD6218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$95,700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B489826-ADF9-4C7A-BC40-7EB13E72C3AF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661089B-EB3A-4D2A-95DD-383CA2C4E455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9C841D6-8C90-43B2-9385-5975B1D7CC0E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E13D8D9-D90F-4FC9-9CD4-270DA3B5C510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J. Lupo (SEIBS)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F7C78B2-3507-4387-9380-822FED250281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2801E04-9EE7-4A06-BA37-7AD1B1F4061F}"/>
              </a:ext>
            </a:extLst>
          </p:cNvPr>
          <p:cNvSpPr txBox="1"/>
          <p:nvPr/>
        </p:nvSpPr>
        <p:spPr>
          <a:xfrm>
            <a:off x="5334000" y="5010912"/>
            <a:ext cx="983681" cy="7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Easter</a:t>
            </a:r>
          </a:p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Island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8F10E6-7211-454C-AA55-59CC7A5BE847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Spanish Congregation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DBC1F7E-D14A-4F80-A0D3-46AF189A1905}"/>
              </a:ext>
            </a:extLst>
          </p:cNvPr>
          <p:cNvSpPr txBox="1"/>
          <p:nvPr/>
        </p:nvSpPr>
        <p:spPr>
          <a:xfrm>
            <a:off x="6254498" y="2438401"/>
            <a:ext cx="2405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PIBC Teacher’s Travel to Pacific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0BE9CD-34E7-43BA-A86C-970D16F283E9}"/>
              </a:ext>
            </a:extLst>
          </p:cNvPr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Targeted Local Evangelism</a:t>
            </a:r>
            <a:endParaRPr lang="en-US" sz="28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23990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6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50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globe.jpg"/>
          <p:cNvPicPr>
            <a:picLocks noChangeAspect="1"/>
          </p:cNvPicPr>
          <p:nvPr/>
        </p:nvPicPr>
        <p:blipFill>
          <a:blip r:embed="rId2" cstate="print"/>
          <a:srcRect l="13730"/>
          <a:stretch>
            <a:fillRect/>
          </a:stretch>
        </p:blipFill>
        <p:spPr>
          <a:xfrm>
            <a:off x="-3962400" y="914400"/>
            <a:ext cx="1981200" cy="237744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8AC97F-3B5F-43EF-9FA4-4416BE769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133600"/>
            <a:ext cx="11734800" cy="4724400"/>
          </a:xfrm>
        </p:spPr>
        <p:txBody>
          <a:bodyPr>
            <a:normAutofit/>
          </a:bodyPr>
          <a:lstStyle/>
          <a:p>
            <a:r>
              <a:rPr lang="en-US" sz="3200" dirty="0"/>
              <a:t>Believe Jesus is God’s Son – John 8:24</a:t>
            </a:r>
          </a:p>
          <a:p>
            <a:r>
              <a:rPr lang="en-US" sz="3200" dirty="0"/>
              <a:t>Repent of your sins and turn to God – Acts 3:19</a:t>
            </a:r>
          </a:p>
          <a:p>
            <a:r>
              <a:rPr lang="en-US" sz="3200" dirty="0"/>
              <a:t>Confess your faith in Jesus Christ – Romans 10:9</a:t>
            </a:r>
          </a:p>
          <a:p>
            <a:r>
              <a:rPr lang="en-US" sz="3200" dirty="0"/>
              <a:t>Be immersed into Christ – Galatians 3:27</a:t>
            </a:r>
          </a:p>
          <a:p>
            <a:pPr lvl="1"/>
            <a:r>
              <a:rPr lang="en-US" sz="2800" dirty="0"/>
              <a:t>God will forgive all of your sins – Acts 2:38</a:t>
            </a:r>
          </a:p>
          <a:p>
            <a:pPr lvl="1"/>
            <a:r>
              <a:rPr lang="en-US" sz="2800" dirty="0"/>
              <a:t>God will add you to His church – Acts 2:47</a:t>
            </a:r>
          </a:p>
          <a:p>
            <a:pPr lvl="1"/>
            <a:r>
              <a:rPr lang="en-US" sz="2800" dirty="0"/>
              <a:t>God will register you in heaven – Hebrews 12:23</a:t>
            </a:r>
          </a:p>
          <a:p>
            <a:r>
              <a:rPr lang="en-US" sz="3200" dirty="0"/>
              <a:t>Live faithfully to Christ – Revelation 2:10</a:t>
            </a: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6251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$144,200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248401" y="3276601"/>
            <a:ext cx="3276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 of the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Lord’s Way” TV Program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Mission Fields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PBL World Missions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F85AC2-B526-4B9D-B2F2-86FDED0758A5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$134,200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45033B-FA9C-4D4E-89E3-48B4A392BB1A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$124,200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5D2E047-0B80-4A9F-A9CD-75516BE46C44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$109,200</a:t>
            </a:r>
          </a:p>
        </p:txBody>
      </p:sp>
      <p:pic>
        <p:nvPicPr>
          <p:cNvPr id="77" name="Picture 76" descr="Mission Sunday - without date and sub.jpg">
            <a:extLst>
              <a:ext uri="{FF2B5EF4-FFF2-40B4-BE49-F238E27FC236}">
                <a16:creationId xmlns:a16="http://schemas.microsoft.com/office/drawing/2014/main" id="{6316DF23-A87A-46F9-8190-499603903C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50E8E1B-3D42-4E08-800F-2F41B9641317}"/>
              </a:ext>
            </a:extLst>
          </p:cNvPr>
          <p:cNvSpPr txBox="1"/>
          <p:nvPr/>
        </p:nvSpPr>
        <p:spPr>
          <a:xfrm>
            <a:off x="6248401" y="1524001"/>
            <a:ext cx="167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Truth for Today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2FCC36-D476-402C-B500-C949F3FB474A}"/>
              </a:ext>
            </a:extLst>
          </p:cNvPr>
          <p:cNvSpPr txBox="1"/>
          <p:nvPr/>
        </p:nvSpPr>
        <p:spPr>
          <a:xfrm>
            <a:off x="4651248" y="1524001"/>
            <a:ext cx="1585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Christian Courier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687DF62-2AE9-443E-8B00-233533FEDBF2}"/>
              </a:ext>
            </a:extLst>
          </p:cNvPr>
          <p:cNvSpPr txBox="1"/>
          <p:nvPr/>
        </p:nvSpPr>
        <p:spPr>
          <a:xfrm>
            <a:off x="4560188" y="431112"/>
            <a:ext cx="148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$+++,+++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FFF9778-30DC-4B80-818A-B4D6B13918F5}"/>
              </a:ext>
            </a:extLst>
          </p:cNvPr>
          <p:cNvSpPr txBox="1"/>
          <p:nvPr/>
        </p:nvSpPr>
        <p:spPr>
          <a:xfrm>
            <a:off x="5867400" y="457201"/>
            <a:ext cx="7620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70C11640-DE60-4766-A5D3-F027F44513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1373255E-D489-4560-974E-63CE26CD90BF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DA5050D-CFC9-4865-B783-AA7401EE2D1A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1535C8A-0B4E-4EAF-ABD0-5733B607CF41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32E374E-A8E3-42E7-B2FF-706F7326BD3A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CF6FD92-9397-40B7-8C94-7CA64C3505B7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2F02A43-D6F2-40B2-AC3A-9A33A45ED0D0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080AC50-AA3C-4B9A-B90A-17C9961863A8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7921533-4E6A-4216-8791-4D58541B1087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$95,700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CA1FBF8-C73F-4253-AB40-008DD1640330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8AD158C-EFC1-4948-A968-AB14DDEA9D40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A830A43-7B62-4F6D-92EC-D32514C55B05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83B36C3-4FC9-435C-8834-C391998F975C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J. Lupo (SEIBS)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F67703D-42AA-4A2D-AF77-3A2D9FD3A758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6CF5A63-54A7-47A9-BD50-FF63D68FCC1F}"/>
              </a:ext>
            </a:extLst>
          </p:cNvPr>
          <p:cNvSpPr txBox="1"/>
          <p:nvPr/>
        </p:nvSpPr>
        <p:spPr>
          <a:xfrm>
            <a:off x="5334000" y="5010912"/>
            <a:ext cx="983681" cy="7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Easter</a:t>
            </a:r>
          </a:p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Island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75652C-3AE4-4652-8043-A4C6902D9EBC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Spanish Congregation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A8E5545-1FD9-4A8B-A415-448EA07747A1}"/>
              </a:ext>
            </a:extLst>
          </p:cNvPr>
          <p:cNvSpPr txBox="1"/>
          <p:nvPr/>
        </p:nvSpPr>
        <p:spPr>
          <a:xfrm>
            <a:off x="6254498" y="2438401"/>
            <a:ext cx="2405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PIBC Teacher’s Travel to Pacific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FB7C72-E673-4425-B298-36E9A40D9B61}"/>
              </a:ext>
            </a:extLst>
          </p:cNvPr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Targeted Local Evangelism</a:t>
            </a:r>
            <a:endParaRPr lang="en-US" sz="28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161253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4114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6251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999232" y="1371601"/>
            <a:ext cx="1676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$144,200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254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6248401" y="3276601"/>
            <a:ext cx="3276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 of the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Lord’s Way” TV Program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Mission Fields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PBL World Missions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F85AC2-B526-4B9D-B2F2-86FDED0758A5}"/>
              </a:ext>
            </a:extLst>
          </p:cNvPr>
          <p:cNvSpPr txBox="1"/>
          <p:nvPr/>
        </p:nvSpPr>
        <p:spPr>
          <a:xfrm>
            <a:off x="2002536" y="2281536"/>
            <a:ext cx="19049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$134,200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45033B-FA9C-4D4E-89E3-48B4A392BB1A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$124,200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5D2E047-0B80-4A9F-A9CD-75516BE46C44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$109,200</a:t>
            </a:r>
          </a:p>
        </p:txBody>
      </p:sp>
      <p:pic>
        <p:nvPicPr>
          <p:cNvPr id="77" name="Picture 76" descr="Mission Sunday - without date and sub.jpg">
            <a:extLst>
              <a:ext uri="{FF2B5EF4-FFF2-40B4-BE49-F238E27FC236}">
                <a16:creationId xmlns:a16="http://schemas.microsoft.com/office/drawing/2014/main" id="{6316DF23-A87A-46F9-8190-499603903C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50E8E1B-3D42-4E08-800F-2F41B9641317}"/>
              </a:ext>
            </a:extLst>
          </p:cNvPr>
          <p:cNvSpPr txBox="1"/>
          <p:nvPr/>
        </p:nvSpPr>
        <p:spPr>
          <a:xfrm>
            <a:off x="6248401" y="1524001"/>
            <a:ext cx="1676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Truth for Today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2FCC36-D476-402C-B500-C949F3FB474A}"/>
              </a:ext>
            </a:extLst>
          </p:cNvPr>
          <p:cNvSpPr txBox="1"/>
          <p:nvPr/>
        </p:nvSpPr>
        <p:spPr>
          <a:xfrm>
            <a:off x="4651248" y="1524001"/>
            <a:ext cx="1585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Christian Courier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687DF62-2AE9-443E-8B00-233533FEDBF2}"/>
              </a:ext>
            </a:extLst>
          </p:cNvPr>
          <p:cNvSpPr txBox="1"/>
          <p:nvPr/>
        </p:nvSpPr>
        <p:spPr>
          <a:xfrm>
            <a:off x="4560188" y="431112"/>
            <a:ext cx="148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$+++,+++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FFF9778-30DC-4B80-818A-B4D6B13918F5}"/>
              </a:ext>
            </a:extLst>
          </p:cNvPr>
          <p:cNvSpPr txBox="1"/>
          <p:nvPr/>
        </p:nvSpPr>
        <p:spPr>
          <a:xfrm>
            <a:off x="5867400" y="457201"/>
            <a:ext cx="7620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  <a:p>
            <a:pPr algn="ctr"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+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BB1D8996-24A8-46A1-8002-F6EE741B6C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C27350C1-C394-458D-BF75-8E3EF28A72B4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D7CAC4D-0E82-463F-BE79-DDAD4110CC08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3204B7A-2D1C-4876-B8A6-16D7B78F63B5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74124AD-69F3-4226-9BB1-A9FAAE16B8B7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7FBF7CF-9DB3-47E3-89C8-4DFB51E09DEA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2251820-3806-4E13-A146-DEEC0C355516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ED5F15B-9EDA-49DE-B24E-65A8F85F75C4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B9FE88E-54DE-403A-A82E-8BAF6CB521D6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$95,700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FC04A62-DDF3-4A49-9ADE-5AEC1298BEA2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1CAE525-F5EB-4F85-8387-BAE915EF355B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014D607-C601-4BA9-8128-80993802821B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E8B29DE-BA87-47E6-B699-8AA5E68AB28F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J. Lupo (SEIBS)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530CFC6-025F-4F01-BF27-7F84BC457A16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467F56E-7924-45AC-B688-B9E3258E3CBC}"/>
              </a:ext>
            </a:extLst>
          </p:cNvPr>
          <p:cNvSpPr txBox="1"/>
          <p:nvPr/>
        </p:nvSpPr>
        <p:spPr>
          <a:xfrm>
            <a:off x="5334000" y="5010912"/>
            <a:ext cx="983681" cy="7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Easter</a:t>
            </a:r>
          </a:p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Island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94D7EB-1381-44CE-A2B4-E5264C72815C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Spanish Congregation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D90146-432C-4B51-8B0F-4AB6E9AFCA47}"/>
              </a:ext>
            </a:extLst>
          </p:cNvPr>
          <p:cNvSpPr txBox="1"/>
          <p:nvPr/>
        </p:nvSpPr>
        <p:spPr>
          <a:xfrm>
            <a:off x="6254498" y="2438401"/>
            <a:ext cx="2405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PIBC Teacher’s Travel to Pacific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3B45276-0F50-4EA1-B3C8-D15165C7EA40}"/>
              </a:ext>
            </a:extLst>
          </p:cNvPr>
          <p:cNvSpPr txBox="1"/>
          <p:nvPr/>
        </p:nvSpPr>
        <p:spPr>
          <a:xfrm>
            <a:off x="3886201" y="2438401"/>
            <a:ext cx="2402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Targeted Local Evangelism</a:t>
            </a:r>
            <a:endParaRPr lang="en-US" sz="28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707446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ission Sunday - without date.jpg"/>
          <p:cNvPicPr>
            <a:picLocks noChangeAspect="1"/>
          </p:cNvPicPr>
          <p:nvPr/>
        </p:nvPicPr>
        <p:blipFill rotWithShape="1">
          <a:blip r:embed="rId2" cstate="print"/>
          <a:srcRect t="8823" r="2941" b="23750"/>
          <a:stretch/>
        </p:blipFill>
        <p:spPr>
          <a:xfrm>
            <a:off x="2010746" y="319444"/>
            <a:ext cx="8170507" cy="37840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0229" y="5399783"/>
            <a:ext cx="96295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Every dollar given on Mission Sunday</a:t>
            </a:r>
          </a:p>
          <a:p>
            <a:pPr algn="ctr"/>
            <a:r>
              <a:rPr lang="en-US" sz="3600" b="1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goes toward mission work.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57940" y="3612802"/>
            <a:ext cx="70326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January 30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2286000" y="3505200"/>
            <a:ext cx="7620000" cy="0"/>
          </a:xfrm>
          <a:prstGeom prst="line">
            <a:avLst/>
          </a:prstGeom>
          <a:ln w="31750">
            <a:solidFill>
              <a:srgbClr val="325A8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49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>
            <a:extLst>
              <a:ext uri="{FF2B5EF4-FFF2-40B4-BE49-F238E27FC236}">
                <a16:creationId xmlns:a16="http://schemas.microsoft.com/office/drawing/2014/main" id="{C7BF80CB-7F6B-47B3-8F56-20705FF212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7273"/>
            <a:ext cx="4403331" cy="3186288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29985326-872E-47C1-8C72-2BD20EB0A1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82" b="5105"/>
          <a:stretch/>
        </p:blipFill>
        <p:spPr>
          <a:xfrm>
            <a:off x="7519062" y="1701026"/>
            <a:ext cx="4672938" cy="3328174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2C572C75-945A-4497-9A42-6E91CE8032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" b="8126"/>
          <a:stretch/>
        </p:blipFill>
        <p:spPr>
          <a:xfrm>
            <a:off x="0" y="0"/>
            <a:ext cx="3429000" cy="3827114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623E41CA-84E3-4CCC-A769-841114B835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629" y="2438400"/>
            <a:ext cx="4428171" cy="29208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2" name="TextBox 51"/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$95,700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J. Lupo (SEIBS)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1F4CB6F-FED2-4348-8963-B38A2473A92C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44A127-AF51-483B-94B3-055E7879B5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90"/>
          <a:stretch/>
        </p:blipFill>
        <p:spPr>
          <a:xfrm>
            <a:off x="3258777" y="2656537"/>
            <a:ext cx="3867173" cy="2352502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7D5DE9DD-BE7B-416E-A865-FCDA52C1D2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96"/>
          <a:stretch/>
        </p:blipFill>
        <p:spPr>
          <a:xfrm>
            <a:off x="-12777" y="2724596"/>
            <a:ext cx="3696347" cy="2284443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5D309EBE-D481-463F-B034-31D823C83B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4" y="-2386"/>
            <a:ext cx="3724710" cy="2793533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173075FE-D10C-49B3-A787-B56055FAE3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332" y="26005"/>
            <a:ext cx="4248384" cy="318628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481E5E66-3C2E-480E-BDFC-FA19DC5C5EE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4"/>
          <a:stretch/>
        </p:blipFill>
        <p:spPr>
          <a:xfrm>
            <a:off x="7084102" y="1624824"/>
            <a:ext cx="5122637" cy="3384215"/>
          </a:xfrm>
          <a:prstGeom prst="rect">
            <a:avLst/>
          </a:prstGeom>
        </p:spPr>
      </p:pic>
      <p:pic>
        <p:nvPicPr>
          <p:cNvPr id="25" name="Picture 3" descr="HPIM4194.JPG">
            <a:extLst>
              <a:ext uri="{FF2B5EF4-FFF2-40B4-BE49-F238E27FC236}">
                <a16:creationId xmlns:a16="http://schemas.microsoft.com/office/drawing/2014/main" id="{8DA1B17E-4169-47B8-8238-9554BB27A93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 t="13626" r="25950"/>
          <a:stretch/>
        </p:blipFill>
        <p:spPr bwMode="auto">
          <a:xfrm>
            <a:off x="2728863" y="-15628"/>
            <a:ext cx="4214673" cy="502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53C524-4531-437B-A19F-B70149D328F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15431"/>
          <a:stretch/>
        </p:blipFill>
        <p:spPr>
          <a:xfrm>
            <a:off x="9336" y="20534"/>
            <a:ext cx="3876081" cy="2692314"/>
          </a:xfrm>
          <a:prstGeom prst="rect">
            <a:avLst/>
          </a:prstGeom>
        </p:spPr>
      </p:pic>
      <p:pic>
        <p:nvPicPr>
          <p:cNvPr id="27" name="Picture 4" descr="G:\Mission trips &amp; pictures 2011\Delaidamanu, Fiji July,Aug 2011\HPIM3733.JPG">
            <a:extLst>
              <a:ext uri="{FF2B5EF4-FFF2-40B4-BE49-F238E27FC236}">
                <a16:creationId xmlns:a16="http://schemas.microsoft.com/office/drawing/2014/main" id="{FC8C9523-562F-4C7C-9550-18C4D0EA7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/>
          <a:srcRect l="12975" t="27912" r="17827" b="16182"/>
          <a:stretch/>
        </p:blipFill>
        <p:spPr bwMode="auto">
          <a:xfrm>
            <a:off x="6369807" y="1685156"/>
            <a:ext cx="5467548" cy="3324173"/>
          </a:xfrm>
          <a:prstGeom prst="rect">
            <a:avLst/>
          </a:prstGeom>
          <a:noFill/>
        </p:spPr>
      </p:pic>
      <p:pic>
        <p:nvPicPr>
          <p:cNvPr id="28" name="Picture 27" descr="DAN_5249.jpg">
            <a:extLst>
              <a:ext uri="{FF2B5EF4-FFF2-40B4-BE49-F238E27FC236}">
                <a16:creationId xmlns:a16="http://schemas.microsoft.com/office/drawing/2014/main" id="{DF5D713E-4A0B-4432-A892-A616D707774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b="23084"/>
          <a:stretch/>
        </p:blipFill>
        <p:spPr>
          <a:xfrm>
            <a:off x="6370482" y="17596"/>
            <a:ext cx="2261388" cy="2606040"/>
          </a:xfrm>
          <a:prstGeom prst="rect">
            <a:avLst/>
          </a:prstGeom>
        </p:spPr>
      </p:pic>
      <p:pic>
        <p:nvPicPr>
          <p:cNvPr id="29" name="Picture 6" descr="HPIM1846">
            <a:extLst>
              <a:ext uri="{FF2B5EF4-FFF2-40B4-BE49-F238E27FC236}">
                <a16:creationId xmlns:a16="http://schemas.microsoft.com/office/drawing/2014/main" id="{1EA408B2-3B61-4C1C-9922-B3284E30B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lum contrast="10000"/>
          </a:blip>
          <a:srcRect l="3335" t="12538" r="13304" b="13290"/>
          <a:stretch/>
        </p:blipFill>
        <p:spPr bwMode="auto">
          <a:xfrm>
            <a:off x="-7617" y="2408078"/>
            <a:ext cx="3896292" cy="260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E519CE-AF77-4AE7-A5B4-8E3A320DE2B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t="3859" r="5402"/>
          <a:stretch/>
        </p:blipFill>
        <p:spPr>
          <a:xfrm>
            <a:off x="5634" y="0"/>
            <a:ext cx="4012689" cy="3349737"/>
          </a:xfrm>
          <a:prstGeom prst="rect">
            <a:avLst/>
          </a:prstGeom>
        </p:spPr>
      </p:pic>
      <p:pic>
        <p:nvPicPr>
          <p:cNvPr id="18" name="Picture 1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2355120-D398-4AD8-8E41-04158D762E3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 b="10489"/>
          <a:stretch/>
        </p:blipFill>
        <p:spPr>
          <a:xfrm>
            <a:off x="5577" y="2320129"/>
            <a:ext cx="4407349" cy="2688909"/>
          </a:xfrm>
          <a:prstGeom prst="rect">
            <a:avLst/>
          </a:prstGeom>
        </p:spPr>
      </p:pic>
      <p:pic>
        <p:nvPicPr>
          <p:cNvPr id="22" name="Picture 21" descr="A group of people sitting in a car posing for the camera&#10;&#10;Description automatically generated">
            <a:extLst>
              <a:ext uri="{FF2B5EF4-FFF2-40B4-BE49-F238E27FC236}">
                <a16:creationId xmlns:a16="http://schemas.microsoft.com/office/drawing/2014/main" id="{86401872-2ED4-4C03-A224-AB21A95018C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9"/>
          <a:stretch/>
        </p:blipFill>
        <p:spPr>
          <a:xfrm>
            <a:off x="4011157" y="0"/>
            <a:ext cx="3902377" cy="2537241"/>
          </a:xfrm>
          <a:prstGeom prst="rect">
            <a:avLst/>
          </a:prstGeom>
        </p:spPr>
      </p:pic>
      <p:pic>
        <p:nvPicPr>
          <p:cNvPr id="14" name="Picture 1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5E1C450-C07B-4BCF-8D47-64F687AF3E9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1481" r="12219"/>
          <a:stretch/>
        </p:blipFill>
        <p:spPr>
          <a:xfrm>
            <a:off x="6943536" y="1759296"/>
            <a:ext cx="5258369" cy="3261360"/>
          </a:xfrm>
          <a:prstGeom prst="rect">
            <a:avLst/>
          </a:prstGeom>
        </p:spPr>
      </p:pic>
      <p:pic>
        <p:nvPicPr>
          <p:cNvPr id="30" name="Picture 29" descr="A person and person swimming in the water&#10;&#10;Description automatically generated">
            <a:extLst>
              <a:ext uri="{FF2B5EF4-FFF2-40B4-BE49-F238E27FC236}">
                <a16:creationId xmlns:a16="http://schemas.microsoft.com/office/drawing/2014/main" id="{15EB3E13-22C9-45C0-B789-E2A802B09DE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2" t="10165" r="21048" b="12510"/>
          <a:stretch/>
        </p:blipFill>
        <p:spPr>
          <a:xfrm>
            <a:off x="4385360" y="2440093"/>
            <a:ext cx="2756430" cy="260653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C2C9BAD0-A8C9-4023-8E45-57C6125ED49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2" t="22991" r="10831" b="21110"/>
          <a:stretch/>
        </p:blipFill>
        <p:spPr>
          <a:xfrm>
            <a:off x="5192363" y="1883664"/>
            <a:ext cx="4962171" cy="312049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4ED206C-8721-4B6B-B636-AAD557D1445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6" b="24973"/>
          <a:stretch/>
        </p:blipFill>
        <p:spPr>
          <a:xfrm>
            <a:off x="-20543" y="0"/>
            <a:ext cx="4209741" cy="2688295"/>
          </a:xfrm>
          <a:prstGeom prst="rect">
            <a:avLst/>
          </a:prstGeom>
        </p:spPr>
      </p:pic>
      <p:pic>
        <p:nvPicPr>
          <p:cNvPr id="94" name="Picture 2" descr="Image may contain: 6 people, people standing, mountain, outdoor and nature">
            <a:extLst>
              <a:ext uri="{FF2B5EF4-FFF2-40B4-BE49-F238E27FC236}">
                <a16:creationId xmlns:a16="http://schemas.microsoft.com/office/drawing/2014/main" id="{C301CF2F-B7DF-4CCF-A5FC-BB3C0CDF5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5" t="22610" r="12606" b="8530"/>
          <a:stretch/>
        </p:blipFill>
        <p:spPr bwMode="auto">
          <a:xfrm>
            <a:off x="4191000" y="0"/>
            <a:ext cx="3944895" cy="294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BC31367D-70F2-4A48-BF47-113FE9635DD8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9" b="11357"/>
          <a:stretch/>
        </p:blipFill>
        <p:spPr>
          <a:xfrm>
            <a:off x="-14939" y="2659153"/>
            <a:ext cx="5265107" cy="2349886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4F0C37C0-7894-46BE-A7C8-DCE45B3CD47F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8"/>
          <a:stretch/>
        </p:blipFill>
        <p:spPr>
          <a:xfrm>
            <a:off x="10116319" y="1650041"/>
            <a:ext cx="2100588" cy="3352800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FD984150-A2E2-40AB-9A6B-E434C18CD8DB}"/>
              </a:ext>
            </a:extLst>
          </p:cNvPr>
          <p:cNvSpPr txBox="1"/>
          <p:nvPr/>
        </p:nvSpPr>
        <p:spPr>
          <a:xfrm>
            <a:off x="5334000" y="5010912"/>
            <a:ext cx="983681" cy="7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Easter</a:t>
            </a:r>
          </a:p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Island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0AC6569-20FF-44C2-BEC0-4A94C97E290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0" y="-6946"/>
            <a:ext cx="3779827" cy="5039769"/>
          </a:xfrm>
          <a:prstGeom prst="rect">
            <a:avLst/>
          </a:prstGeom>
        </p:spPr>
      </p:pic>
      <p:pic>
        <p:nvPicPr>
          <p:cNvPr id="11" name="Picture 10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5543ECDD-1099-4159-87D9-29D3C1E72811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0" b="1574"/>
          <a:stretch/>
        </p:blipFill>
        <p:spPr>
          <a:xfrm>
            <a:off x="3756850" y="-11829"/>
            <a:ext cx="5080944" cy="2883774"/>
          </a:xfrm>
          <a:prstGeom prst="rect">
            <a:avLst/>
          </a:prstGeom>
        </p:spPr>
      </p:pic>
      <p:pic>
        <p:nvPicPr>
          <p:cNvPr id="21" name="Picture 20" descr="A group of people posing for a photo in a park&#10;&#10;Description automatically generated with medium confidence">
            <a:extLst>
              <a:ext uri="{FF2B5EF4-FFF2-40B4-BE49-F238E27FC236}">
                <a16:creationId xmlns:a16="http://schemas.microsoft.com/office/drawing/2014/main" id="{DE96E49F-2B11-4100-B2C2-F0E41D36E5CA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6" t="22053" r="14167" b="30563"/>
          <a:stretch/>
        </p:blipFill>
        <p:spPr>
          <a:xfrm>
            <a:off x="3752810" y="2666999"/>
            <a:ext cx="4856722" cy="2375435"/>
          </a:xfrm>
          <a:prstGeom prst="rect">
            <a:avLst/>
          </a:prstGeom>
        </p:spPr>
      </p:pic>
      <p:pic>
        <p:nvPicPr>
          <p:cNvPr id="16" name="Picture 15" descr="A group of people sitting around a yellow table&#10;&#10;Description automatically generated with low confidence">
            <a:extLst>
              <a:ext uri="{FF2B5EF4-FFF2-40B4-BE49-F238E27FC236}">
                <a16:creationId xmlns:a16="http://schemas.microsoft.com/office/drawing/2014/main" id="{ED3E7A65-E0C7-4B9B-957C-D69B81B377A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979" y="2019759"/>
            <a:ext cx="4012587" cy="3009441"/>
          </a:xfrm>
          <a:prstGeom prst="rect">
            <a:avLst/>
          </a:prstGeom>
        </p:spPr>
      </p:pic>
      <p:pic>
        <p:nvPicPr>
          <p:cNvPr id="90" name="Picture 8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D1267D1-F374-4C3B-BD5C-FFE93BB34329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1769" r="2595" b="1747"/>
          <a:stretch/>
        </p:blipFill>
        <p:spPr>
          <a:xfrm>
            <a:off x="-23743" y="-17087"/>
            <a:ext cx="3161769" cy="3753147"/>
          </a:xfrm>
          <a:prstGeom prst="rect">
            <a:avLst/>
          </a:prstGeom>
        </p:spPr>
      </p:pic>
      <p:pic>
        <p:nvPicPr>
          <p:cNvPr id="100" name="Picture 99" descr="A car parked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E9476C1E-7FB7-439D-A182-C0139CCDAA94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4"/>
          <a:stretch/>
        </p:blipFill>
        <p:spPr>
          <a:xfrm>
            <a:off x="3153872" y="2506673"/>
            <a:ext cx="4979112" cy="2528573"/>
          </a:xfrm>
          <a:prstGeom prst="rect">
            <a:avLst/>
          </a:prstGeom>
        </p:spPr>
      </p:pic>
      <p:pic>
        <p:nvPicPr>
          <p:cNvPr id="101" name="Picture 10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ECCD5D2-CC13-4AF4-9791-16EE8A48A8FB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6" t="19977" r="17306" b="31412"/>
          <a:stretch/>
        </p:blipFill>
        <p:spPr>
          <a:xfrm>
            <a:off x="3147050" y="0"/>
            <a:ext cx="5502907" cy="2922930"/>
          </a:xfrm>
          <a:prstGeom prst="rect">
            <a:avLst/>
          </a:prstGeom>
        </p:spPr>
      </p:pic>
      <p:pic>
        <p:nvPicPr>
          <p:cNvPr id="99" name="Picture 98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A20D4CB6-4793-410A-B330-74E54C8CE87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153" y="2057400"/>
            <a:ext cx="4091134" cy="2971800"/>
          </a:xfrm>
          <a:prstGeom prst="rect">
            <a:avLst/>
          </a:prstGeom>
        </p:spPr>
      </p:pic>
      <p:pic>
        <p:nvPicPr>
          <p:cNvPr id="102" name="Picture 4" descr="Elders of the Morristown chruch of Christ Presenting Signed Deed to RC Lupo">
            <a:extLst>
              <a:ext uri="{FF2B5EF4-FFF2-40B4-BE49-F238E27FC236}">
                <a16:creationId xmlns:a16="http://schemas.microsoft.com/office/drawing/2014/main" id="{1E1B28C4-3394-462D-8790-CFAF094BE1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3" t="1" r="24166" b="35016"/>
          <a:stretch/>
        </p:blipFill>
        <p:spPr bwMode="auto">
          <a:xfrm>
            <a:off x="8535685" y="1928099"/>
            <a:ext cx="3657427" cy="31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BC889707-7843-4A9D-A9B0-D7AD8EB03287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317019" y="0"/>
            <a:ext cx="4338023" cy="3241631"/>
          </a:xfrm>
          <a:prstGeom prst="rect">
            <a:avLst/>
          </a:prstGeom>
        </p:spPr>
      </p:pic>
      <p:pic>
        <p:nvPicPr>
          <p:cNvPr id="104" name="Picture 2" descr="Image may contain: 2 people, people smiling, closeup">
            <a:extLst>
              <a:ext uri="{FF2B5EF4-FFF2-40B4-BE49-F238E27FC236}">
                <a16:creationId xmlns:a16="http://schemas.microsoft.com/office/drawing/2014/main" id="{B5E73CA4-1DB9-4E46-86E9-8E5A5E432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2" b="2554"/>
          <a:stretch/>
        </p:blipFill>
        <p:spPr bwMode="auto">
          <a:xfrm>
            <a:off x="0" y="0"/>
            <a:ext cx="4514638" cy="421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28A4015F-B058-4F2E-9CA3-F586355A2C66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4" y="1349987"/>
            <a:ext cx="5546702" cy="3674690"/>
          </a:xfrm>
          <a:prstGeom prst="rect">
            <a:avLst/>
          </a:prstGeom>
        </p:spPr>
      </p:pic>
      <p:pic>
        <p:nvPicPr>
          <p:cNvPr id="106" name="Picture 4">
            <a:extLst>
              <a:ext uri="{FF2B5EF4-FFF2-40B4-BE49-F238E27FC236}">
                <a16:creationId xmlns:a16="http://schemas.microsoft.com/office/drawing/2014/main" id="{226E8AE6-DFBC-4B30-86DD-F0E4104E0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11167" r="35938" b="4500"/>
          <a:stretch/>
        </p:blipFill>
        <p:spPr bwMode="auto">
          <a:xfrm>
            <a:off x="5728217" y="1676400"/>
            <a:ext cx="1719439" cy="220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2">
            <a:extLst>
              <a:ext uri="{FF2B5EF4-FFF2-40B4-BE49-F238E27FC236}">
                <a16:creationId xmlns:a16="http://schemas.microsoft.com/office/drawing/2014/main" id="{B0A8DC5C-99D6-41B8-A92C-1EC6912F1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155" y="1679516"/>
            <a:ext cx="1563149" cy="220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5">
            <a:extLst>
              <a:ext uri="{FF2B5EF4-FFF2-40B4-BE49-F238E27FC236}">
                <a16:creationId xmlns:a16="http://schemas.microsoft.com/office/drawing/2014/main" id="{F5DE93E0-C193-4D1A-9B1C-E08EDB610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19" y="2759156"/>
            <a:ext cx="1512681" cy="223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8">
            <a:extLst>
              <a:ext uri="{FF2B5EF4-FFF2-40B4-BE49-F238E27FC236}">
                <a16:creationId xmlns:a16="http://schemas.microsoft.com/office/drawing/2014/main" id="{56452457-AA33-4EC3-8107-24778A7DAD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2" t="12362" r="31250" b="8621"/>
          <a:stretch/>
        </p:blipFill>
        <p:spPr bwMode="auto">
          <a:xfrm>
            <a:off x="6061725" y="2760644"/>
            <a:ext cx="1737002" cy="223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5684BAA4-C30D-4463-8ECE-561E9576294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416" y="1683276"/>
            <a:ext cx="2218186" cy="33284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FF6F8CB-BE4A-4FCC-B0C7-4D1D6D1D0A4A}"/>
              </a:ext>
            </a:extLst>
          </p:cNvPr>
          <p:cNvPicPr>
            <a:picLocks noChangeAspect="1"/>
          </p:cNvPicPr>
          <p:nvPr/>
        </p:nvPicPr>
        <p:blipFill rotWithShape="1">
          <a:blip r:embed="rId44"/>
          <a:srcRect l="7223" r="6393"/>
          <a:stretch/>
        </p:blipFill>
        <p:spPr>
          <a:xfrm>
            <a:off x="-23743" y="0"/>
            <a:ext cx="8633275" cy="133705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33" name="Picture 32" descr="A group of people posing for a photo in front of a van&#10;&#10;Description automatically generated">
            <a:extLst>
              <a:ext uri="{FF2B5EF4-FFF2-40B4-BE49-F238E27FC236}">
                <a16:creationId xmlns:a16="http://schemas.microsoft.com/office/drawing/2014/main" id="{591388EE-062A-4FE1-AF3F-5C210D926B27}"/>
              </a:ext>
            </a:extLst>
          </p:cNvPr>
          <p:cNvPicPr>
            <a:picLocks noChangeAspect="1"/>
          </p:cNvPicPr>
          <p:nvPr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" t="12768" r="20043" b="10815"/>
          <a:stretch/>
        </p:blipFill>
        <p:spPr>
          <a:xfrm>
            <a:off x="-4608" y="3447"/>
            <a:ext cx="6129906" cy="2918497"/>
          </a:xfrm>
          <a:prstGeom prst="rect">
            <a:avLst/>
          </a:prstGeom>
        </p:spPr>
      </p:pic>
      <p:pic>
        <p:nvPicPr>
          <p:cNvPr id="37" name="Picture 3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7AE51F99-3BD7-4D6A-B14D-0C75AAB3AF84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r="6022"/>
          <a:stretch/>
        </p:blipFill>
        <p:spPr>
          <a:xfrm>
            <a:off x="-22695" y="2577863"/>
            <a:ext cx="4317044" cy="2444026"/>
          </a:xfrm>
          <a:prstGeom prst="rect">
            <a:avLst/>
          </a:prstGeom>
        </p:spPr>
      </p:pic>
      <p:pic>
        <p:nvPicPr>
          <p:cNvPr id="35" name="Picture 34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0B7813BC-299C-4E53-A72D-95693AEA64E3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183" y="2608798"/>
            <a:ext cx="4979112" cy="2420402"/>
          </a:xfrm>
          <a:prstGeom prst="rect">
            <a:avLst/>
          </a:prstGeom>
        </p:spPr>
      </p:pic>
      <p:pic>
        <p:nvPicPr>
          <p:cNvPr id="49" name="Picture 4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B7DB911-1BCE-4502-B546-EA54420A4E16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201" y="2014583"/>
            <a:ext cx="3013799" cy="3013799"/>
          </a:xfrm>
          <a:prstGeom prst="rect">
            <a:avLst/>
          </a:prstGeom>
        </p:spPr>
      </p:pic>
      <p:pic>
        <p:nvPicPr>
          <p:cNvPr id="2054" name="Picture 2053" descr="A group of people standing in the snow&#10;&#10;Description automatically generated with medium confidence">
            <a:extLst>
              <a:ext uri="{FF2B5EF4-FFF2-40B4-BE49-F238E27FC236}">
                <a16:creationId xmlns:a16="http://schemas.microsoft.com/office/drawing/2014/main" id="{D703A066-98A9-4541-B5D9-EFF2FC05FA34}"/>
              </a:ext>
            </a:extLst>
          </p:cNvPr>
          <p:cNvPicPr>
            <a:picLocks noChangeAspect="1"/>
          </p:cNvPicPr>
          <p:nvPr/>
        </p:nvPicPr>
        <p:blipFill rotWithShape="1"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rightnessContrast bright="2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36" b="7538"/>
          <a:stretch/>
        </p:blipFill>
        <p:spPr>
          <a:xfrm>
            <a:off x="18020" y="2593238"/>
            <a:ext cx="5475546" cy="2411628"/>
          </a:xfrm>
          <a:prstGeom prst="rect">
            <a:avLst/>
          </a:prstGeom>
        </p:spPr>
      </p:pic>
      <p:pic>
        <p:nvPicPr>
          <p:cNvPr id="137" name="Picture 136" descr="Mission Sunday - without date and sub.jpg">
            <a:extLst>
              <a:ext uri="{FF2B5EF4-FFF2-40B4-BE49-F238E27FC236}">
                <a16:creationId xmlns:a16="http://schemas.microsoft.com/office/drawing/2014/main" id="{AEACB4F9-BF9F-4B78-A5DC-B2AD2D05DC23}"/>
              </a:ext>
            </a:extLst>
          </p:cNvPr>
          <p:cNvPicPr>
            <a:picLocks noChangeAspect="1"/>
          </p:cNvPicPr>
          <p:nvPr/>
        </p:nvPicPr>
        <p:blipFill>
          <a:blip r:embed="rId51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42" name="Picture 41" descr="A picture containing indoor&#10;&#10;Description automatically generated">
            <a:extLst>
              <a:ext uri="{FF2B5EF4-FFF2-40B4-BE49-F238E27FC236}">
                <a16:creationId xmlns:a16="http://schemas.microsoft.com/office/drawing/2014/main" id="{8B8BBBB7-1BA0-4760-95C2-7756DC46F981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596" y="-304800"/>
            <a:ext cx="6081068" cy="2956075"/>
          </a:xfrm>
          <a:prstGeom prst="rect">
            <a:avLst/>
          </a:prstGeom>
        </p:spPr>
      </p:pic>
      <p:pic>
        <p:nvPicPr>
          <p:cNvPr id="2049" name="Picture 2048" descr="A person and person smiling&#10;&#10;Description automatically generated with medium confidence">
            <a:extLst>
              <a:ext uri="{FF2B5EF4-FFF2-40B4-BE49-F238E27FC236}">
                <a16:creationId xmlns:a16="http://schemas.microsoft.com/office/drawing/2014/main" id="{117FB616-A532-4F52-AC46-DFAB637E7070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371" y="1600200"/>
            <a:ext cx="3395364" cy="3401652"/>
          </a:xfrm>
          <a:prstGeom prst="rect">
            <a:avLst/>
          </a:prstGeom>
        </p:spPr>
      </p:pic>
      <p:pic>
        <p:nvPicPr>
          <p:cNvPr id="2052" name="Picture 2051" descr="A person standing at a podium&#10;&#10;Description automatically generated with medium confidence">
            <a:extLst>
              <a:ext uri="{FF2B5EF4-FFF2-40B4-BE49-F238E27FC236}">
                <a16:creationId xmlns:a16="http://schemas.microsoft.com/office/drawing/2014/main" id="{4F3F2969-F2C1-4D84-93A1-5D41D8DC206C}"/>
              </a:ext>
            </a:extLst>
          </p:cNvPr>
          <p:cNvPicPr>
            <a:picLocks noChangeAspect="1"/>
          </p:cNvPicPr>
          <p:nvPr/>
        </p:nvPicPr>
        <p:blipFill rotWithShape="1"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1" r="20861" b="35015"/>
          <a:stretch/>
        </p:blipFill>
        <p:spPr>
          <a:xfrm>
            <a:off x="5419211" y="-20534"/>
            <a:ext cx="3419989" cy="5026215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751CE504-7250-4096-9FF7-0086F6B4B17B}"/>
              </a:ext>
            </a:extLst>
          </p:cNvPr>
          <p:cNvGrpSpPr/>
          <p:nvPr/>
        </p:nvGrpSpPr>
        <p:grpSpPr>
          <a:xfrm>
            <a:off x="-8574" y="10233"/>
            <a:ext cx="5701280" cy="1608328"/>
            <a:chOff x="-8574" y="10233"/>
            <a:chExt cx="5701280" cy="160832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ABDFA6E-6174-4858-B685-64BEBE6D8A66}"/>
                </a:ext>
              </a:extLst>
            </p:cNvPr>
            <p:cNvSpPr/>
            <p:nvPr/>
          </p:nvSpPr>
          <p:spPr>
            <a:xfrm>
              <a:off x="-8574" y="10233"/>
              <a:ext cx="5701280" cy="1608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Southeast Institute of Biblical Studies">
              <a:extLst>
                <a:ext uri="{FF2B5EF4-FFF2-40B4-BE49-F238E27FC236}">
                  <a16:creationId xmlns:a16="http://schemas.microsoft.com/office/drawing/2014/main" id="{2EF4F471-2591-4673-B61F-A8A38C9769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20" y="89136"/>
              <a:ext cx="5562952" cy="1440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6" name="Picture 5" descr="L:\Evangelism\H2H-H2H\HTH info slide.jpg">
            <a:extLst>
              <a:ext uri="{FF2B5EF4-FFF2-40B4-BE49-F238E27FC236}">
                <a16:creationId xmlns:a16="http://schemas.microsoft.com/office/drawing/2014/main" id="{0658716E-63B7-4D65-B6A6-C5FF1F019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 cstate="print"/>
          <a:srcRect l="64125"/>
          <a:stretch>
            <a:fillRect/>
          </a:stretch>
        </p:blipFill>
        <p:spPr bwMode="auto">
          <a:xfrm>
            <a:off x="-27257" y="1698415"/>
            <a:ext cx="1591660" cy="3327561"/>
          </a:xfrm>
          <a:prstGeom prst="rect">
            <a:avLst/>
          </a:prstGeom>
          <a:noFill/>
        </p:spPr>
      </p:pic>
      <p:pic>
        <p:nvPicPr>
          <p:cNvPr id="127" name="Picture 4" descr="L:\Evangelism\H2H-H2H\HTH_Masthead.jpg">
            <a:extLst>
              <a:ext uri="{FF2B5EF4-FFF2-40B4-BE49-F238E27FC236}">
                <a16:creationId xmlns:a16="http://schemas.microsoft.com/office/drawing/2014/main" id="{9D26CC3E-06E4-4D6B-89AD-536924BBA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 cstate="print"/>
          <a:srcRect/>
          <a:stretch>
            <a:fillRect/>
          </a:stretch>
        </p:blipFill>
        <p:spPr bwMode="auto">
          <a:xfrm>
            <a:off x="-27257" y="-151977"/>
            <a:ext cx="7402566" cy="1917618"/>
          </a:xfrm>
          <a:prstGeom prst="rect">
            <a:avLst/>
          </a:prstGeom>
          <a:noFill/>
        </p:spPr>
      </p:pic>
      <p:pic>
        <p:nvPicPr>
          <p:cNvPr id="130" name="Picture 3" descr="L:\Office\Xerox_Scans\David\DOC157.XSM\00000001.JPG">
            <a:extLst>
              <a:ext uri="{FF2B5EF4-FFF2-40B4-BE49-F238E27FC236}">
                <a16:creationId xmlns:a16="http://schemas.microsoft.com/office/drawing/2014/main" id="{63C54B18-A15E-4CD8-B764-D541E7907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 cstate="print"/>
          <a:srcRect/>
          <a:stretch>
            <a:fillRect/>
          </a:stretch>
        </p:blipFill>
        <p:spPr bwMode="auto">
          <a:xfrm rot="16200000">
            <a:off x="1080037" y="2003133"/>
            <a:ext cx="2702105" cy="2087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38" name="Picture 4" descr="L:\Office\Xerox_Scans\David\DOC158.XSM\00000001.JPG">
            <a:extLst>
              <a:ext uri="{FF2B5EF4-FFF2-40B4-BE49-F238E27FC236}">
                <a16:creationId xmlns:a16="http://schemas.microsoft.com/office/drawing/2014/main" id="{D756FB5C-F45A-478B-8292-45C423AE0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 cstate="print"/>
          <a:srcRect/>
          <a:stretch>
            <a:fillRect/>
          </a:stretch>
        </p:blipFill>
        <p:spPr bwMode="auto">
          <a:xfrm rot="16200000">
            <a:off x="3183145" y="2003131"/>
            <a:ext cx="2702104" cy="2087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39" name="Picture 3" descr="L:\Office\Xerox_Scans\David\DOC157.XSM\00000001.JPG">
            <a:extLst>
              <a:ext uri="{FF2B5EF4-FFF2-40B4-BE49-F238E27FC236}">
                <a16:creationId xmlns:a16="http://schemas.microsoft.com/office/drawing/2014/main" id="{1DD79D5F-29B6-44EF-8033-6E42AFD7B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 cstate="print"/>
          <a:srcRect/>
          <a:stretch>
            <a:fillRect/>
          </a:stretch>
        </p:blipFill>
        <p:spPr bwMode="auto">
          <a:xfrm rot="16200000">
            <a:off x="3762087" y="2321308"/>
            <a:ext cx="2702105" cy="2087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40" name="Picture 2" descr="L:\Office\Xerox_Scans\David\DOC156.XSM\00000001.JPG">
            <a:extLst>
              <a:ext uri="{FF2B5EF4-FFF2-40B4-BE49-F238E27FC236}">
                <a16:creationId xmlns:a16="http://schemas.microsoft.com/office/drawing/2014/main" id="{7A0A7EF4-2F19-441C-86B4-2DC9A74CD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 cstate="print"/>
          <a:srcRect/>
          <a:stretch>
            <a:fillRect/>
          </a:stretch>
        </p:blipFill>
        <p:spPr bwMode="auto">
          <a:xfrm rot="16200000">
            <a:off x="4299265" y="2642616"/>
            <a:ext cx="2706624" cy="209148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41" name="Picture 2" descr="L:\Office\Xerox_Scans\David\DOC156.XSM\00000001.JPG">
            <a:extLst>
              <a:ext uri="{FF2B5EF4-FFF2-40B4-BE49-F238E27FC236}">
                <a16:creationId xmlns:a16="http://schemas.microsoft.com/office/drawing/2014/main" id="{B16F782B-0E96-4873-9C6F-C7389E031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 cstate="print"/>
          <a:srcRect/>
          <a:stretch>
            <a:fillRect/>
          </a:stretch>
        </p:blipFill>
        <p:spPr bwMode="auto">
          <a:xfrm rot="16200000">
            <a:off x="1629182" y="2322576"/>
            <a:ext cx="2716047" cy="20987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42" name="Picture 4" descr="L:\Office\Xerox_Scans\David\DOC158.XSM\00000001.JPG">
            <a:extLst>
              <a:ext uri="{FF2B5EF4-FFF2-40B4-BE49-F238E27FC236}">
                <a16:creationId xmlns:a16="http://schemas.microsoft.com/office/drawing/2014/main" id="{AAD7AEFA-5633-4D89-ADCE-5B9266D29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 cstate="print"/>
          <a:srcRect/>
          <a:stretch>
            <a:fillRect/>
          </a:stretch>
        </p:blipFill>
        <p:spPr bwMode="auto">
          <a:xfrm rot="16200000">
            <a:off x="2201883" y="2642616"/>
            <a:ext cx="2702104" cy="2087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7EEC62F6-3CAC-43CB-8575-0D825BAB27D9}"/>
              </a:ext>
            </a:extLst>
          </p:cNvPr>
          <p:cNvSpPr/>
          <p:nvPr/>
        </p:nvSpPr>
        <p:spPr>
          <a:xfrm rot="20378568">
            <a:off x="6853983" y="1957806"/>
            <a:ext cx="4669878" cy="24892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10000"/>
              </a:lnSpc>
            </a:pPr>
            <a:r>
              <a:rPr lang="en-US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3,300 homes</a:t>
            </a:r>
          </a:p>
          <a:p>
            <a:pPr algn="ctr">
              <a:lnSpc>
                <a:spcPct val="110000"/>
              </a:lnSpc>
            </a:pPr>
            <a:r>
              <a:rPr lang="en-US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EVERY month</a:t>
            </a:r>
          </a:p>
          <a:p>
            <a:pPr algn="ctr">
              <a:lnSpc>
                <a:spcPct val="110000"/>
              </a:lnSpc>
            </a:pPr>
            <a:r>
              <a:rPr lang="en-US" sz="48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Rotating Routes</a:t>
            </a:r>
          </a:p>
        </p:txBody>
      </p:sp>
      <p:pic>
        <p:nvPicPr>
          <p:cNvPr id="144" name="Picture 14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556A003-554E-4A84-8BE8-2466CC1D67B2}"/>
              </a:ext>
            </a:extLst>
          </p:cNvPr>
          <p:cNvPicPr>
            <a:picLocks noChangeAspect="1"/>
          </p:cNvPicPr>
          <p:nvPr/>
        </p:nvPicPr>
        <p:blipFill rotWithShape="1"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r="13827"/>
          <a:stretch/>
        </p:blipFill>
        <p:spPr>
          <a:xfrm>
            <a:off x="1" y="0"/>
            <a:ext cx="4373040" cy="3025698"/>
          </a:xfrm>
          <a:prstGeom prst="rect">
            <a:avLst/>
          </a:prstGeom>
        </p:spPr>
      </p:pic>
      <p:pic>
        <p:nvPicPr>
          <p:cNvPr id="145" name="Picture 14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36D5612-44E0-4175-B5FE-981A8C0390DD}"/>
              </a:ext>
            </a:extLst>
          </p:cNvPr>
          <p:cNvPicPr>
            <a:picLocks noChangeAspect="1"/>
          </p:cNvPicPr>
          <p:nvPr/>
        </p:nvPicPr>
        <p:blipFill rotWithShape="1"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3"/>
          <a:stretch/>
        </p:blipFill>
        <p:spPr>
          <a:xfrm>
            <a:off x="-10019" y="2526070"/>
            <a:ext cx="4382945" cy="2499973"/>
          </a:xfrm>
          <a:prstGeom prst="rect">
            <a:avLst/>
          </a:prstGeom>
        </p:spPr>
      </p:pic>
      <p:pic>
        <p:nvPicPr>
          <p:cNvPr id="146" name="Picture 14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23FD173-412F-42D3-B85D-6CF03DD119B0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482" y="2129134"/>
            <a:ext cx="5063820" cy="2880215"/>
          </a:xfrm>
          <a:prstGeom prst="rect">
            <a:avLst/>
          </a:prstGeom>
        </p:spPr>
      </p:pic>
      <p:pic>
        <p:nvPicPr>
          <p:cNvPr id="147" name="Picture 146" descr="A picture containing rock, outdoor, nature, bear&#10;&#10;Description automatically generated">
            <a:extLst>
              <a:ext uri="{FF2B5EF4-FFF2-40B4-BE49-F238E27FC236}">
                <a16:creationId xmlns:a16="http://schemas.microsoft.com/office/drawing/2014/main" id="{509F7ED6-1F2A-4E13-A2B0-2C3ABB9EEAE9}"/>
              </a:ext>
            </a:extLst>
          </p:cNvPr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4742" y="1103488"/>
            <a:ext cx="5044517" cy="283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80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0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00"/>
                            </p:stCondLst>
                            <p:childTnLst>
                              <p:par>
                                <p:cTn id="1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0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000"/>
                            </p:stCondLst>
                            <p:childTnLst>
                              <p:par>
                                <p:cTn id="2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500"/>
                            </p:stCondLst>
                            <p:childTnLst>
                              <p:par>
                                <p:cTn id="2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0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000"/>
                            </p:stCondLst>
                            <p:childTnLst>
                              <p:par>
                                <p:cTn id="2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500"/>
                            </p:stCondLst>
                            <p:childTnLst>
                              <p:par>
                                <p:cTn id="2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000"/>
                            </p:stCondLst>
                            <p:childTnLst>
                              <p:par>
                                <p:cTn id="2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2000"/>
                            </p:stCondLst>
                            <p:childTnLst>
                              <p:par>
                                <p:cTn id="2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000"/>
                            </p:stCondLst>
                            <p:childTnLst>
                              <p:par>
                                <p:cTn id="3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500"/>
                            </p:stCondLst>
                            <p:childTnLst>
                              <p:par>
                                <p:cTn id="3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2000"/>
                            </p:stCondLst>
                            <p:childTnLst>
                              <p:par>
                                <p:cTn id="3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3000"/>
                            </p:stCondLst>
                            <p:childTnLst>
                              <p:par>
                                <p:cTn id="3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00"/>
                            </p:stCondLst>
                            <p:childTnLst>
                              <p:par>
                                <p:cTn id="3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500"/>
                            </p:stCondLst>
                            <p:childTnLst>
                              <p:par>
                                <p:cTn id="3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2000"/>
                            </p:stCondLst>
                            <p:childTnLst>
                              <p:par>
                                <p:cTn id="3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500"/>
                            </p:stCondLst>
                            <p:childTnLst>
                              <p:par>
                                <p:cTn id="3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3000"/>
                            </p:stCondLst>
                            <p:childTnLst>
                              <p:par>
                                <p:cTn id="3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000"/>
                            </p:stCondLst>
                            <p:childTnLst>
                              <p:par>
                                <p:cTn id="4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500"/>
                            </p:stCondLst>
                            <p:childTnLst>
                              <p:par>
                                <p:cTn id="4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2000"/>
                            </p:stCondLst>
                            <p:childTnLst>
                              <p:par>
                                <p:cTn id="4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500"/>
                            </p:stCondLst>
                            <p:childTnLst>
                              <p:par>
                                <p:cTn id="4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25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000"/>
                            </p:stCondLst>
                            <p:childTnLst>
                              <p:par>
                                <p:cTn id="4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3000"/>
                            </p:stCondLst>
                            <p:childTnLst>
                              <p:par>
                                <p:cTn id="4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3500"/>
                            </p:stCondLst>
                            <p:childTnLst>
                              <p:par>
                                <p:cTn id="4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4000"/>
                            </p:stCondLst>
                            <p:childTnLst>
                              <p:par>
                                <p:cTn id="4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4500"/>
                            </p:stCondLst>
                            <p:childTnLst>
                              <p:par>
                                <p:cTn id="4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5000"/>
                            </p:stCondLst>
                            <p:childTnLst>
                              <p:par>
                                <p:cTn id="4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4" fill="hold">
                      <p:stCondLst>
                        <p:cond delay="indefinite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1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000"/>
                            </p:stCondLst>
                            <p:childTnLst>
                              <p:par>
                                <p:cTn id="5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2000"/>
                            </p:stCondLst>
                            <p:childTnLst>
                              <p:par>
                                <p:cTn id="5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2500"/>
                            </p:stCondLst>
                            <p:childTnLst>
                              <p:par>
                                <p:cTn id="5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4" grpId="0"/>
      <p:bldP spid="45" grpId="0"/>
      <p:bldP spid="47" grpId="0"/>
      <p:bldP spid="48" grpId="0"/>
      <p:bldP spid="50" grpId="0"/>
      <p:bldP spid="52" grpId="0"/>
      <p:bldP spid="52" grpId="1"/>
      <p:bldP spid="53" grpId="0"/>
      <p:bldP spid="62" grpId="0"/>
      <p:bldP spid="72" grpId="0"/>
      <p:bldP spid="92" grpId="0"/>
      <p:bldP spid="125" grpId="0"/>
      <p:bldP spid="88" grpId="0"/>
      <p:bldP spid="143" grpId="0"/>
      <p:bldP spid="14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$109,200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Mission Fields</a:t>
            </a:r>
          </a:p>
        </p:txBody>
      </p:sp>
      <p:pic>
        <p:nvPicPr>
          <p:cNvPr id="87" name="Picture 86" descr="Mission Sunday - without date and sub.jpg">
            <a:extLst>
              <a:ext uri="{FF2B5EF4-FFF2-40B4-BE49-F238E27FC236}">
                <a16:creationId xmlns:a16="http://schemas.microsoft.com/office/drawing/2014/main" id="{73A9125F-6FD0-47DB-88D6-4A23E0D49E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8" t="11790"/>
          <a:stretch/>
        </p:blipFill>
        <p:spPr>
          <a:xfrm>
            <a:off x="6136" y="-19779"/>
            <a:ext cx="4864529" cy="350187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016B6D7-395F-4187-9E5E-93D3B94A24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C8E7D24-7C54-44D3-8627-0C2830B426F3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CF977D1-9A22-46B9-BF7B-2E46BBCD78B3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B3BF9B3-D139-4C28-B2A5-DA999548ED8B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966302-5283-419C-878E-749CF851B734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611AB26-843D-4600-8CAC-0133C6DA2834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A56F3A6-9F4F-4F65-8BB5-882D8D293914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442058F-E50B-4EE1-A167-ECD15B5041C8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6C5E93D-FF17-4192-A30E-C211132453A9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$95,700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E24867D-5E54-4BB0-9691-3AEE04C51C80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48CD725-064F-4E23-96EC-200F373D0B7F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A720D35-83CD-49D2-B427-6D352EB7BFE0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9824465-AFAE-4C9C-9FEB-B66D62B78C35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J. Lupo (SEIBS)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623F0A1-FC3F-47EF-BC9E-BDEAF5751C81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F176E5-48AC-41DC-9EDF-A35ECDE9C89E}"/>
              </a:ext>
            </a:extLst>
          </p:cNvPr>
          <p:cNvSpPr txBox="1"/>
          <p:nvPr/>
        </p:nvSpPr>
        <p:spPr>
          <a:xfrm>
            <a:off x="5334000" y="5010912"/>
            <a:ext cx="983681" cy="7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Easter</a:t>
            </a:r>
          </a:p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Island</a:t>
            </a:r>
          </a:p>
        </p:txBody>
      </p:sp>
      <p:pic>
        <p:nvPicPr>
          <p:cNvPr id="4" name="Picture 3" descr="Letter&#10;&#10;Description automatically generated with medium confidence">
            <a:extLst>
              <a:ext uri="{FF2B5EF4-FFF2-40B4-BE49-F238E27FC236}">
                <a16:creationId xmlns:a16="http://schemas.microsoft.com/office/drawing/2014/main" id="{2BE21CEC-E149-416A-8EF5-D922C1A644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7" t="12489" r="24887" b="17889"/>
          <a:stretch/>
        </p:blipFill>
        <p:spPr>
          <a:xfrm rot="21480000">
            <a:off x="4789829" y="494365"/>
            <a:ext cx="4858887" cy="461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44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7" grpId="0" build="allAtOnce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Mission Fields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PBL World Missions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3C11B93-41EA-4661-A9B6-28BA66B61FB4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$109,200</a:t>
            </a:r>
          </a:p>
        </p:txBody>
      </p:sp>
      <p:pic>
        <p:nvPicPr>
          <p:cNvPr id="52" name="Picture 51" descr="Mission Sunday - without date and sub.jpg">
            <a:extLst>
              <a:ext uri="{FF2B5EF4-FFF2-40B4-BE49-F238E27FC236}">
                <a16:creationId xmlns:a16="http://schemas.microsoft.com/office/drawing/2014/main" id="{D57EDB93-EB91-4F56-BEF7-4C9DB5D3E29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656DEEF-4217-4F44-B325-755058CB4F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C694739-B2D8-44F5-8797-EE36A6B8CE53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6DB7CD5-81C4-412B-8B4B-58D62CD1658D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C3A26B0-36CD-4A73-B167-84601DF4F1BF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3FCA936-3A3C-4AE7-91D7-BFCEAD53725D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DB1EC2-7E6D-4C14-871D-4B45BC384FE5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16E659-EB81-401E-854D-E37171967BF2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6EDE6F0-6A48-4BCA-BCD0-FBF76E9F2816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117F73B-DBEF-4567-A745-19904D3B0B65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$95,700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752D97B-E927-42A7-83DE-390FEB4AFE9D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6899E46-320A-4E48-AB6F-ACB2B024A786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77B0F6C-317D-454E-8D18-65089841C546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B57511B-0B9F-4733-A53C-30809A15AE30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J. Lupo (SEIBS)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1F460A8-6823-4BDB-8FAE-A15B9578B441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8937B01-209D-4F52-9671-8A369A335B3D}"/>
              </a:ext>
            </a:extLst>
          </p:cNvPr>
          <p:cNvSpPr txBox="1"/>
          <p:nvPr/>
        </p:nvSpPr>
        <p:spPr>
          <a:xfrm>
            <a:off x="5334000" y="5010912"/>
            <a:ext cx="983681" cy="7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Easter</a:t>
            </a:r>
          </a:p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Island</a:t>
            </a:r>
          </a:p>
        </p:txBody>
      </p:sp>
    </p:spTree>
    <p:extLst>
      <p:ext uri="{BB962C8B-B14F-4D97-AF65-F5344CB8AC3E}">
        <p14:creationId xmlns:p14="http://schemas.microsoft.com/office/powerpoint/2010/main" val="3434566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2E65A9D-9CAC-4049-8EA9-B0546C4E81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5073"/>
            <a:ext cx="4038600" cy="35337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2863F9C-8333-4F71-878D-4F5B77DFDBCA}"/>
              </a:ext>
            </a:extLst>
          </p:cNvPr>
          <p:cNvGrpSpPr/>
          <p:nvPr/>
        </p:nvGrpSpPr>
        <p:grpSpPr>
          <a:xfrm>
            <a:off x="5791200" y="73152"/>
            <a:ext cx="2743200" cy="3355848"/>
            <a:chOff x="6477000" y="3478470"/>
            <a:chExt cx="2743200" cy="3355848"/>
          </a:xfrm>
        </p:grpSpPr>
        <p:pic>
          <p:nvPicPr>
            <p:cNvPr id="5" name="Picture 4" descr="A person in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9FD7B1A4-F20D-4071-9557-E59D8E15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3478470"/>
              <a:ext cx="2743200" cy="33558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8B70A6-3CED-498D-8E10-D8E5B2A063A1}"/>
                </a:ext>
              </a:extLst>
            </p:cNvPr>
            <p:cNvSpPr txBox="1"/>
            <p:nvPr/>
          </p:nvSpPr>
          <p:spPr>
            <a:xfrm>
              <a:off x="6998848" y="6373523"/>
              <a:ext cx="16995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effectLst>
                    <a:glow rad="76200">
                      <a:schemeClr val="tx1"/>
                    </a:glow>
                  </a:effectLst>
                </a:rPr>
                <a:t>Josh Blackmer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630A54F-4D28-4B4E-8D8E-54A4D5C9562B}"/>
              </a:ext>
            </a:extLst>
          </p:cNvPr>
          <p:cNvGrpSpPr/>
          <p:nvPr/>
        </p:nvGrpSpPr>
        <p:grpSpPr>
          <a:xfrm>
            <a:off x="8991600" y="69402"/>
            <a:ext cx="2743200" cy="3355848"/>
            <a:chOff x="9349055" y="3502152"/>
            <a:chExt cx="2743200" cy="3355848"/>
          </a:xfrm>
        </p:grpSpPr>
        <p:pic>
          <p:nvPicPr>
            <p:cNvPr id="8" name="Picture 7" descr="A person in a suit smiling&#10;&#10;Description automatically generated with low confidence">
              <a:extLst>
                <a:ext uri="{FF2B5EF4-FFF2-40B4-BE49-F238E27FC236}">
                  <a16:creationId xmlns:a16="http://schemas.microsoft.com/office/drawing/2014/main" id="{8236F602-D62E-412C-9B66-92D7A27DA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9055" y="3502152"/>
              <a:ext cx="2743200" cy="33558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0B6D983-F91F-421E-976E-B27B2EEE2823}"/>
                </a:ext>
              </a:extLst>
            </p:cNvPr>
            <p:cNvSpPr txBox="1"/>
            <p:nvPr/>
          </p:nvSpPr>
          <p:spPr>
            <a:xfrm>
              <a:off x="9996739" y="6373523"/>
              <a:ext cx="14478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effectLst>
                    <a:glow rad="76200">
                      <a:schemeClr val="tx1"/>
                    </a:glow>
                  </a:effectLst>
                </a:rPr>
                <a:t>Dan Jenkins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599A00E-BCAA-4610-B681-D77108440F77}"/>
              </a:ext>
            </a:extLst>
          </p:cNvPr>
          <p:cNvSpPr/>
          <p:nvPr/>
        </p:nvSpPr>
        <p:spPr>
          <a:xfrm>
            <a:off x="228600" y="3657600"/>
            <a:ext cx="11734800" cy="1428452"/>
          </a:xfrm>
          <a:prstGeom prst="rect">
            <a:avLst/>
          </a:prstGeom>
          <a:solidFill>
            <a:srgbClr val="001934"/>
          </a:solidFill>
          <a:effectLst>
            <a:glow rad="88900">
              <a:srgbClr val="50BDDA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03525" indent="-2803525"/>
            <a:r>
              <a:rPr lang="en-US" sz="2600" b="1" dirty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rPr>
              <a:t>Mission Statement:  </a:t>
            </a:r>
            <a:r>
              <a:rPr lang="en-US" sz="2500" b="1" dirty="0">
                <a:solidFill>
                  <a:schemeClr val="bg1"/>
                </a:solidFill>
                <a:effectLst>
                  <a:glow rad="38100">
                    <a:schemeClr val="tx1"/>
                  </a:glow>
                  <a:outerShdw blurRad="50800" dist="50800" dir="2700000" algn="ctr" rotWithShape="0">
                    <a:schemeClr val="tx1"/>
                  </a:outerShdw>
                </a:effectLst>
              </a:rPr>
              <a:t>Our mission is to labor with existing congregations and new works of the Lord’s church in evangelizing, edifying, and equipping the saints for greater service in domestic and foreign fields.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33FC34-8D05-48A9-A3A9-FDB1549C6F8A}"/>
              </a:ext>
            </a:extLst>
          </p:cNvPr>
          <p:cNvSpPr txBox="1"/>
          <p:nvPr/>
        </p:nvSpPr>
        <p:spPr>
          <a:xfrm>
            <a:off x="381000" y="5263094"/>
            <a:ext cx="1106357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725" indent="-3397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1934"/>
                </a:solidFill>
                <a:effectLst/>
              </a:rPr>
              <a:t>Assisting congregations in Florida and around the United States </a:t>
            </a:r>
          </a:p>
          <a:p>
            <a:pPr marL="914400" lvl="1" indent="-457200">
              <a:spcAft>
                <a:spcPts val="600"/>
              </a:spcAft>
              <a:buFont typeface="Calibri" panose="020F0502020204030204" pitchFamily="34" charset="0"/>
              <a:buChar char="−"/>
            </a:pPr>
            <a:r>
              <a:rPr lang="en-US" sz="2800" b="1" dirty="0">
                <a:solidFill>
                  <a:srgbClr val="001934"/>
                </a:solidFill>
                <a:effectLst/>
              </a:rPr>
              <a:t>Workshops: Light the Fire, Leadership, Evangelism, Gospel Meeting</a:t>
            </a:r>
          </a:p>
          <a:p>
            <a:pPr marL="339725" indent="-3397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1934"/>
                </a:solidFill>
                <a:effectLst/>
              </a:rPr>
              <a:t>Assisting mission works on foreign soils</a:t>
            </a:r>
          </a:p>
        </p:txBody>
      </p:sp>
    </p:spTree>
    <p:extLst>
      <p:ext uri="{BB962C8B-B14F-4D97-AF65-F5344CB8AC3E}">
        <p14:creationId xmlns:p14="http://schemas.microsoft.com/office/powerpoint/2010/main" val="388691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1905000" y="1524001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5913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2667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4800600" y="4191001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696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2514600" y="41910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Mission Fields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724400" y="4191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848600" y="41910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PBL World Missions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CE8DA4-EA06-4727-93BB-23C67FF63AB8}"/>
              </a:ext>
            </a:extLst>
          </p:cNvPr>
          <p:cNvSpPr txBox="1"/>
          <p:nvPr/>
        </p:nvSpPr>
        <p:spPr>
          <a:xfrm>
            <a:off x="685800" y="4038601"/>
            <a:ext cx="1752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$109,200</a:t>
            </a:r>
          </a:p>
        </p:txBody>
      </p:sp>
      <p:pic>
        <p:nvPicPr>
          <p:cNvPr id="63" name="Picture 62" descr="Mission Sunday - without date and sub.jpg">
            <a:extLst>
              <a:ext uri="{FF2B5EF4-FFF2-40B4-BE49-F238E27FC236}">
                <a16:creationId xmlns:a16="http://schemas.microsoft.com/office/drawing/2014/main" id="{AEF2E33C-89E9-47BC-B5FB-A27006826F1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8660126" y="-14372"/>
            <a:ext cx="3531874" cy="161457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D6AB0B1-1329-4247-8E24-8F8498586E0F}"/>
              </a:ext>
            </a:extLst>
          </p:cNvPr>
          <p:cNvCxnSpPr/>
          <p:nvPr/>
        </p:nvCxnSpPr>
        <p:spPr>
          <a:xfrm flipV="1">
            <a:off x="6248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D30AFAD-5426-4A07-9DD9-F3505EE1EBD8}"/>
              </a:ext>
            </a:extLst>
          </p:cNvPr>
          <p:cNvCxnSpPr/>
          <p:nvPr/>
        </p:nvCxnSpPr>
        <p:spPr>
          <a:xfrm flipV="1">
            <a:off x="3429001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5288D43-EF86-4A36-94E3-4B7B2C5B3A4F}"/>
              </a:ext>
            </a:extLst>
          </p:cNvPr>
          <p:cNvSpPr txBox="1"/>
          <p:nvPr/>
        </p:nvSpPr>
        <p:spPr>
          <a:xfrm>
            <a:off x="1247069" y="3124201"/>
            <a:ext cx="1953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$124,200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DDB0608-D7B1-4555-96B8-07D4F7162B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29200"/>
            <a:ext cx="8686800" cy="18288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EEB67BD-1CF7-4E29-8206-F202C087340B}"/>
              </a:ext>
            </a:extLst>
          </p:cNvPr>
          <p:cNvSpPr txBox="1"/>
          <p:nvPr/>
        </p:nvSpPr>
        <p:spPr>
          <a:xfrm>
            <a:off x="2286000" y="647253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Nnanna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Aforji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(Nigeria)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CB94FDA-FA67-4A04-995E-41BACCD4117F}"/>
              </a:ext>
            </a:extLst>
          </p:cNvPr>
          <p:cNvSpPr txBox="1"/>
          <p:nvPr/>
        </p:nvSpPr>
        <p:spPr>
          <a:xfrm>
            <a:off x="6400799" y="6477001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Tamuka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Arunashe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(Zimbabwe)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CB74BE-CCA0-47A9-8FD8-2902B5592CAA}"/>
              </a:ext>
            </a:extLst>
          </p:cNvPr>
          <p:cNvSpPr txBox="1"/>
          <p:nvPr/>
        </p:nvSpPr>
        <p:spPr>
          <a:xfrm>
            <a:off x="2286000" y="61722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Martin (Pacific)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ED45B8-AB7C-4221-B2F8-1F96EA1399C0}"/>
              </a:ext>
            </a:extLst>
          </p:cNvPr>
          <p:cNvSpPr txBox="1"/>
          <p:nvPr/>
        </p:nvSpPr>
        <p:spPr>
          <a:xfrm>
            <a:off x="6400799" y="6176666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Joey Treat (Pacific)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EA2D608-24CC-4364-8585-623675E2BD00}"/>
              </a:ext>
            </a:extLst>
          </p:cNvPr>
          <p:cNvSpPr txBox="1"/>
          <p:nvPr/>
        </p:nvSpPr>
        <p:spPr>
          <a:xfrm>
            <a:off x="2286000" y="5867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Wayne Parker (Pacific)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BCE3933-7606-4E83-B474-7072A281ACD5}"/>
              </a:ext>
            </a:extLst>
          </p:cNvPr>
          <p:cNvSpPr txBox="1"/>
          <p:nvPr/>
        </p:nvSpPr>
        <p:spPr>
          <a:xfrm>
            <a:off x="6400799" y="587186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Mauricio </a:t>
            </a:r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Yegros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(Coral Springs)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B6BC041-8088-4141-A343-6932A850FE4E}"/>
              </a:ext>
            </a:extLst>
          </p:cNvPr>
          <p:cNvSpPr txBox="1"/>
          <p:nvPr/>
        </p:nvSpPr>
        <p:spPr>
          <a:xfrm>
            <a:off x="2286000" y="5562601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Tavaro</a:t>
            </a: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Hanna (Bahamas)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4C68BC9-362E-4B1E-BDC0-D66B97654B02}"/>
              </a:ext>
            </a:extLst>
          </p:cNvPr>
          <p:cNvSpPr txBox="1"/>
          <p:nvPr/>
        </p:nvSpPr>
        <p:spPr>
          <a:xfrm rot="16200000">
            <a:off x="909310" y="5643891"/>
            <a:ext cx="16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 $95,700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92EF9D8-228F-489F-9064-CE663DF70663}"/>
              </a:ext>
            </a:extLst>
          </p:cNvPr>
          <p:cNvSpPr txBox="1"/>
          <p:nvPr/>
        </p:nvSpPr>
        <p:spPr>
          <a:xfrm>
            <a:off x="6406768" y="5555904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C. Lupo (Sneedville, TN)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5E371AF-99FA-4293-B542-4C0F5850396E}"/>
              </a:ext>
            </a:extLst>
          </p:cNvPr>
          <p:cNvSpPr txBox="1"/>
          <p:nvPr/>
        </p:nvSpPr>
        <p:spPr>
          <a:xfrm>
            <a:off x="6400800" y="525780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Sr. High &amp; Adult Mission Trip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F0067C7-C9E8-4FBC-8021-37C4E73C85AA}"/>
              </a:ext>
            </a:extLst>
          </p:cNvPr>
          <p:cNvSpPr txBox="1"/>
          <p:nvPr/>
        </p:nvSpPr>
        <p:spPr>
          <a:xfrm>
            <a:off x="2285999" y="5255569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Apologetics Press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AD9BC00-9D25-49DB-A105-5C9CBD1B9522}"/>
              </a:ext>
            </a:extLst>
          </p:cNvPr>
          <p:cNvSpPr txBox="1"/>
          <p:nvPr/>
        </p:nvSpPr>
        <p:spPr>
          <a:xfrm>
            <a:off x="2297052" y="4948536"/>
            <a:ext cx="370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Robert J. Lupo (SEIBS)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68B6916-2E3E-4FD7-97DD-37461CA7A5F7}"/>
              </a:ext>
            </a:extLst>
          </p:cNvPr>
          <p:cNvSpPr txBox="1"/>
          <p:nvPr/>
        </p:nvSpPr>
        <p:spPr>
          <a:xfrm>
            <a:off x="6400800" y="494853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House to House/Heart to Heart</a:t>
            </a:r>
            <a:endParaRPr lang="en-US" sz="2400" b="1" dirty="0">
              <a:solidFill>
                <a:prstClr val="black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CCA3CD7-1BEA-4428-986B-672D9FBFB611}"/>
              </a:ext>
            </a:extLst>
          </p:cNvPr>
          <p:cNvSpPr txBox="1"/>
          <p:nvPr/>
        </p:nvSpPr>
        <p:spPr>
          <a:xfrm>
            <a:off x="5334000" y="5010912"/>
            <a:ext cx="983681" cy="7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Easter</a:t>
            </a:r>
          </a:p>
          <a:p>
            <a:pPr>
              <a:lnSpc>
                <a:spcPct val="85000"/>
              </a:lnSpc>
            </a:pPr>
            <a:r>
              <a:rPr lang="en-US" sz="2400" b="1" dirty="0">
                <a:solidFill>
                  <a:prstClr val="black"/>
                </a:solidFill>
                <a:effectLst>
                  <a:glow rad="63500">
                    <a:schemeClr val="bg1"/>
                  </a:glow>
                </a:effectLst>
              </a:rPr>
              <a:t>Island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E31758F-8AC4-441F-B7B8-B25522850001}"/>
              </a:ext>
            </a:extLst>
          </p:cNvPr>
          <p:cNvSpPr txBox="1"/>
          <p:nvPr/>
        </p:nvSpPr>
        <p:spPr>
          <a:xfrm>
            <a:off x="2895600" y="3276601"/>
            <a:ext cx="335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Assist Spanish Congregation</a:t>
            </a:r>
          </a:p>
        </p:txBody>
      </p:sp>
    </p:spTree>
    <p:extLst>
      <p:ext uri="{BB962C8B-B14F-4D97-AF65-F5344CB8AC3E}">
        <p14:creationId xmlns:p14="http://schemas.microsoft.com/office/powerpoint/2010/main" val="2984378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8AA80AB7-960E-4156-8630-CF773EFB3C46">
            <a:extLst>
              <a:ext uri="{FF2B5EF4-FFF2-40B4-BE49-F238E27FC236}">
                <a16:creationId xmlns:a16="http://schemas.microsoft.com/office/drawing/2014/main" id="{70AB1D31-B8FF-433D-9474-7CEA5CE5D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0363"/>
            <a:ext cx="5301554" cy="395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1DE0B357-9068-41CC-8994-38755A3B1D82">
            <a:extLst>
              <a:ext uri="{FF2B5EF4-FFF2-40B4-BE49-F238E27FC236}">
                <a16:creationId xmlns:a16="http://schemas.microsoft.com/office/drawing/2014/main" id="{AA8415F5-EFC1-4442-9AFB-C0B20192D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22"/>
          <a:stretch/>
        </p:blipFill>
        <p:spPr bwMode="auto">
          <a:xfrm>
            <a:off x="0" y="-14228"/>
            <a:ext cx="5301554" cy="367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23C98A38-D6C6-494F-B8CF-61D82F466B21">
            <a:extLst>
              <a:ext uri="{FF2B5EF4-FFF2-40B4-BE49-F238E27FC236}">
                <a16:creationId xmlns:a16="http://schemas.microsoft.com/office/drawing/2014/main" id="{0F94715E-63F7-4369-88E3-E708B4813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07"/>
          <a:stretch/>
        </p:blipFill>
        <p:spPr bwMode="auto">
          <a:xfrm>
            <a:off x="5301554" y="2648772"/>
            <a:ext cx="6890446" cy="420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2FFB22-7162-4219-85BB-EB6612E35C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5301554" y="-14228"/>
            <a:ext cx="4528243" cy="3649599"/>
          </a:xfrm>
          <a:prstGeom prst="rect">
            <a:avLst/>
          </a:prstGeom>
        </p:spPr>
      </p:pic>
      <p:pic>
        <p:nvPicPr>
          <p:cNvPr id="1026" name="EE126C10-18CB-49E0-A8FB-1DAB825C0CFE">
            <a:extLst>
              <a:ext uri="{FF2B5EF4-FFF2-40B4-BE49-F238E27FC236}">
                <a16:creationId xmlns:a16="http://schemas.microsoft.com/office/drawing/2014/main" id="{528C27DF-84D8-40C4-8FB0-30AE691974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 r="21817" b="29901"/>
          <a:stretch/>
        </p:blipFill>
        <p:spPr bwMode="auto">
          <a:xfrm>
            <a:off x="9829800" y="0"/>
            <a:ext cx="2362200" cy="363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15A364-B65B-4054-9731-A68E1AEAD91C}"/>
              </a:ext>
            </a:extLst>
          </p:cNvPr>
          <p:cNvCxnSpPr/>
          <p:nvPr/>
        </p:nvCxnSpPr>
        <p:spPr>
          <a:xfrm>
            <a:off x="5301554" y="-14228"/>
            <a:ext cx="0" cy="687222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A29B68-1DE6-4DF2-91ED-AB799683A0B3}"/>
              </a:ext>
            </a:extLst>
          </p:cNvPr>
          <p:cNvCxnSpPr>
            <a:cxnSpLocks/>
          </p:cNvCxnSpPr>
          <p:nvPr/>
        </p:nvCxnSpPr>
        <p:spPr>
          <a:xfrm>
            <a:off x="9829800" y="0"/>
            <a:ext cx="0" cy="363537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CD8953-9690-4C0C-B4E3-5C4E917CAC4E}"/>
              </a:ext>
            </a:extLst>
          </p:cNvPr>
          <p:cNvCxnSpPr>
            <a:cxnSpLocks/>
          </p:cNvCxnSpPr>
          <p:nvPr/>
        </p:nvCxnSpPr>
        <p:spPr>
          <a:xfrm>
            <a:off x="0" y="3657600"/>
            <a:ext cx="12192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77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10230</TotalTime>
  <Words>1768</Words>
  <Application>Microsoft Office PowerPoint</Application>
  <PresentationFormat>Widescreen</PresentationFormat>
  <Paragraphs>356</Paragraphs>
  <Slides>24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Lucida Calligraphy</vt:lpstr>
      <vt:lpstr>Segoe Print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</dc:creator>
  <cp:lastModifiedBy>David Sproule</cp:lastModifiedBy>
  <cp:revision>414</cp:revision>
  <cp:lastPrinted>2021-01-20T21:19:10Z</cp:lastPrinted>
  <dcterms:created xsi:type="dcterms:W3CDTF">2012-01-19T13:03:15Z</dcterms:created>
  <dcterms:modified xsi:type="dcterms:W3CDTF">2022-01-23T13:45:07Z</dcterms:modified>
</cp:coreProperties>
</file>