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1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F2448-E04F-4C19-9A6B-EA652367D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D5CC2E-21EF-4905-A054-B1AE56B05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F7237-FCA6-4BB4-9B51-74167B06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6D64-AE4C-4019-B4E2-232534B36C09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C3FF4-43FB-4EF9-B3DC-105559990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92AC3-4CE3-4D52-8AF5-AE5E54D9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77659-C911-4BFB-9349-DB91ADEC4E0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B6FB879-0FB6-47C1-A16C-B1B14FC34C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49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1843-BFED-44F7-BFD7-292CFDEE2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6317CB-0A01-43CF-BEEF-93375450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6D64-AE4C-4019-B4E2-232534B36C09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6C973D-BD9C-43CD-B0D6-9E09538C1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8D2A9-53E7-468F-93ED-1408779DF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77659-C911-4BFB-9349-DB91ADEC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6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895C-8366-4FE0-B0E9-111B2623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F60A0A-02A1-4B45-9960-718B8BC4F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37440-5687-4963-8212-AA034B0D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6D64-AE4C-4019-B4E2-232534B36C09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82BBE-93A2-41D7-ACC7-782D6FE48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48C5D-2C16-465B-A0D9-96C6BEC7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77659-C911-4BFB-9349-DB91ADEC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22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8410-8F61-4510-A8B0-5B6C631E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FB1A1-092A-4008-AE17-CB09A5456A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63009-2713-4876-AA18-86BFC2FBB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A151C9-D607-4999-88CC-63F18128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6D64-AE4C-4019-B4E2-232534B36C09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69115-A199-4826-86DB-1ABFF5812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3F386-095A-4836-AEC5-DB7B6C237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77659-C911-4BFB-9349-DB91ADEC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87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43C1B-0041-4D90-994F-739C83049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079505-0D7A-4767-B321-EC6B9CA59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6C192-E71D-40A3-AE98-4F8269D41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0C8965-6147-4A5C-84E8-786E755F6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3B8D1-497C-4E49-A175-25CEBD712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E1B968-D1A6-4DF1-AC26-81E626BB0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6D64-AE4C-4019-B4E2-232534B36C09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E9C104-5830-4697-9E45-EC9883822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B3EE2-C889-4B84-A33F-9CB681609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77659-C911-4BFB-9349-DB91ADEC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3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36FBC-D97E-4396-80AE-F9E667AC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899014-28C9-4673-978C-659595D00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6D64-AE4C-4019-B4E2-232534B36C09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1CD1C1-84B9-4E1B-BC00-FA0A084E7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F35AB-299E-4649-AFD0-BA181E09A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77659-C911-4BFB-9349-DB91ADEC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05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6FA722-A7E0-474D-8F25-56F0CE2F6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6D64-AE4C-4019-B4E2-232534B36C09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2EA672-354D-4F76-ACD5-9BFC886FF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24140-F029-4913-B699-94862672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77659-C911-4BFB-9349-DB91ADEC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3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5C991-C1FE-4C3B-AC59-E199C4493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18EEE-D1F8-4C3E-824E-83493C4AC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162A3-14B6-4F8D-AEA3-8DDD7B890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C941CC-486E-46A4-B5B2-C4D9CE675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6D64-AE4C-4019-B4E2-232534B36C09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FD582-F460-4347-9559-F81B279A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08B3E2-B49C-48F0-895B-144B29B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77659-C911-4BFB-9349-DB91ADEC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77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0025-CE76-4B12-A7D2-09026B7BF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CF652-2193-4CB3-B85D-B85692C2AD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7F8A1-1B44-44F0-AA96-1B356B436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E98F2-9E91-4253-B3A6-9F661BFC0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6D64-AE4C-4019-B4E2-232534B36C09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7DDCC-96AB-4194-8F37-912D40E10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8085D-4EE0-4D70-9955-CD838C07A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77659-C911-4BFB-9349-DB91ADEC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43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BB678-A7CF-4540-B937-C9489EA89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1743F-611D-4A00-BF4B-22814DF341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64C0-0BA0-43D3-8079-E83441CAC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6D64-AE4C-4019-B4E2-232534B36C09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B16C0-C51B-4378-8ACF-D60E65704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8BFF-0652-448E-859A-0ABCEE455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77659-C911-4BFB-9349-DB91ADEC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84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08BAA1-D058-43A2-A09C-5D145D8B1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6D93D-07AC-4468-97B7-685710091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86327-5982-4481-B556-C76E581E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D6D64-AE4C-4019-B4E2-232534B36C09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F0D1-13F0-48D6-95F8-A148DF7B5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D43C6-388A-4198-9332-25E77218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77659-C911-4BFB-9349-DB91ADEC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9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E7F7E4A5-FA88-48F4-9418-9F499AB0F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A9EA-6CF6-43F0-918C-9FF832D93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04" y="1253330"/>
            <a:ext cx="11862732" cy="5604669"/>
          </a:xfrm>
        </p:spPr>
        <p:txBody>
          <a:bodyPr/>
          <a:lstStyle>
            <a:lvl1pPr>
              <a:defRPr b="1">
                <a:effectLst>
                  <a:glow rad="76200">
                    <a:srgbClr val="FAF1D6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rgbClr val="FAF1D6"/>
                  </a:glow>
                </a:effectLst>
              </a:defRPr>
            </a:lvl2pPr>
            <a:lvl3pPr>
              <a:defRPr b="1">
                <a:effectLst>
                  <a:glow rad="76200">
                    <a:srgbClr val="FAF1D6"/>
                  </a:glow>
                </a:effectLst>
              </a:defRPr>
            </a:lvl3pPr>
            <a:lvl4pPr>
              <a:defRPr b="1">
                <a:effectLst>
                  <a:glow rad="76200">
                    <a:srgbClr val="FAF1D6"/>
                  </a:glow>
                </a:effectLst>
              </a:defRPr>
            </a:lvl4pPr>
            <a:lvl5pPr>
              <a:defRPr b="1">
                <a:effectLst>
                  <a:glow rad="76200">
                    <a:srgbClr val="FAF1D6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1115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6A9F4FE-A6CD-4189-93FB-51D2D1B5C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A9EA-6CF6-43F0-918C-9FF832D93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04" y="1253330"/>
            <a:ext cx="11862732" cy="5604669"/>
          </a:xfrm>
        </p:spPr>
        <p:txBody>
          <a:bodyPr/>
          <a:lstStyle>
            <a:lvl1pPr>
              <a:defRPr b="1">
                <a:effectLst>
                  <a:glow rad="76200">
                    <a:srgbClr val="FAF1D6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rgbClr val="FAF1D6"/>
                  </a:glow>
                </a:effectLst>
              </a:defRPr>
            </a:lvl2pPr>
            <a:lvl3pPr>
              <a:defRPr b="1">
                <a:effectLst>
                  <a:glow rad="76200">
                    <a:srgbClr val="FAF1D6"/>
                  </a:glow>
                </a:effectLst>
              </a:defRPr>
            </a:lvl3pPr>
            <a:lvl4pPr>
              <a:defRPr b="1">
                <a:effectLst>
                  <a:glow rad="76200">
                    <a:srgbClr val="FAF1D6"/>
                  </a:glow>
                </a:effectLst>
              </a:defRPr>
            </a:lvl4pPr>
            <a:lvl5pPr>
              <a:defRPr b="1">
                <a:effectLst>
                  <a:glow rad="76200">
                    <a:srgbClr val="FAF1D6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296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B024DF3-EF55-487F-8C84-70F6FBB41D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A9EA-6CF6-43F0-918C-9FF832D93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04" y="1253330"/>
            <a:ext cx="11862732" cy="5604669"/>
          </a:xfrm>
        </p:spPr>
        <p:txBody>
          <a:bodyPr/>
          <a:lstStyle>
            <a:lvl1pPr>
              <a:defRPr b="1">
                <a:effectLst>
                  <a:glow rad="76200">
                    <a:srgbClr val="FAF1D6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rgbClr val="FAF1D6"/>
                  </a:glow>
                </a:effectLst>
              </a:defRPr>
            </a:lvl2pPr>
            <a:lvl3pPr>
              <a:defRPr b="1">
                <a:effectLst>
                  <a:glow rad="76200">
                    <a:srgbClr val="FAF1D6"/>
                  </a:glow>
                </a:effectLst>
              </a:defRPr>
            </a:lvl3pPr>
            <a:lvl4pPr>
              <a:defRPr b="1">
                <a:effectLst>
                  <a:glow rad="76200">
                    <a:srgbClr val="FAF1D6"/>
                  </a:glow>
                </a:effectLst>
              </a:defRPr>
            </a:lvl4pPr>
            <a:lvl5pPr>
              <a:defRPr b="1">
                <a:effectLst>
                  <a:glow rad="76200">
                    <a:srgbClr val="FAF1D6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724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527E7DC-4A2B-4772-BEEA-47EAE7EA0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A9EA-6CF6-43F0-918C-9FF832D93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04" y="1253330"/>
            <a:ext cx="11862732" cy="5604669"/>
          </a:xfrm>
        </p:spPr>
        <p:txBody>
          <a:bodyPr/>
          <a:lstStyle>
            <a:lvl1pPr>
              <a:defRPr b="1">
                <a:effectLst>
                  <a:glow rad="76200">
                    <a:srgbClr val="FAF1D6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rgbClr val="FAF1D6"/>
                  </a:glow>
                </a:effectLst>
              </a:defRPr>
            </a:lvl2pPr>
            <a:lvl3pPr>
              <a:defRPr b="1">
                <a:effectLst>
                  <a:glow rad="76200">
                    <a:srgbClr val="FAF1D6"/>
                  </a:glow>
                </a:effectLst>
              </a:defRPr>
            </a:lvl3pPr>
            <a:lvl4pPr>
              <a:defRPr b="1">
                <a:effectLst>
                  <a:glow rad="76200">
                    <a:srgbClr val="FAF1D6"/>
                  </a:glow>
                </a:effectLst>
              </a:defRPr>
            </a:lvl4pPr>
            <a:lvl5pPr>
              <a:defRPr b="1">
                <a:effectLst>
                  <a:glow rad="76200">
                    <a:srgbClr val="FAF1D6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714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B7367C0-19F7-4AFA-92E3-12BFD9367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A9EA-6CF6-43F0-918C-9FF832D93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04" y="1253330"/>
            <a:ext cx="11862732" cy="5604669"/>
          </a:xfrm>
        </p:spPr>
        <p:txBody>
          <a:bodyPr/>
          <a:lstStyle>
            <a:lvl1pPr>
              <a:defRPr b="1">
                <a:effectLst>
                  <a:glow rad="76200">
                    <a:srgbClr val="FAF1D6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rgbClr val="FAF1D6"/>
                  </a:glow>
                </a:effectLst>
              </a:defRPr>
            </a:lvl2pPr>
            <a:lvl3pPr>
              <a:defRPr b="1">
                <a:effectLst>
                  <a:glow rad="76200">
                    <a:srgbClr val="FAF1D6"/>
                  </a:glow>
                </a:effectLst>
              </a:defRPr>
            </a:lvl3pPr>
            <a:lvl4pPr>
              <a:defRPr b="1">
                <a:effectLst>
                  <a:glow rad="76200">
                    <a:srgbClr val="FAF1D6"/>
                  </a:glow>
                </a:effectLst>
              </a:defRPr>
            </a:lvl4pPr>
            <a:lvl5pPr>
              <a:defRPr b="1">
                <a:effectLst>
                  <a:glow rad="76200">
                    <a:srgbClr val="FAF1D6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262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etter&#10;&#10;Description automatically generated">
            <a:extLst>
              <a:ext uri="{FF2B5EF4-FFF2-40B4-BE49-F238E27FC236}">
                <a16:creationId xmlns:a16="http://schemas.microsoft.com/office/drawing/2014/main" id="{4315A25B-5271-4218-AB55-FBB7D68C8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A9EA-6CF6-43F0-918C-9FF832D93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04" y="1253330"/>
            <a:ext cx="11862732" cy="5604669"/>
          </a:xfrm>
        </p:spPr>
        <p:txBody>
          <a:bodyPr/>
          <a:lstStyle>
            <a:lvl1pPr>
              <a:defRPr b="1">
                <a:effectLst>
                  <a:glow rad="76200">
                    <a:srgbClr val="FAF1D6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rgbClr val="FAF1D6"/>
                  </a:glow>
                </a:effectLst>
              </a:defRPr>
            </a:lvl2pPr>
            <a:lvl3pPr>
              <a:defRPr b="1">
                <a:effectLst>
                  <a:glow rad="76200">
                    <a:srgbClr val="FAF1D6"/>
                  </a:glow>
                </a:effectLst>
              </a:defRPr>
            </a:lvl3pPr>
            <a:lvl4pPr>
              <a:defRPr b="1">
                <a:effectLst>
                  <a:glow rad="76200">
                    <a:srgbClr val="FAF1D6"/>
                  </a:glow>
                </a:effectLst>
              </a:defRPr>
            </a:lvl4pPr>
            <a:lvl5pPr>
              <a:defRPr b="1">
                <a:effectLst>
                  <a:glow rad="76200">
                    <a:srgbClr val="FAF1D6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09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932CFA4-FB8B-4864-BC02-BCBEA0943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A9EA-6CF6-43F0-918C-9FF832D93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04" y="1253330"/>
            <a:ext cx="11862732" cy="5604669"/>
          </a:xfrm>
        </p:spPr>
        <p:txBody>
          <a:bodyPr/>
          <a:lstStyle>
            <a:lvl1pPr>
              <a:defRPr b="1">
                <a:effectLst>
                  <a:glow rad="76200">
                    <a:srgbClr val="FAF1D6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rgbClr val="FAF1D6"/>
                  </a:glow>
                </a:effectLst>
              </a:defRPr>
            </a:lvl2pPr>
            <a:lvl3pPr>
              <a:defRPr b="1">
                <a:effectLst>
                  <a:glow rad="76200">
                    <a:srgbClr val="FAF1D6"/>
                  </a:glow>
                </a:effectLst>
              </a:defRPr>
            </a:lvl3pPr>
            <a:lvl4pPr>
              <a:defRPr b="1">
                <a:effectLst>
                  <a:glow rad="76200">
                    <a:srgbClr val="FAF1D6"/>
                  </a:glow>
                </a:effectLst>
              </a:defRPr>
            </a:lvl4pPr>
            <a:lvl5pPr>
              <a:defRPr b="1">
                <a:effectLst>
                  <a:glow rad="76200">
                    <a:srgbClr val="FAF1D6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9518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8D9816F9-66D7-49ED-A519-FDE0857B2F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9A9EA-6CF6-43F0-918C-9FF832D93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804" y="1253330"/>
            <a:ext cx="11862732" cy="5604669"/>
          </a:xfrm>
        </p:spPr>
        <p:txBody>
          <a:bodyPr/>
          <a:lstStyle>
            <a:lvl1pPr>
              <a:defRPr b="1">
                <a:effectLst>
                  <a:glow rad="76200">
                    <a:srgbClr val="FAF1D6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76200">
                    <a:srgbClr val="FAF1D6"/>
                  </a:glow>
                </a:effectLst>
              </a:defRPr>
            </a:lvl2pPr>
            <a:lvl3pPr>
              <a:defRPr b="1">
                <a:effectLst>
                  <a:glow rad="76200">
                    <a:srgbClr val="FAF1D6"/>
                  </a:glow>
                </a:effectLst>
              </a:defRPr>
            </a:lvl3pPr>
            <a:lvl4pPr>
              <a:defRPr b="1">
                <a:effectLst>
                  <a:glow rad="76200">
                    <a:srgbClr val="FAF1D6"/>
                  </a:glow>
                </a:effectLst>
              </a:defRPr>
            </a:lvl4pPr>
            <a:lvl5pPr>
              <a:defRPr b="1">
                <a:effectLst>
                  <a:glow rad="76200">
                    <a:srgbClr val="FAF1D6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30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B9BF29-E4FE-4F8E-8C33-93DEFF045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13788-2BD0-4979-A796-3EFA4B79D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942C1-F294-4983-9AF6-503A1AED9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D6D64-AE4C-4019-B4E2-232534B36C09}" type="datetimeFigureOut">
              <a:rPr lang="en-US" smtClean="0"/>
              <a:t>1/16/2022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63368-F8FB-4F50-88FD-AB2397CED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188F4-2B9C-4777-98D5-636DC7B29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77659-C911-4BFB-9349-DB91ADEC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80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1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35C9A8-BED9-488C-A546-98B19727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Supporting 15 missionaries in 26 countries on 4 continents</a:t>
            </a:r>
          </a:p>
          <a:p>
            <a:r>
              <a:rPr lang="en-US" dirty="0"/>
              <a:t>Supporting dozens of mission trips to 35+ countries on 6 continents </a:t>
            </a:r>
          </a:p>
          <a:p>
            <a:r>
              <a:rPr lang="en-US" dirty="0"/>
              <a:t>Assisting teachers in PIBC to travel to Pacific and teach with Robert Martin </a:t>
            </a:r>
          </a:p>
          <a:p>
            <a:r>
              <a:rPr lang="en-US" dirty="0"/>
              <a:t>Christian Courier – an online and print teaching resource</a:t>
            </a:r>
          </a:p>
          <a:p>
            <a:r>
              <a:rPr lang="en-US" dirty="0"/>
              <a:t>World Video Bible School – online and DVD teaching resources</a:t>
            </a:r>
          </a:p>
          <a:p>
            <a:r>
              <a:rPr lang="en-US" dirty="0"/>
              <a:t>Students &amp; teachers in the Trinidad School of Preaching </a:t>
            </a:r>
          </a:p>
          <a:p>
            <a:r>
              <a:rPr lang="en-US" dirty="0"/>
              <a:t>Nigeria School of Preaching + Bibles for Nigeria missionary</a:t>
            </a:r>
          </a:p>
          <a:p>
            <a:r>
              <a:rPr lang="en-US" dirty="0"/>
              <a:t>Congregations in Paraguay &amp; Puerto Rico</a:t>
            </a:r>
          </a:p>
          <a:p>
            <a:r>
              <a:rPr lang="en-US" dirty="0"/>
              <a:t>Truth for Today – assisting 32,000 preachers monthly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832175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35C9A8-BED9-488C-A546-98B19727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Supporting Apologetics Press (since 1986, partnering since 2004)</a:t>
            </a:r>
          </a:p>
          <a:p>
            <a:pPr lvl="1"/>
            <a:r>
              <a:rPr lang="en-US" dirty="0"/>
              <a:t>Professional Staff: Dave Miller, Jeff Miller, Eric Lyons, Kyle Butt</a:t>
            </a:r>
          </a:p>
          <a:p>
            <a:pPr lvl="1"/>
            <a:r>
              <a:rPr lang="en-US" dirty="0"/>
              <a:t>Tremendously Talented Support Staff</a:t>
            </a:r>
          </a:p>
          <a:p>
            <a:pPr lvl="1"/>
            <a:r>
              <a:rPr lang="en-US" dirty="0"/>
              <a:t>Publications</a:t>
            </a:r>
          </a:p>
          <a:p>
            <a:pPr marL="914400" lvl="2"/>
            <a:r>
              <a:rPr lang="en-US" dirty="0"/>
              <a:t>Monthly journals: </a:t>
            </a:r>
            <a:r>
              <a:rPr lang="en-US" i="1" dirty="0"/>
              <a:t>Reason &amp; Revelation </a:t>
            </a:r>
            <a:r>
              <a:rPr lang="en-US" dirty="0"/>
              <a:t>and </a:t>
            </a:r>
            <a:r>
              <a:rPr lang="en-US" i="1" dirty="0"/>
              <a:t>Discovery </a:t>
            </a:r>
            <a:r>
              <a:rPr lang="en-US" dirty="0"/>
              <a:t>(for Kids)</a:t>
            </a:r>
          </a:p>
          <a:p>
            <a:pPr marL="914400" lvl="2"/>
            <a:r>
              <a:rPr lang="en-US" dirty="0"/>
              <a:t>Books, Tracts, Videos, eBooks, Curriculum, VBS, Study Courses, etc.</a:t>
            </a:r>
          </a:p>
          <a:p>
            <a:pPr lvl="1"/>
            <a:r>
              <a:rPr lang="en-US" dirty="0"/>
              <a:t>Website (www.ApologeticsPress.org)</a:t>
            </a:r>
          </a:p>
          <a:p>
            <a:r>
              <a:rPr lang="en-US" dirty="0"/>
              <a:t>Taking the Gospel to Easter Island</a:t>
            </a:r>
          </a:p>
          <a:p>
            <a:pPr lvl="1"/>
            <a:r>
              <a:rPr lang="en-US" dirty="0"/>
              <a:t>Josh has made 16 trips to the island</a:t>
            </a:r>
          </a:p>
          <a:p>
            <a:pPr lvl="1"/>
            <a:r>
              <a:rPr lang="en-US" dirty="0"/>
              <a:t>4 souls have been converted and are growing (Piki, Uri, Andrea &amp; Anita)</a:t>
            </a:r>
          </a:p>
          <a:p>
            <a:pPr lvl="1"/>
            <a:r>
              <a:rPr lang="en-US" dirty="0"/>
              <a:t>Josh has taken more than 500 Bibles to the island </a:t>
            </a:r>
          </a:p>
          <a:p>
            <a:pPr lvl="1"/>
            <a:r>
              <a:rPr lang="en-US" dirty="0"/>
              <a:t>Josh continues to work to strengthen and mature the members remotely every week</a:t>
            </a:r>
          </a:p>
          <a:p>
            <a:pPr lvl="1"/>
            <a:r>
              <a:rPr lang="en-US" dirty="0"/>
              <a:t>Funds set aside to hopefully one day have a full-time missionary there</a:t>
            </a:r>
          </a:p>
        </p:txBody>
      </p:sp>
    </p:spTree>
    <p:extLst>
      <p:ext uri="{BB962C8B-B14F-4D97-AF65-F5344CB8AC3E}">
        <p14:creationId xmlns:p14="http://schemas.microsoft.com/office/powerpoint/2010/main" val="2775263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35C9A8-BED9-488C-A546-98B19727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Beginning of Palm Beach Lakes World Missions in 2021</a:t>
            </a:r>
          </a:p>
          <a:p>
            <a:pPr lvl="1"/>
            <a:r>
              <a:rPr lang="en-US" dirty="0"/>
              <a:t>This is a growing effort, designed to evangelize, edify and equip congregations of the Lord’s church in various places</a:t>
            </a:r>
          </a:p>
        </p:txBody>
      </p:sp>
      <p:pic>
        <p:nvPicPr>
          <p:cNvPr id="6" name="Picture 5" descr="A person standing next to a table with a computer on it&#10;&#10;Description automatically generated with medium confidence">
            <a:extLst>
              <a:ext uri="{FF2B5EF4-FFF2-40B4-BE49-F238E27FC236}">
                <a16:creationId xmlns:a16="http://schemas.microsoft.com/office/drawing/2014/main" id="{90DEBA0B-C8BE-43AD-AB87-B8D542D2A5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"/>
          <a:stretch/>
        </p:blipFill>
        <p:spPr>
          <a:xfrm>
            <a:off x="8468330" y="2142066"/>
            <a:ext cx="3497866" cy="2556933"/>
          </a:xfrm>
          <a:prstGeom prst="rect">
            <a:avLst/>
          </a:prstGeom>
        </p:spPr>
      </p:pic>
      <p:pic>
        <p:nvPicPr>
          <p:cNvPr id="4" name="Picture 3" descr="A picture containing grass, outdoor, park&#10;&#10;Description automatically generated">
            <a:extLst>
              <a:ext uri="{FF2B5EF4-FFF2-40B4-BE49-F238E27FC236}">
                <a16:creationId xmlns:a16="http://schemas.microsoft.com/office/drawing/2014/main" id="{AF9ADF9F-F8AB-407B-817D-628E15BA6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6683"/>
            <a:ext cx="9052560" cy="3671316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D0E49FD-C05A-43AD-9A0E-B1792DAAFC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" b="3200"/>
          <a:stretch/>
        </p:blipFill>
        <p:spPr>
          <a:xfrm>
            <a:off x="0" y="2909425"/>
            <a:ext cx="5554694" cy="3948574"/>
          </a:xfrm>
          <a:prstGeom prst="rect">
            <a:avLst/>
          </a:prstGeom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476E4F6-6511-4E7D-B620-F9FFDBE12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5" y="2909426"/>
            <a:ext cx="6848475" cy="3948574"/>
          </a:xfrm>
          <a:prstGeom prst="rect">
            <a:avLst/>
          </a:prstGeom>
        </p:spPr>
      </p:pic>
      <p:pic>
        <p:nvPicPr>
          <p:cNvPr id="12" name="Picture 11" descr="A picture containing window, ceiling, porch, dining table&#10;&#10;Description automatically generated">
            <a:extLst>
              <a:ext uri="{FF2B5EF4-FFF2-40B4-BE49-F238E27FC236}">
                <a16:creationId xmlns:a16="http://schemas.microsoft.com/office/drawing/2014/main" id="{3F3F9950-E068-42DA-B418-09AA8E17D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38" y="2800350"/>
            <a:ext cx="8155724" cy="40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902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35C9A8-BED9-488C-A546-98B19727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Mission Sunday ought to be a MAJOR highlight of OUR year:</a:t>
            </a:r>
          </a:p>
          <a:p>
            <a:pPr lvl="1"/>
            <a:r>
              <a:rPr lang="en-US" sz="2800" dirty="0"/>
              <a:t>We are reminded of the great treasure of the gospel</a:t>
            </a:r>
          </a:p>
          <a:p>
            <a:pPr lvl="1"/>
            <a:r>
              <a:rPr lang="en-US" sz="2800" dirty="0"/>
              <a:t>We are reminded that we are merely earthen vessels, jars of clay</a:t>
            </a:r>
          </a:p>
          <a:p>
            <a:pPr lvl="1"/>
            <a:r>
              <a:rPr lang="en-US" sz="2800" dirty="0"/>
              <a:t>We are reminded that God has given us a great task and the power is in HIM and HIS WORD to accomplish the task – BUT WE MUST WORK!</a:t>
            </a:r>
          </a:p>
        </p:txBody>
      </p:sp>
    </p:spTree>
    <p:extLst>
      <p:ext uri="{BB962C8B-B14F-4D97-AF65-F5344CB8AC3E}">
        <p14:creationId xmlns:p14="http://schemas.microsoft.com/office/powerpoint/2010/main" val="3204452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35C9A8-BED9-488C-A546-98B19727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sz="3600" dirty="0"/>
              <a:t>Believe Jesus is God’s Son – John 8:24</a:t>
            </a:r>
          </a:p>
          <a:p>
            <a:pPr marL="342900" indent="-342900">
              <a:lnSpc>
                <a:spcPct val="100000"/>
              </a:lnSpc>
            </a:pPr>
            <a:r>
              <a:rPr lang="en-US" sz="3600" dirty="0"/>
              <a:t>Repent of your sins and turn to God – Luke 13:3</a:t>
            </a:r>
          </a:p>
          <a:p>
            <a:pPr marL="342900" indent="-342900">
              <a:lnSpc>
                <a:spcPct val="100000"/>
              </a:lnSpc>
            </a:pPr>
            <a:r>
              <a:rPr lang="en-US" sz="3600" dirty="0"/>
              <a:t>Confess your faith in Jesus Christ – Matthew 10:32-33</a:t>
            </a:r>
          </a:p>
          <a:p>
            <a:pPr marL="342900" indent="-342900">
              <a:lnSpc>
                <a:spcPct val="100000"/>
              </a:lnSpc>
            </a:pPr>
            <a:r>
              <a:rPr lang="en-US" sz="3600" dirty="0"/>
              <a:t>Be immersed into Christ – John 3:5</a:t>
            </a:r>
          </a:p>
          <a:p>
            <a:pPr marL="971550" lvl="1" indent="-400050">
              <a:lnSpc>
                <a:spcPct val="100000"/>
              </a:lnSpc>
            </a:pPr>
            <a:r>
              <a:rPr lang="en-US" sz="3200" dirty="0"/>
              <a:t>God will forgive all of your sins – Acts 2:38</a:t>
            </a:r>
          </a:p>
          <a:p>
            <a:pPr marL="971550" lvl="1" indent="-400050">
              <a:lnSpc>
                <a:spcPct val="100000"/>
              </a:lnSpc>
            </a:pPr>
            <a:r>
              <a:rPr lang="en-US" sz="3200" dirty="0"/>
              <a:t>God will add you to His church – Acts 2:47</a:t>
            </a:r>
          </a:p>
          <a:p>
            <a:pPr marL="971550" lvl="1" indent="-400050">
              <a:lnSpc>
                <a:spcPct val="100000"/>
              </a:lnSpc>
            </a:pPr>
            <a:r>
              <a:rPr lang="en-US" sz="3200" dirty="0"/>
              <a:t>God will enroll you in heaven – Hebrews 12:23</a:t>
            </a:r>
          </a:p>
          <a:p>
            <a:pPr marL="342900" indent="-342900">
              <a:lnSpc>
                <a:spcPct val="100000"/>
              </a:lnSpc>
            </a:pPr>
            <a:r>
              <a:rPr lang="en-US" sz="3600" dirty="0"/>
              <a:t>Work faithfully for Him – </a:t>
            </a:r>
            <a:r>
              <a:rPr lang="en-US" sz="3600"/>
              <a:t>1 Corinthians 15:58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049755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35C9A8-BED9-488C-A546-98B19727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presents peace as available to every man (Matt. 11:28-30; Rom. 5:1)</a:t>
            </a:r>
          </a:p>
          <a:p>
            <a:r>
              <a:rPr lang="en-US" dirty="0"/>
              <a:t>It pardons completely from all sin (Acts 2:38; Heb. 8:12)</a:t>
            </a:r>
          </a:p>
          <a:p>
            <a:r>
              <a:rPr lang="en-US" dirty="0"/>
              <a:t>It provides contentment in the Christian life (Phil. 4:11; 1 Tim. 6:6)</a:t>
            </a:r>
          </a:p>
          <a:p>
            <a:r>
              <a:rPr lang="en-US" dirty="0"/>
              <a:t>It places one into the Lord’s church family (Mark 10:29-30; Eph. 2:19-22)</a:t>
            </a:r>
          </a:p>
          <a:p>
            <a:r>
              <a:rPr lang="en-US" dirty="0"/>
              <a:t>It promises the hope of eternal life (Tit. 1:2; Rom. 6:23)</a:t>
            </a:r>
          </a:p>
        </p:txBody>
      </p:sp>
    </p:spTree>
    <p:extLst>
      <p:ext uri="{BB962C8B-B14F-4D97-AF65-F5344CB8AC3E}">
        <p14:creationId xmlns:p14="http://schemas.microsoft.com/office/powerpoint/2010/main" val="31415216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35C9A8-BED9-488C-A546-98B19727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jars of clay, we were created from dust (Gen. 2:7)</a:t>
            </a:r>
          </a:p>
          <a:p>
            <a:r>
              <a:rPr lang="en-US" dirty="0"/>
              <a:t>As jars of clay, we are subject to disease and death (Heb. 9:27; 2 Cor. 5:1)</a:t>
            </a:r>
          </a:p>
          <a:p>
            <a:r>
              <a:rPr lang="en-US" dirty="0"/>
              <a:t>As jars of clay, we are weak and often broken (Psa. 38:8; 6:6; Heb. 12:3)</a:t>
            </a:r>
          </a:p>
          <a:p>
            <a:r>
              <a:rPr lang="en-US" dirty="0"/>
              <a:t>As jars of clay, we sin and fall short of God’s glorious will (Rom. 3:23)</a:t>
            </a:r>
          </a:p>
          <a:p>
            <a:r>
              <a:rPr lang="en-US" dirty="0"/>
              <a:t>As jars of clay, we are insignificant compared to the treasure of the gospel </a:t>
            </a:r>
            <a:br>
              <a:rPr lang="en-US" dirty="0"/>
            </a:br>
            <a:r>
              <a:rPr lang="en-US" dirty="0"/>
              <a:t>(2 Cor. 4:7)</a:t>
            </a:r>
          </a:p>
        </p:txBody>
      </p:sp>
    </p:spTree>
    <p:extLst>
      <p:ext uri="{BB962C8B-B14F-4D97-AF65-F5344CB8AC3E}">
        <p14:creationId xmlns:p14="http://schemas.microsoft.com/office/powerpoint/2010/main" val="17586286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35C9A8-BED9-488C-A546-98B19727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The treasure’s value is not diminished when deposited in a valueless vessel</a:t>
            </a:r>
          </a:p>
          <a:p>
            <a:r>
              <a:rPr lang="en-US" sz="2700" dirty="0"/>
              <a:t>The value of the treasure is inherent within the treasure</a:t>
            </a:r>
          </a:p>
          <a:p>
            <a:r>
              <a:rPr lang="en-US" sz="2700" dirty="0"/>
              <a:t>What is impossible with man is possible with God (Mark 10:27; Luke 1:37)</a:t>
            </a:r>
          </a:p>
          <a:p>
            <a:r>
              <a:rPr lang="en-US" sz="2700" dirty="0"/>
              <a:t>God’s power is abundantly extraordinary to accomplish His purpose (Isa. 55:11)</a:t>
            </a:r>
          </a:p>
          <a:p>
            <a:r>
              <a:rPr lang="en-US" sz="2700" dirty="0"/>
              <a:t>The true source of the power of the gospel resides in GOD, not man (Rom. 1:16)</a:t>
            </a:r>
          </a:p>
        </p:txBody>
      </p:sp>
    </p:spTree>
    <p:extLst>
      <p:ext uri="{BB962C8B-B14F-4D97-AF65-F5344CB8AC3E}">
        <p14:creationId xmlns:p14="http://schemas.microsoft.com/office/powerpoint/2010/main" val="1298233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7C22F4C-4346-449B-AFA1-38220D34D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 b="10833"/>
          <a:stretch/>
        </p:blipFill>
        <p:spPr>
          <a:xfrm>
            <a:off x="0" y="1876425"/>
            <a:ext cx="12192000" cy="4238626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4924239-0460-4D81-9A96-777C0EA8C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40" y="4972050"/>
            <a:ext cx="3781839" cy="1504237"/>
          </a:xfrm>
          <a:prstGeom prst="rect">
            <a:avLst/>
          </a:prstGeom>
          <a:effectLst>
            <a:glow rad="127000">
              <a:schemeClr val="bg1">
                <a:alpha val="8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861449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D5234E-B08C-4E91-A9A1-439CFF90E581}"/>
              </a:ext>
            </a:extLst>
          </p:cNvPr>
          <p:cNvSpPr/>
          <p:nvPr/>
        </p:nvSpPr>
        <p:spPr>
          <a:xfrm>
            <a:off x="1512627" y="5176957"/>
            <a:ext cx="8839279" cy="12095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300" b="1" cap="none" spc="0" dirty="0">
                <a:ln w="1016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glow rad="101600">
                    <a:schemeClr val="bg1"/>
                  </a:glow>
                </a:effectLst>
                <a:latin typeface="Lucida Calligraphy" panose="03010101010101010101" pitchFamily="66" charset="0"/>
              </a:rPr>
              <a:t>Every dollar given on Mission Sunday</a:t>
            </a:r>
          </a:p>
          <a:p>
            <a:pPr algn="ctr">
              <a:lnSpc>
                <a:spcPct val="110000"/>
              </a:lnSpc>
            </a:pPr>
            <a:r>
              <a:rPr lang="en-US" sz="3300" b="1" dirty="0">
                <a:ln w="10160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effectLst>
                  <a:glow rad="101600">
                    <a:schemeClr val="bg1"/>
                  </a:glow>
                </a:effectLst>
                <a:latin typeface="Lucida Calligraphy" panose="03010101010101010101" pitchFamily="66" charset="0"/>
              </a:rPr>
              <a:t>goes toward mission work.</a:t>
            </a:r>
            <a:endParaRPr lang="en-US" sz="3300" b="1" cap="none" spc="0" dirty="0">
              <a:ln w="1016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  <a:effectLst>
                <a:glow rad="101600">
                  <a:schemeClr val="bg1"/>
                </a:glo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7A56DC1-D8AD-4C7A-8D04-CBC7F7F9F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68" y="1193556"/>
            <a:ext cx="9945887" cy="3956005"/>
          </a:xfrm>
          <a:prstGeom prst="rect">
            <a:avLst/>
          </a:prstGeom>
          <a:effectLst>
            <a:glow rad="127000">
              <a:schemeClr val="bg1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82884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88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B0B458-CFB8-4E0E-BE3F-030AEC85D8AA}"/>
              </a:ext>
            </a:extLst>
          </p:cNvPr>
          <p:cNvSpPr txBox="1"/>
          <p:nvPr/>
        </p:nvSpPr>
        <p:spPr>
          <a:xfrm>
            <a:off x="1842157" y="4604413"/>
            <a:ext cx="9439185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  <a:tabLst>
                <a:tab pos="4403725" algn="l"/>
                <a:tab pos="6119813" algn="l"/>
              </a:tabLst>
            </a:pP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Average Mission Sunday Each Year	</a:t>
            </a:r>
            <a:r>
              <a:rPr lang="en-US" sz="4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$138,151.38</a:t>
            </a:r>
          </a:p>
          <a:p>
            <a:pPr>
              <a:tabLst>
                <a:tab pos="4403725" algn="l"/>
                <a:tab pos="6119813" algn="l"/>
              </a:tabLst>
            </a:pP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Average Weekly Contribution	</a:t>
            </a:r>
            <a:r>
              <a:rPr lang="en-US" sz="4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$  14,007.63</a:t>
            </a:r>
            <a:endParaRPr lang="en-US" sz="3200" b="1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BD2893-1503-460C-80F9-275B3B26343F}"/>
              </a:ext>
            </a:extLst>
          </p:cNvPr>
          <p:cNvSpPr/>
          <p:nvPr/>
        </p:nvSpPr>
        <p:spPr>
          <a:xfrm>
            <a:off x="4172784" y="3528596"/>
            <a:ext cx="40845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4800" b="1" cap="small" dirty="0">
                <a:ln w="11430">
                  <a:solidFill>
                    <a:srgbClr val="277FD6"/>
                  </a:solidFill>
                </a:ln>
                <a:effectLst>
                  <a:outerShdw blurRad="50800" dist="50800" dir="2700000" algn="ctr" rotWithShape="0">
                    <a:schemeClr val="bg1"/>
                  </a:outerShdw>
                </a:effectLst>
                <a:latin typeface="Copperplate Gothic Bold" pitchFamily="34" charset="0"/>
              </a:rPr>
              <a:t>2004 - 2021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11AB2F-F718-4ACB-8772-EF1AAB42C88E}"/>
              </a:ext>
            </a:extLst>
          </p:cNvPr>
          <p:cNvSpPr/>
          <p:nvPr/>
        </p:nvSpPr>
        <p:spPr>
          <a:xfrm>
            <a:off x="6433132" y="1813890"/>
            <a:ext cx="4720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5400" b="1" cap="small" dirty="0">
                <a:ln w="11430"/>
                <a:solidFill>
                  <a:srgbClr val="005A90"/>
                </a:solidFill>
                <a:effectLst>
                  <a:glow rad="127000">
                    <a:schemeClr val="bg1">
                      <a:alpha val="85000"/>
                    </a:schemeClr>
                  </a:glow>
                </a:effectLst>
                <a:latin typeface="Copperplate Gothic Bold" pitchFamily="34" charset="0"/>
              </a:rPr>
              <a:t>18 Years of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FCDC28-897C-42E5-B736-265261FFA358}"/>
              </a:ext>
            </a:extLst>
          </p:cNvPr>
          <p:cNvSpPr/>
          <p:nvPr/>
        </p:nvSpPr>
        <p:spPr>
          <a:xfrm>
            <a:off x="6305300" y="2575890"/>
            <a:ext cx="4976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350" cmpd="sng">
                  <a:solidFill>
                    <a:schemeClr val="tx1"/>
                  </a:solidFill>
                  <a:prstDash val="solid"/>
                </a:ln>
                <a:solidFill>
                  <a:srgbClr val="2780D4"/>
                </a:solidFill>
                <a:effectLst>
                  <a:glow rad="127000">
                    <a:schemeClr val="bg1"/>
                  </a:glow>
                </a:effectLst>
                <a:latin typeface="Lucida Calligraphy" pitchFamily="66" charset="0"/>
              </a:rPr>
              <a:t>Sacrificial Giving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FBC67343-CBC0-44DF-AA4B-C179D07F8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6" y="1658602"/>
            <a:ext cx="4976043" cy="1979235"/>
          </a:xfrm>
          <a:prstGeom prst="rect">
            <a:avLst/>
          </a:prstGeom>
          <a:effectLst>
            <a:glow rad="127000">
              <a:schemeClr val="bg1">
                <a:alpha val="8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051461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35C9A8-BED9-488C-A546-98B19727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local evangelism involves MASS efforts</a:t>
            </a:r>
          </a:p>
          <a:p>
            <a:pPr lvl="1"/>
            <a:r>
              <a:rPr lang="en-US" dirty="0"/>
              <a:t>Radio and television programs &amp; advertisements</a:t>
            </a:r>
          </a:p>
          <a:p>
            <a:pPr lvl="1"/>
            <a:r>
              <a:rPr lang="en-US" dirty="0"/>
              <a:t>Car magnets &amp; plates</a:t>
            </a:r>
          </a:p>
          <a:p>
            <a:pPr lvl="1"/>
            <a:r>
              <a:rPr lang="en-US" dirty="0"/>
              <a:t>Electronic billboard on I-95</a:t>
            </a:r>
          </a:p>
          <a:p>
            <a:r>
              <a:rPr lang="en-US" dirty="0"/>
              <a:t>Some local evangelism involves TARGETED efforts</a:t>
            </a:r>
          </a:p>
          <a:p>
            <a:pPr lvl="1"/>
            <a:r>
              <a:rPr lang="en-US" dirty="0"/>
              <a:t>Direct mail campaigns: </a:t>
            </a:r>
            <a:br>
              <a:rPr lang="en-US" dirty="0"/>
            </a:br>
            <a:r>
              <a:rPr lang="en-US" i="1" dirty="0"/>
              <a:t>House to House/Heart to Heart; </a:t>
            </a:r>
            <a:r>
              <a:rPr lang="en-US" dirty="0"/>
              <a:t>New Movers’ Mailers; Postcards; etc.</a:t>
            </a:r>
          </a:p>
          <a:p>
            <a:r>
              <a:rPr lang="en-US" dirty="0"/>
              <a:t>Some local evangelism involves PERSONAL efforts</a:t>
            </a:r>
          </a:p>
          <a:p>
            <a:pPr lvl="1"/>
            <a:r>
              <a:rPr lang="en-US" dirty="0"/>
              <a:t>Variety of Bible tracts &amp; DVDs</a:t>
            </a:r>
          </a:p>
          <a:p>
            <a:pPr lvl="1"/>
            <a:r>
              <a:rPr lang="en-US" dirty="0"/>
              <a:t>Pocket-sized New Testaments and ESV Bibles</a:t>
            </a:r>
          </a:p>
          <a:p>
            <a:pPr lvl="1"/>
            <a:r>
              <a:rPr lang="en-US" dirty="0"/>
              <a:t>Variety of invitation cards, Discovery magazines, etc.</a:t>
            </a:r>
          </a:p>
          <a:p>
            <a:r>
              <a:rPr lang="en-US" dirty="0"/>
              <a:t>Some local evangelism involves ASSISTING sister congregations in this area</a:t>
            </a:r>
          </a:p>
        </p:txBody>
      </p:sp>
    </p:spTree>
    <p:extLst>
      <p:ext uri="{BB962C8B-B14F-4D97-AF65-F5344CB8AC3E}">
        <p14:creationId xmlns:p14="http://schemas.microsoft.com/office/powerpoint/2010/main" val="2544790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35C9A8-BED9-488C-A546-98B19727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Sr. High Mission Trips to 18 congregations in 11 states</a:t>
            </a:r>
          </a:p>
          <a:p>
            <a:r>
              <a:rPr lang="en-US" dirty="0"/>
              <a:t>“In Search of the Lord’s Way” TV program hosted by Phil Sanders</a:t>
            </a:r>
          </a:p>
          <a:p>
            <a:r>
              <a:rPr lang="en-US" dirty="0"/>
              <a:t>Students in Schools of Preaching</a:t>
            </a:r>
          </a:p>
          <a:p>
            <a:pPr lvl="1"/>
            <a:r>
              <a:rPr lang="en-US" dirty="0"/>
              <a:t>Started supporting Robert J. Lupo in 2021</a:t>
            </a:r>
          </a:p>
          <a:p>
            <a:r>
              <a:rPr lang="en-US" dirty="0"/>
              <a:t>Robert C. Lupo in Sneedville, Tennessee</a:t>
            </a:r>
          </a:p>
        </p:txBody>
      </p:sp>
    </p:spTree>
    <p:extLst>
      <p:ext uri="{BB962C8B-B14F-4D97-AF65-F5344CB8AC3E}">
        <p14:creationId xmlns:p14="http://schemas.microsoft.com/office/powerpoint/2010/main" val="2917331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805</Words>
  <Application>Microsoft Office PowerPoint</Application>
  <PresentationFormat>Widescreen</PresentationFormat>
  <Paragraphs>74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Copperplate Gothic Bold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11</cp:revision>
  <dcterms:created xsi:type="dcterms:W3CDTF">2022-01-14T01:45:55Z</dcterms:created>
  <dcterms:modified xsi:type="dcterms:W3CDTF">2022-01-16T13:40:08Z</dcterms:modified>
</cp:coreProperties>
</file>