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7"/>
  </p:notesMasterIdLst>
  <p:sldIdLst>
    <p:sldId id="256" r:id="rId2"/>
    <p:sldId id="1831" r:id="rId3"/>
    <p:sldId id="1796" r:id="rId4"/>
    <p:sldId id="1797" r:id="rId5"/>
    <p:sldId id="1798" r:id="rId6"/>
    <p:sldId id="1799" r:id="rId7"/>
    <p:sldId id="1800" r:id="rId8"/>
    <p:sldId id="1801" r:id="rId9"/>
    <p:sldId id="1758" r:id="rId10"/>
    <p:sldId id="1791" r:id="rId11"/>
    <p:sldId id="1802" r:id="rId12"/>
    <p:sldId id="1803" r:id="rId13"/>
    <p:sldId id="1804" r:id="rId14"/>
    <p:sldId id="1805" r:id="rId15"/>
    <p:sldId id="1806" r:id="rId16"/>
    <p:sldId id="1807" r:id="rId17"/>
    <p:sldId id="1793" r:id="rId18"/>
    <p:sldId id="1808" r:id="rId19"/>
    <p:sldId id="1809" r:id="rId20"/>
    <p:sldId id="1810" r:id="rId21"/>
    <p:sldId id="1811" r:id="rId22"/>
    <p:sldId id="1812" r:id="rId23"/>
    <p:sldId id="1815" r:id="rId24"/>
    <p:sldId id="1833" r:id="rId25"/>
    <p:sldId id="1834" r:id="rId26"/>
    <p:sldId id="1835" r:id="rId27"/>
    <p:sldId id="1836" r:id="rId28"/>
    <p:sldId id="1794" r:id="rId29"/>
    <p:sldId id="1816" r:id="rId30"/>
    <p:sldId id="1817" r:id="rId31"/>
    <p:sldId id="1818" r:id="rId32"/>
    <p:sldId id="1819" r:id="rId33"/>
    <p:sldId id="1820" r:id="rId34"/>
    <p:sldId id="1821" r:id="rId35"/>
    <p:sldId id="1822" r:id="rId36"/>
    <p:sldId id="1795" r:id="rId37"/>
    <p:sldId id="1823" r:id="rId38"/>
    <p:sldId id="1824" r:id="rId39"/>
    <p:sldId id="1825" r:id="rId40"/>
    <p:sldId id="1826" r:id="rId41"/>
    <p:sldId id="1827" r:id="rId42"/>
    <p:sldId id="1828" r:id="rId43"/>
    <p:sldId id="1829" r:id="rId44"/>
    <p:sldId id="1830" r:id="rId45"/>
    <p:sldId id="1769" r:id="rId46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1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6CB"/>
    <a:srgbClr val="FADDCA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/>
  </p:normalViewPr>
  <p:slideViewPr>
    <p:cSldViewPr snapToGrid="0">
      <p:cViewPr varScale="1">
        <p:scale>
          <a:sx n="92" d="100"/>
          <a:sy n="92" d="100"/>
        </p:scale>
        <p:origin x="108" y="444"/>
      </p:cViewPr>
      <p:guideLst>
        <p:guide orient="horz" pos="211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11362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464008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39240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99120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11929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20728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31375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339467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26746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5836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34937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02120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04183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866621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854487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06752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9778171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0631976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0706267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5615877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7690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816548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74390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243415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0496827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2445675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118687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159265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841900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30424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0851452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84039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986375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943873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947186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143545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043064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706476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6121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8599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43302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86934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78938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8778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Survey of Genesis</a:t>
            </a:r>
            <a:br>
              <a:rPr lang="en-US" sz="6000" b="1" dirty="0"/>
            </a:br>
            <a:br>
              <a:rPr lang="en-US" sz="3200" b="1" dirty="0"/>
            </a:br>
            <a:r>
              <a:rPr lang="en-US" sz="2800" b="1" dirty="0"/>
              <a:t>Lesson Thirteen—Part Two of Genesis Study</a:t>
            </a:r>
            <a:br>
              <a:rPr lang="en-US" sz="2800" b="1" dirty="0"/>
            </a:br>
            <a:br>
              <a:rPr lang="en-US" sz="2800" b="1" dirty="0"/>
            </a:br>
            <a:r>
              <a:rPr lang="en-US" sz="4400" b="1" dirty="0"/>
              <a:t>Palm Beach Lakes</a:t>
            </a:r>
            <a:br>
              <a:rPr lang="en-US" sz="5400" b="1" dirty="0"/>
            </a:b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13695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November-January 2022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Laban</a:t>
            </a:r>
          </a:p>
        </p:txBody>
      </p:sp>
    </p:spTree>
    <p:extLst>
      <p:ext uri="{BB962C8B-B14F-4D97-AF65-F5344CB8AC3E}">
        <p14:creationId xmlns:p14="http://schemas.microsoft.com/office/powerpoint/2010/main" val="3485120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Laban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Isaac’s charge to Jacob about marriage  (Gen. 28:1)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01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Laban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Isaac’s charge to Jacob about marriage  (Gen. 28:1)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Jacob’s dream of a ladder and the monument at Bethel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807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Laban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Isaac’s charge to Jacob about marriage  (Gen. 28:1)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Jacob’s dream of a ladder and the monument at Bethel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Jesus reference to this ladder—John 1:51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091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Laban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Isaac’s charge to Jacob about marriage  (Gen. 28:1)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Jacob’s dream of a ladder and the monument at Bethel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Jesus reference to this ladder—John 1:51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Threefold promise to Jacob (28:14); Jacob’s vow (28:20-22)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816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Laban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Isaac’s charge to Jacob about marriage  (Gen. 28:1)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Jacob’s dream of a ladder and the monument at Bethel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Jesus reference to this ladder—John 1:51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Threefold promise to Jacob (28:14); Jacob’s vow (28:20-22)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Jacob’s first encounter with Rachel and Laban (Gen. 29)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882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Laban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Isaac’s charge to Jacob about marriage  (Gen. 28:1)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Jacob’s dream of a ladder and the monument at Bethel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Jesus reference to this ladder—John 1:51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Threefold promise to Jacob (28:14); Jacob’s vow (28:20-22)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Jacob’s first encounter with Rachel and Laban (Gen. 29)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The deceiver is deceived—First marries Leah, then one week later marries Rachel—Fourteen years to “buy” wives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364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Jacob’s Children—Genesis 30</a:t>
            </a:r>
          </a:p>
        </p:txBody>
      </p:sp>
    </p:spTree>
    <p:extLst>
      <p:ext uri="{BB962C8B-B14F-4D97-AF65-F5344CB8AC3E}">
        <p14:creationId xmlns:p14="http://schemas.microsoft.com/office/powerpoint/2010/main" val="7069903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Jacob’s Children—Genesis 30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First four children by Leah:  Reuben, Simeon, Levi, Judah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472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Jacob’s Children—Genesis 30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First four children by Leah:  Reuben, Simeon, Levi, Judah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Barren Rachel gives Bilhah—two sons:  Dan and Naphtali </a:t>
            </a:r>
          </a:p>
        </p:txBody>
      </p:sp>
    </p:spTree>
    <p:extLst>
      <p:ext uri="{BB962C8B-B14F-4D97-AF65-F5344CB8AC3E}">
        <p14:creationId xmlns:p14="http://schemas.microsoft.com/office/powerpoint/2010/main" val="3765340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Esau Their Early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Last class we looked at early life of Jacob and Esau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0784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Jacob’s Children—Genesis 30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First four children by Leah:  Reuben, Simeon, Levi, Judah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Barren Rachel gives Bilhah—two sons:  Dan and Naphtali 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Leah then gives </a:t>
            </a:r>
            <a:r>
              <a:rPr lang="en-US" sz="2700" b="1" dirty="0" err="1">
                <a:solidFill>
                  <a:srgbClr val="FFFF00"/>
                </a:solidFill>
              </a:rPr>
              <a:t>Zilpah</a:t>
            </a:r>
            <a:r>
              <a:rPr lang="en-US" sz="2700" b="1" dirty="0">
                <a:solidFill>
                  <a:srgbClr val="FFFF00"/>
                </a:solidFill>
              </a:rPr>
              <a:t> to Jacob—two sons: Gad and Asher</a:t>
            </a:r>
          </a:p>
        </p:txBody>
      </p:sp>
    </p:spTree>
    <p:extLst>
      <p:ext uri="{BB962C8B-B14F-4D97-AF65-F5344CB8AC3E}">
        <p14:creationId xmlns:p14="http://schemas.microsoft.com/office/powerpoint/2010/main" val="2181535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Jacob’s Children—Genesis 30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First four children by Leah:  Reuben, Simeon, Levi, Judah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Barren Rachel gives Bilhah—two sons:  Dan and Naphtali 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Leah then gives </a:t>
            </a:r>
            <a:r>
              <a:rPr lang="en-US" sz="2700" b="1" dirty="0" err="1">
                <a:solidFill>
                  <a:schemeClr val="bg1"/>
                </a:solidFill>
              </a:rPr>
              <a:t>Zilpah</a:t>
            </a:r>
            <a:r>
              <a:rPr lang="en-US" sz="2700" b="1" dirty="0">
                <a:solidFill>
                  <a:schemeClr val="bg1"/>
                </a:solidFill>
              </a:rPr>
              <a:t> to Jacob—two sons: Gad and Asher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Leah two more sons and daughter: Issachar, Zebulun, &amp; Dinah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9260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Jacob’s Children—Genesis 30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First four children by Leah:  Reuben, Simeon, Levi, Judah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Barren Rachel gives Bilhah—two sons:  Dan and Naphtali 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Leah then gives </a:t>
            </a:r>
            <a:r>
              <a:rPr lang="en-US" sz="2700" b="1" dirty="0" err="1">
                <a:solidFill>
                  <a:schemeClr val="bg1"/>
                </a:solidFill>
              </a:rPr>
              <a:t>Zilpah</a:t>
            </a:r>
            <a:r>
              <a:rPr lang="en-US" sz="2700" b="1" dirty="0">
                <a:solidFill>
                  <a:schemeClr val="bg1"/>
                </a:solidFill>
              </a:rPr>
              <a:t> to Jacob—two sons: Gad and Asher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Leah two more sons and daughter: Issachar, Zebulun, &amp; Dinah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Rachel finally has two sons: Jacob and Benjamin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950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03329" y="299702"/>
            <a:ext cx="9212826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Jacob and Laban—Separation (</a:t>
            </a:r>
            <a:r>
              <a:rPr lang="en-US" sz="4200" dirty="0" err="1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ch.</a:t>
            </a:r>
            <a:r>
              <a:rPr lang="en-US" sz="42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31)</a:t>
            </a:r>
          </a:p>
        </p:txBody>
      </p:sp>
    </p:spTree>
    <p:extLst>
      <p:ext uri="{BB962C8B-B14F-4D97-AF65-F5344CB8AC3E}">
        <p14:creationId xmlns:p14="http://schemas.microsoft.com/office/powerpoint/2010/main" val="34310199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03329" y="299702"/>
            <a:ext cx="9212826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Jacob and Laban—Separation (</a:t>
            </a:r>
            <a:r>
              <a:rPr lang="en-US" sz="4200" dirty="0" err="1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ch.</a:t>
            </a:r>
            <a:r>
              <a:rPr lang="en-US" sz="42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31)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2" y="1556023"/>
            <a:ext cx="1130697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After Joseph’s birth, Jacob and Laban agree on his wages</a:t>
            </a:r>
          </a:p>
        </p:txBody>
      </p:sp>
    </p:spTree>
    <p:extLst>
      <p:ext uri="{BB962C8B-B14F-4D97-AF65-F5344CB8AC3E}">
        <p14:creationId xmlns:p14="http://schemas.microsoft.com/office/powerpoint/2010/main" val="2945505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03329" y="299702"/>
            <a:ext cx="9212826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Jacob and Laban—Separation (</a:t>
            </a:r>
            <a:r>
              <a:rPr lang="en-US" sz="4200" dirty="0" err="1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ch.</a:t>
            </a:r>
            <a:r>
              <a:rPr lang="en-US" sz="42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31)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2" y="1556023"/>
            <a:ext cx="11306973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After Joseph’s birth, Jacob and Laban agree on his wages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Jacob worked 6 more years &amp; becomes far wealthier than Laban</a:t>
            </a:r>
          </a:p>
        </p:txBody>
      </p:sp>
    </p:spTree>
    <p:extLst>
      <p:ext uri="{BB962C8B-B14F-4D97-AF65-F5344CB8AC3E}">
        <p14:creationId xmlns:p14="http://schemas.microsoft.com/office/powerpoint/2010/main" val="15503771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03329" y="299702"/>
            <a:ext cx="9212826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Jacob and Laban—Separation (</a:t>
            </a:r>
            <a:r>
              <a:rPr lang="en-US" sz="4200" dirty="0" err="1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ch.</a:t>
            </a:r>
            <a:r>
              <a:rPr lang="en-US" sz="42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31)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2" y="1556023"/>
            <a:ext cx="11306973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After Joseph’s birth, Jacob and Laban agree on his wages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 worked 6 more years &amp; becomes far wealthier than Laban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He departs at night to go “home” with all his possession</a:t>
            </a:r>
          </a:p>
        </p:txBody>
      </p:sp>
    </p:spTree>
    <p:extLst>
      <p:ext uri="{BB962C8B-B14F-4D97-AF65-F5344CB8AC3E}">
        <p14:creationId xmlns:p14="http://schemas.microsoft.com/office/powerpoint/2010/main" val="36048429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03329" y="299702"/>
            <a:ext cx="9212826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Jacob and Laban—Separation (</a:t>
            </a:r>
            <a:r>
              <a:rPr lang="en-US" sz="4200" dirty="0" err="1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ch.</a:t>
            </a:r>
            <a:r>
              <a:rPr lang="en-US" sz="42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31)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2" y="1556023"/>
            <a:ext cx="11306973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After Joseph’s birth, Jacob and Laban agree on his wages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 worked 6 more years &amp; becomes far wealthier than Laban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He departs at night to go “home” with all his possession</a:t>
            </a:r>
            <a:endParaRPr lang="en-US" sz="2700" b="1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Laban makes peace with Jacob following God’s instruction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8686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Jacob/Esau—Reconciled (Gen. 33-34)</a:t>
            </a:r>
          </a:p>
        </p:txBody>
      </p:sp>
    </p:spTree>
    <p:extLst>
      <p:ext uri="{BB962C8B-B14F-4D97-AF65-F5344CB8AC3E}">
        <p14:creationId xmlns:p14="http://schemas.microsoft.com/office/powerpoint/2010/main" val="5193035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Jacob/Esau—Reconciled (Gen. 33-34)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12276"/>
            <a:ext cx="112600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Jacob sent gifts to appease Esau’s wrath </a:t>
            </a:r>
          </a:p>
        </p:txBody>
      </p:sp>
    </p:spTree>
    <p:extLst>
      <p:ext uri="{BB962C8B-B14F-4D97-AF65-F5344CB8AC3E}">
        <p14:creationId xmlns:p14="http://schemas.microsoft.com/office/powerpoint/2010/main" val="453230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Esau Their Early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Last class we looked at early life of Jacob and Esau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The meaning of their names (“Trickster”) and (“Hairy”)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4902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Jacob/Esau—Reconciled (Gen. 33-34)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12276"/>
            <a:ext cx="1126008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 sent gifts to appease Esau’s wrath 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The night before meeting he wrestled with angel (see Hos. 12:4), his name was change from “Supplanter” to “one who has power with God”</a:t>
            </a:r>
          </a:p>
        </p:txBody>
      </p:sp>
    </p:spTree>
    <p:extLst>
      <p:ext uri="{BB962C8B-B14F-4D97-AF65-F5344CB8AC3E}">
        <p14:creationId xmlns:p14="http://schemas.microsoft.com/office/powerpoint/2010/main" val="42728258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Jacob/Esau—Reconciled (Gen. 33-34)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12276"/>
            <a:ext cx="11260080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 sent gifts to appease Esau’s wrath 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night before meeting he wrestled with angel (see Hos. 12:4), his name was change from “Supplanter” to “one who has power with God”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Reconciliation with Esau</a:t>
            </a:r>
          </a:p>
        </p:txBody>
      </p:sp>
    </p:spTree>
    <p:extLst>
      <p:ext uri="{BB962C8B-B14F-4D97-AF65-F5344CB8AC3E}">
        <p14:creationId xmlns:p14="http://schemas.microsoft.com/office/powerpoint/2010/main" val="16769982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Jacob/Esau—Reconciled (Gen. 33-34)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12276"/>
            <a:ext cx="112600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 sent gifts to appease Esau’s wrath 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night before meeting he wrestled with angel (see Hos. 12:4), his name was change from “Supplanter” to “one who has power with God”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Reconciliation with Esau</a:t>
            </a:r>
          </a:p>
          <a:p>
            <a:pPr marL="285750" indent="-285750">
              <a:spcAft>
                <a:spcPts val="1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Jacob removes all idols, returns to Bethel and worships (</a:t>
            </a:r>
            <a:r>
              <a:rPr lang="en-US" sz="2700" b="1" dirty="0" err="1">
                <a:solidFill>
                  <a:srgbClr val="FFFF00"/>
                </a:solidFill>
              </a:rPr>
              <a:t>ch.</a:t>
            </a:r>
            <a:r>
              <a:rPr lang="en-US" sz="2700" b="1" dirty="0">
                <a:solidFill>
                  <a:srgbClr val="FFFF00"/>
                </a:solidFill>
              </a:rPr>
              <a:t> 35)</a:t>
            </a:r>
          </a:p>
        </p:txBody>
      </p:sp>
    </p:spTree>
    <p:extLst>
      <p:ext uri="{BB962C8B-B14F-4D97-AF65-F5344CB8AC3E}">
        <p14:creationId xmlns:p14="http://schemas.microsoft.com/office/powerpoint/2010/main" val="9833587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Jacob/Esau—Reconciled (Gen. 33-34)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12276"/>
            <a:ext cx="11260080" cy="3654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 sent gifts to appease Esau’s wrath 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night before meeting he wrestled with angel (see Hos. 12:4), his name was change from “Supplanter” to “one who has power with God”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Reconciliation with Esau</a:t>
            </a:r>
          </a:p>
          <a:p>
            <a:pPr marL="285750" indent="-285750">
              <a:spcAft>
                <a:spcPts val="1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 removes all idols, returns to Bethel and worships (</a:t>
            </a:r>
            <a:r>
              <a:rPr lang="en-US" sz="2700" b="1" dirty="0" err="1">
                <a:solidFill>
                  <a:schemeClr val="bg1"/>
                </a:solidFill>
              </a:rPr>
              <a:t>ch.</a:t>
            </a:r>
            <a:r>
              <a:rPr lang="en-US" sz="2700" b="1" dirty="0">
                <a:solidFill>
                  <a:schemeClr val="bg1"/>
                </a:solidFill>
              </a:rPr>
              <a:t> 35)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Land promised renewed</a:t>
            </a:r>
          </a:p>
        </p:txBody>
      </p:sp>
    </p:spTree>
    <p:extLst>
      <p:ext uri="{BB962C8B-B14F-4D97-AF65-F5344CB8AC3E}">
        <p14:creationId xmlns:p14="http://schemas.microsoft.com/office/powerpoint/2010/main" val="16937481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Jacob/Esau—Reconciled (Gen. 33-34)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12276"/>
            <a:ext cx="11260080" cy="4224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 sent gifts to appease Esau’s wrath 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night before meeting he wrestled with angel (see Hos. 12:4), his name was change from “Supplanter” to “one who has power with God”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Reconciliation with Esau</a:t>
            </a:r>
          </a:p>
          <a:p>
            <a:pPr marL="285750" indent="-285750">
              <a:spcAft>
                <a:spcPts val="1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 removes all idols, returns to Bethel and worships (</a:t>
            </a:r>
            <a:r>
              <a:rPr lang="en-US" sz="2700" b="1" dirty="0" err="1">
                <a:solidFill>
                  <a:schemeClr val="bg1"/>
                </a:solidFill>
              </a:rPr>
              <a:t>ch.</a:t>
            </a:r>
            <a:r>
              <a:rPr lang="en-US" sz="2700" b="1" dirty="0">
                <a:solidFill>
                  <a:schemeClr val="bg1"/>
                </a:solidFill>
              </a:rPr>
              <a:t> 35)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Land promised renewed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Death of Rachel (birthing Benjamin)  &amp; Isaac (185 yrs. Old) (</a:t>
            </a:r>
            <a:r>
              <a:rPr lang="en-US" sz="2700" b="1" dirty="0" err="1">
                <a:solidFill>
                  <a:srgbClr val="FFFF00"/>
                </a:solidFill>
              </a:rPr>
              <a:t>ch.</a:t>
            </a:r>
            <a:r>
              <a:rPr lang="en-US" sz="2700" b="1" dirty="0">
                <a:solidFill>
                  <a:srgbClr val="FFFF00"/>
                </a:solidFill>
              </a:rPr>
              <a:t> 35)</a:t>
            </a:r>
          </a:p>
        </p:txBody>
      </p:sp>
    </p:spTree>
    <p:extLst>
      <p:ext uri="{BB962C8B-B14F-4D97-AF65-F5344CB8AC3E}">
        <p14:creationId xmlns:p14="http://schemas.microsoft.com/office/powerpoint/2010/main" val="3814810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Jacob/Esau—Reconciled (Gen. 33-34)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12276"/>
            <a:ext cx="11260080" cy="4775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 sent gifts to appease Esau’s wrath 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night before meeting he wrestled with angel (see Hos. 12:4), his name was change from “Supplanter” to “one who has power with God”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Reconciliation with Esau</a:t>
            </a:r>
          </a:p>
          <a:p>
            <a:pPr marL="285750" indent="-285750">
              <a:spcAft>
                <a:spcPts val="1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 removes all idols, returns to Bethel and worships (</a:t>
            </a:r>
            <a:r>
              <a:rPr lang="en-US" sz="2700" b="1" dirty="0" err="1">
                <a:solidFill>
                  <a:schemeClr val="bg1"/>
                </a:solidFill>
              </a:rPr>
              <a:t>ch.</a:t>
            </a:r>
            <a:r>
              <a:rPr lang="en-US" sz="2700" b="1" dirty="0">
                <a:solidFill>
                  <a:schemeClr val="bg1"/>
                </a:solidFill>
              </a:rPr>
              <a:t> 35)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Land promised renewed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Death of Rachel (birthing Benjamin)  &amp; Isaac (185 yrs. Old) (</a:t>
            </a:r>
            <a:r>
              <a:rPr lang="en-US" sz="2700" b="1" dirty="0" err="1">
                <a:solidFill>
                  <a:schemeClr val="bg1"/>
                </a:solidFill>
              </a:rPr>
              <a:t>ch.</a:t>
            </a:r>
            <a:r>
              <a:rPr lang="en-US" sz="2700" b="1" dirty="0">
                <a:solidFill>
                  <a:schemeClr val="bg1"/>
                </a:solidFill>
              </a:rPr>
              <a:t> 35)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Chapter 36 is genealogy of Esau (Edomites) 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9172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Jacob and Joseph</a:t>
            </a:r>
          </a:p>
        </p:txBody>
      </p:sp>
    </p:spTree>
    <p:extLst>
      <p:ext uri="{BB962C8B-B14F-4D97-AF65-F5344CB8AC3E}">
        <p14:creationId xmlns:p14="http://schemas.microsoft.com/office/powerpoint/2010/main" val="26905238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Jacob and Joseph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80516"/>
            <a:ext cx="112600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The rest of Genesis is the life of Joseph (Gen. 37-50)</a:t>
            </a:r>
          </a:p>
        </p:txBody>
      </p:sp>
    </p:spTree>
    <p:extLst>
      <p:ext uri="{BB962C8B-B14F-4D97-AF65-F5344CB8AC3E}">
        <p14:creationId xmlns:p14="http://schemas.microsoft.com/office/powerpoint/2010/main" val="25587499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Jacob and Joseph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80516"/>
            <a:ext cx="112600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rest of Genesis is the life of Joseph (Gen. 37-50)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Isaac had favorite son; Rebekah has favorite; so did Jacob</a:t>
            </a:r>
          </a:p>
        </p:txBody>
      </p:sp>
    </p:spTree>
    <p:extLst>
      <p:ext uri="{BB962C8B-B14F-4D97-AF65-F5344CB8AC3E}">
        <p14:creationId xmlns:p14="http://schemas.microsoft.com/office/powerpoint/2010/main" val="21662424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Jacob and Joseph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80516"/>
            <a:ext cx="11260080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rest of Genesis is the life of Joseph (Gen. 37-50)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 had favorite son; Rebekah has favorite; so did Jacob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Coat of many colors </a:t>
            </a:r>
          </a:p>
        </p:txBody>
      </p:sp>
    </p:spTree>
    <p:extLst>
      <p:ext uri="{BB962C8B-B14F-4D97-AF65-F5344CB8AC3E}">
        <p14:creationId xmlns:p14="http://schemas.microsoft.com/office/powerpoint/2010/main" val="657624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Esau Their Early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Last class we looked at early life of Jacob and Esau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meaning of </a:t>
            </a:r>
            <a:r>
              <a:rPr lang="en-US" sz="2700" b="1" dirty="0" err="1">
                <a:solidFill>
                  <a:schemeClr val="bg1"/>
                </a:solidFill>
              </a:rPr>
              <a:t>theIr</a:t>
            </a:r>
            <a:r>
              <a:rPr lang="en-US" sz="2700" b="1" dirty="0">
                <a:solidFill>
                  <a:schemeClr val="bg1"/>
                </a:solidFill>
              </a:rPr>
              <a:t> names (“Trickster”) and (“Hairy”)</a:t>
            </a:r>
            <a:endParaRPr lang="en-US" sz="2700" b="1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Given other names:  Israel (prince of God) and Edom (Red)</a:t>
            </a:r>
          </a:p>
        </p:txBody>
      </p:sp>
    </p:spTree>
    <p:extLst>
      <p:ext uri="{BB962C8B-B14F-4D97-AF65-F5344CB8AC3E}">
        <p14:creationId xmlns:p14="http://schemas.microsoft.com/office/powerpoint/2010/main" val="59559704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Jacob and Joseph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80516"/>
            <a:ext cx="112600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rest of Genesis is the life of Joseph (Gen. 37-50)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 had favorite son; Rebekah has favorite; so did Jacob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Coat of many colors 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Joseph’s two dreams</a:t>
            </a:r>
          </a:p>
        </p:txBody>
      </p:sp>
    </p:spTree>
    <p:extLst>
      <p:ext uri="{BB962C8B-B14F-4D97-AF65-F5344CB8AC3E}">
        <p14:creationId xmlns:p14="http://schemas.microsoft.com/office/powerpoint/2010/main" val="119835131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Jacob and Joseph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80516"/>
            <a:ext cx="1126008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rest of Genesis is the life of Joseph (Gen. 37-50)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 had favorite son; Rebekah has favorite; so did Jacob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Coat of many colors 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Joseph’s two dreams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The dreamer goes to find his brothers</a:t>
            </a:r>
          </a:p>
        </p:txBody>
      </p:sp>
    </p:spTree>
    <p:extLst>
      <p:ext uri="{BB962C8B-B14F-4D97-AF65-F5344CB8AC3E}">
        <p14:creationId xmlns:p14="http://schemas.microsoft.com/office/powerpoint/2010/main" val="27702807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Jacob and Joseph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80516"/>
            <a:ext cx="1126008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rest of Genesis is the life of Joseph (Gen. 37-50)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 had favorite son; Rebekah has favorite; so did Jacob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Coat of many colors 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Joseph’s two dreams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dreamer goes to find his brothers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Plot to kill Joseph</a:t>
            </a:r>
          </a:p>
        </p:txBody>
      </p:sp>
    </p:spTree>
    <p:extLst>
      <p:ext uri="{BB962C8B-B14F-4D97-AF65-F5344CB8AC3E}">
        <p14:creationId xmlns:p14="http://schemas.microsoft.com/office/powerpoint/2010/main" val="17646232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Jacob and Joseph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80516"/>
            <a:ext cx="11260080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rest of Genesis is the life of Joseph (Gen. 37-50)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 had favorite son; Rebekah has favorite; so did Jacob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Coat of many colors 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Joseph’s two dreams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dreamer goes to find his brothers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Plot to kill Joseph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Sold to Ishmaelites, taken to Egypt, bought by Potiphar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036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Jacob and Joseph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80516"/>
            <a:ext cx="11260080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rest of Genesis is the life of Joseph (Gen. 37-50)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 had favorite son; Rebekah has favorite; so did Jacob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Coat of many colors 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Joseph’s two dreams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dreamer goes to find his brothers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Plot to kill Joseph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Sold to Ishmaelites, taken to Egypt, bought by Potiphar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The theme of the rest of Joseph’s life:  God was with Joseph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26410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Lesson Plans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Dec. 19—Bobbo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Dec. 26—Jacob, Laban, Esau and Joseph’s birth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Jan. 3—Spacer—no topic, can be used any way any time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Jan. 10—Joseph the Dreamer/Saint/Prisoner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Jan 17—Joseph Dream Interpreter, Savior of brothers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Jan. 23—Joseph, Jacob into Egypt, Carry My Bones, 300+ yrs. silence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993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Esau Their Early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Last class we looked at early life of Jacob and Esau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meaning of their names (“Trickster”) and (“Hairy”)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Given other names:  Israel (prince of God) and Edom (Red)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Deception of blind Isaac by Jacob and Rebekah</a:t>
            </a:r>
          </a:p>
        </p:txBody>
      </p:sp>
    </p:spTree>
    <p:extLst>
      <p:ext uri="{BB962C8B-B14F-4D97-AF65-F5344CB8AC3E}">
        <p14:creationId xmlns:p14="http://schemas.microsoft.com/office/powerpoint/2010/main" val="2372989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Esau Their Early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Last class we looked at early life of Jacob and Esau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meaning of their names (“Trickster”) and (“Hairy”)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Given other names:  Israel (prince of God) and Edom (Red)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Deception of blind Isaac by Jacob and Rebekah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Rebekah urges Jacob to flee to her brother Laban for a few days</a:t>
            </a:r>
          </a:p>
        </p:txBody>
      </p:sp>
    </p:spTree>
    <p:extLst>
      <p:ext uri="{BB962C8B-B14F-4D97-AF65-F5344CB8AC3E}">
        <p14:creationId xmlns:p14="http://schemas.microsoft.com/office/powerpoint/2010/main" val="2661762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Esau Their Early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Last class we looked at early life of Jacob and Esau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meaning of their names (“Trickster”) and (“Hairy”)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Given other names:  Israel (prince of God) and Edom (Red)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Deception of blind Isaac by Jacob and Rebekah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Rebekah urges Jacob to flee to her brother Laban for a few days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Rebekah’s words to Isaac about her wasted life (Gen. 27:46)</a:t>
            </a:r>
          </a:p>
        </p:txBody>
      </p:sp>
    </p:spTree>
    <p:extLst>
      <p:ext uri="{BB962C8B-B14F-4D97-AF65-F5344CB8AC3E}">
        <p14:creationId xmlns:p14="http://schemas.microsoft.com/office/powerpoint/2010/main" val="2582062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Jacob and Esau Their Early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618477" y="1556023"/>
            <a:ext cx="10955045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Last class we looked at early life of Jacob and Esau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meaning of their names (“Trickster”) and (“Hairy”)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Given other names:  Israel (prince of God) and Edom (Red)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Deception of blind Isaac by Jacob and Rebekah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Rebekah urges Jacob to flee to her brother Laban for a few days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Rebekah’s words to Isaac about her wasted life (Gen. 27:46)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Jacob flees from Esau at about age 77 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500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Time Line of Life of Jacob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00EDAA9-FDA6-442B-B150-9971AEB10421}"/>
              </a:ext>
            </a:extLst>
          </p:cNvPr>
          <p:cNvCxnSpPr>
            <a:cxnSpLocks/>
          </p:cNvCxnSpPr>
          <p:nvPr/>
        </p:nvCxnSpPr>
        <p:spPr>
          <a:xfrm flipV="1">
            <a:off x="780475" y="3265040"/>
            <a:ext cx="10501745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625930B-8FF3-453C-9FE1-4AA521512565}"/>
              </a:ext>
            </a:extLst>
          </p:cNvPr>
          <p:cNvCxnSpPr>
            <a:cxnSpLocks/>
          </p:cNvCxnSpPr>
          <p:nvPr/>
        </p:nvCxnSpPr>
        <p:spPr>
          <a:xfrm flipV="1">
            <a:off x="822038" y="3329698"/>
            <a:ext cx="10501745" cy="1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AD86987-A80B-4472-9386-42B2739C7AF8}"/>
              </a:ext>
            </a:extLst>
          </p:cNvPr>
          <p:cNvCxnSpPr>
            <a:cxnSpLocks/>
          </p:cNvCxnSpPr>
          <p:nvPr/>
        </p:nvCxnSpPr>
        <p:spPr>
          <a:xfrm>
            <a:off x="798951" y="3172689"/>
            <a:ext cx="0" cy="59327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F3B6571-CEF2-42C8-95B8-BE027DF7FDC1}"/>
              </a:ext>
            </a:extLst>
          </p:cNvPr>
          <p:cNvSpPr txBox="1"/>
          <p:nvPr/>
        </p:nvSpPr>
        <p:spPr>
          <a:xfrm>
            <a:off x="3403606" y="1727187"/>
            <a:ext cx="5352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Events in Jacob’s Life 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98A2310-B8E9-4494-94DE-2BA08170148E}"/>
              </a:ext>
            </a:extLst>
          </p:cNvPr>
          <p:cNvCxnSpPr>
            <a:cxnSpLocks/>
          </p:cNvCxnSpPr>
          <p:nvPr/>
        </p:nvCxnSpPr>
        <p:spPr>
          <a:xfrm>
            <a:off x="11305336" y="3126502"/>
            <a:ext cx="0" cy="59327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46370F1-6F22-4497-B1CF-DCEB85195EC8}"/>
              </a:ext>
            </a:extLst>
          </p:cNvPr>
          <p:cNvSpPr txBox="1"/>
          <p:nvPr/>
        </p:nvSpPr>
        <p:spPr>
          <a:xfrm rot="5400000">
            <a:off x="10207532" y="4513771"/>
            <a:ext cx="21863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Death  (47:28)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D01A6C7-7B2C-41E0-BE51-761CFCA90133}"/>
              </a:ext>
            </a:extLst>
          </p:cNvPr>
          <p:cNvCxnSpPr>
            <a:cxnSpLocks/>
          </p:cNvCxnSpPr>
          <p:nvPr/>
        </p:nvCxnSpPr>
        <p:spPr>
          <a:xfrm>
            <a:off x="10183116" y="3154214"/>
            <a:ext cx="0" cy="59327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7D321EC-74C9-4B78-A3F8-7D40D80B772F}"/>
              </a:ext>
            </a:extLst>
          </p:cNvPr>
          <p:cNvSpPr txBox="1"/>
          <p:nvPr/>
        </p:nvSpPr>
        <p:spPr>
          <a:xfrm rot="5400000">
            <a:off x="9118845" y="4153223"/>
            <a:ext cx="21309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Into Egypt </a:t>
            </a:r>
            <a:r>
              <a:rPr lang="en-US" b="1" dirty="0">
                <a:solidFill>
                  <a:schemeClr val="bg1"/>
                </a:solidFill>
              </a:rPr>
              <a:t> 47:8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/>
            <a:r>
              <a:rPr lang="en-US" sz="2000" b="1" dirty="0">
                <a:solidFill>
                  <a:schemeClr val="bg1"/>
                </a:solidFill>
              </a:rPr>
              <a:t>Joseph-s Age 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</a:rPr>
              <a:t>39 (30+7+2)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D5E6496-F3E7-48C4-936B-DDACD20295B3}"/>
              </a:ext>
            </a:extLst>
          </p:cNvPr>
          <p:cNvCxnSpPr>
            <a:cxnSpLocks/>
          </p:cNvCxnSpPr>
          <p:nvPr/>
        </p:nvCxnSpPr>
        <p:spPr>
          <a:xfrm>
            <a:off x="7070461" y="3140362"/>
            <a:ext cx="0" cy="59327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EA47A7A-ADB6-4400-9D27-D896DE7592F8}"/>
              </a:ext>
            </a:extLst>
          </p:cNvPr>
          <p:cNvCxnSpPr>
            <a:cxnSpLocks/>
          </p:cNvCxnSpPr>
          <p:nvPr/>
        </p:nvCxnSpPr>
        <p:spPr>
          <a:xfrm>
            <a:off x="3643748" y="3140357"/>
            <a:ext cx="0" cy="59327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EF6C3F4-B250-4598-BF09-889B33F92A5F}"/>
              </a:ext>
            </a:extLst>
          </p:cNvPr>
          <p:cNvCxnSpPr>
            <a:cxnSpLocks/>
          </p:cNvCxnSpPr>
          <p:nvPr/>
        </p:nvCxnSpPr>
        <p:spPr>
          <a:xfrm>
            <a:off x="7652333" y="3147428"/>
            <a:ext cx="0" cy="59327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A25DBE3F-85CF-4384-827A-D6703544BCDE}"/>
              </a:ext>
            </a:extLst>
          </p:cNvPr>
          <p:cNvSpPr txBox="1"/>
          <p:nvPr/>
        </p:nvSpPr>
        <p:spPr>
          <a:xfrm>
            <a:off x="3260439" y="2733950"/>
            <a:ext cx="775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40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DE25718-9C3F-4326-B36C-F2CCCCBE17C8}"/>
              </a:ext>
            </a:extLst>
          </p:cNvPr>
          <p:cNvCxnSpPr>
            <a:cxnSpLocks/>
          </p:cNvCxnSpPr>
          <p:nvPr/>
        </p:nvCxnSpPr>
        <p:spPr>
          <a:xfrm>
            <a:off x="6220102" y="3135751"/>
            <a:ext cx="9225" cy="59572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3DC2F1C4-0EBB-4BC0-9027-23C8D37ACA2E}"/>
              </a:ext>
            </a:extLst>
          </p:cNvPr>
          <p:cNvSpPr txBox="1"/>
          <p:nvPr/>
        </p:nvSpPr>
        <p:spPr>
          <a:xfrm rot="5400000">
            <a:off x="6004985" y="4541474"/>
            <a:ext cx="21309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Birth of  Joseph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CC6F177-11BC-4B85-9112-3403BD7643F1}"/>
              </a:ext>
            </a:extLst>
          </p:cNvPr>
          <p:cNvSpPr txBox="1"/>
          <p:nvPr/>
        </p:nvSpPr>
        <p:spPr>
          <a:xfrm rot="5400000">
            <a:off x="6724093" y="4427337"/>
            <a:ext cx="18657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Leaves Laban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35AF163-533D-4AA7-A718-5EB9A5FF0991}"/>
              </a:ext>
            </a:extLst>
          </p:cNvPr>
          <p:cNvSpPr txBox="1"/>
          <p:nvPr/>
        </p:nvSpPr>
        <p:spPr>
          <a:xfrm rot="5400000">
            <a:off x="5075384" y="4704457"/>
            <a:ext cx="2309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Flees from Esau                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4685BD9-DCEC-400F-BA1B-8A506186663B}"/>
              </a:ext>
            </a:extLst>
          </p:cNvPr>
          <p:cNvSpPr txBox="1"/>
          <p:nvPr/>
        </p:nvSpPr>
        <p:spPr>
          <a:xfrm>
            <a:off x="6710242" y="2754885"/>
            <a:ext cx="775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91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CBB28DC-577C-40CF-8EED-8AAF84646912}"/>
              </a:ext>
            </a:extLst>
          </p:cNvPr>
          <p:cNvSpPr txBox="1"/>
          <p:nvPr/>
        </p:nvSpPr>
        <p:spPr>
          <a:xfrm>
            <a:off x="10903549" y="2757045"/>
            <a:ext cx="775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147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6249DE7-EE7E-407A-B13C-1F29BF9F71CD}"/>
              </a:ext>
            </a:extLst>
          </p:cNvPr>
          <p:cNvSpPr txBox="1"/>
          <p:nvPr/>
        </p:nvSpPr>
        <p:spPr>
          <a:xfrm>
            <a:off x="9798022" y="2729481"/>
            <a:ext cx="775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130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2038BB2-4C5A-4F1F-AB57-3CC28AC3B5D4}"/>
              </a:ext>
            </a:extLst>
          </p:cNvPr>
          <p:cNvSpPr txBox="1"/>
          <p:nvPr/>
        </p:nvSpPr>
        <p:spPr>
          <a:xfrm>
            <a:off x="7305964" y="2743186"/>
            <a:ext cx="729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97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85A8051-B951-4764-90A8-0A288A866F87}"/>
              </a:ext>
            </a:extLst>
          </p:cNvPr>
          <p:cNvSpPr txBox="1"/>
          <p:nvPr/>
        </p:nvSpPr>
        <p:spPr>
          <a:xfrm>
            <a:off x="5814291" y="2766280"/>
            <a:ext cx="775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77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B9B9F78-5CA6-4E07-B488-E7AF93DD3808}"/>
              </a:ext>
            </a:extLst>
          </p:cNvPr>
          <p:cNvSpPr txBox="1"/>
          <p:nvPr/>
        </p:nvSpPr>
        <p:spPr>
          <a:xfrm rot="5400000">
            <a:off x="2486933" y="4679046"/>
            <a:ext cx="23506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Esau marries </a:t>
            </a:r>
          </a:p>
        </p:txBody>
      </p:sp>
    </p:spTree>
    <p:extLst>
      <p:ext uri="{BB962C8B-B14F-4D97-AF65-F5344CB8AC3E}">
        <p14:creationId xmlns:p14="http://schemas.microsoft.com/office/powerpoint/2010/main" val="426097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8478</TotalTime>
  <Words>1918</Words>
  <Application>Microsoft Office PowerPoint</Application>
  <PresentationFormat>Widescreen</PresentationFormat>
  <Paragraphs>205</Paragraphs>
  <Slides>45</Slides>
  <Notes>45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9" baseType="lpstr">
      <vt:lpstr>Arial</vt:lpstr>
      <vt:lpstr>Calibri</vt:lpstr>
      <vt:lpstr>Cambria</vt:lpstr>
      <vt:lpstr>Office Theme</vt:lpstr>
      <vt:lpstr> Survey of Genesis  Lesson Thirteen—Part Two of Genesis Study  Palm Beach Lakes </vt:lpstr>
      <vt:lpstr>Jacob and Esau Their Early Life</vt:lpstr>
      <vt:lpstr>Jacob and Esau Their Early Life</vt:lpstr>
      <vt:lpstr>Jacob and Esau Their Early Life</vt:lpstr>
      <vt:lpstr>Jacob and Esau Their Early Life</vt:lpstr>
      <vt:lpstr>Jacob and Esau Their Early Life</vt:lpstr>
      <vt:lpstr>Jacob and Esau Their Early Life</vt:lpstr>
      <vt:lpstr>Jacob and Esau Their Early Life</vt:lpstr>
      <vt:lpstr>Time Line of Life of Jacob</vt:lpstr>
      <vt:lpstr>Jacob and Laban</vt:lpstr>
      <vt:lpstr>Jacob and Laban</vt:lpstr>
      <vt:lpstr>Jacob and Laban</vt:lpstr>
      <vt:lpstr>Jacob and Laban</vt:lpstr>
      <vt:lpstr>Jacob and Laban</vt:lpstr>
      <vt:lpstr>Jacob and Laban</vt:lpstr>
      <vt:lpstr>Jacob and Laban</vt:lpstr>
      <vt:lpstr>Jacob’s Children—Genesis 30</vt:lpstr>
      <vt:lpstr>Jacob’s Children—Genesis 30</vt:lpstr>
      <vt:lpstr>Jacob’s Children—Genesis 30</vt:lpstr>
      <vt:lpstr>Jacob’s Children—Genesis 30</vt:lpstr>
      <vt:lpstr>Jacob’s Children—Genesis 30</vt:lpstr>
      <vt:lpstr>Jacob’s Children—Genesis 30</vt:lpstr>
      <vt:lpstr>Jacob and Laban—Separation (ch. 31)</vt:lpstr>
      <vt:lpstr>Jacob and Laban—Separation (ch. 31)</vt:lpstr>
      <vt:lpstr>Jacob and Laban—Separation (ch. 31)</vt:lpstr>
      <vt:lpstr>Jacob and Laban—Separation (ch. 31)</vt:lpstr>
      <vt:lpstr>Jacob and Laban—Separation (ch. 31)</vt:lpstr>
      <vt:lpstr>Jacob/Esau—Reconciled (Gen. 33-34)</vt:lpstr>
      <vt:lpstr>Jacob/Esau—Reconciled (Gen. 33-34)</vt:lpstr>
      <vt:lpstr>Jacob/Esau—Reconciled (Gen. 33-34)</vt:lpstr>
      <vt:lpstr>Jacob/Esau—Reconciled (Gen. 33-34)</vt:lpstr>
      <vt:lpstr>Jacob/Esau—Reconciled (Gen. 33-34)</vt:lpstr>
      <vt:lpstr>Jacob/Esau—Reconciled (Gen. 33-34)</vt:lpstr>
      <vt:lpstr>Jacob/Esau—Reconciled (Gen. 33-34)</vt:lpstr>
      <vt:lpstr>Jacob/Esau—Reconciled (Gen. 33-34)</vt:lpstr>
      <vt:lpstr>Jacob and Joseph</vt:lpstr>
      <vt:lpstr>Jacob and Joseph</vt:lpstr>
      <vt:lpstr>Jacob and Joseph</vt:lpstr>
      <vt:lpstr>Jacob and Joseph</vt:lpstr>
      <vt:lpstr>Jacob and Joseph</vt:lpstr>
      <vt:lpstr>Jacob and Joseph</vt:lpstr>
      <vt:lpstr>Jacob and Joseph</vt:lpstr>
      <vt:lpstr>Jacob and Joseph</vt:lpstr>
      <vt:lpstr>Jacob and Joseph</vt:lpstr>
      <vt:lpstr>Lesson Plans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158</cp:revision>
  <cp:lastPrinted>2021-12-19T03:47:06Z</cp:lastPrinted>
  <dcterms:modified xsi:type="dcterms:W3CDTF">2021-12-29T15:13:23Z</dcterms:modified>
</cp:coreProperties>
</file>