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25"/>
  </p:notesMasterIdLst>
  <p:sldIdLst>
    <p:sldId id="256" r:id="rId2"/>
    <p:sldId id="1758" r:id="rId3"/>
    <p:sldId id="1769" r:id="rId4"/>
    <p:sldId id="1770" r:id="rId5"/>
    <p:sldId id="1772" r:id="rId6"/>
    <p:sldId id="1773" r:id="rId7"/>
    <p:sldId id="1777" r:id="rId8"/>
    <p:sldId id="1778" r:id="rId9"/>
    <p:sldId id="1779" r:id="rId10"/>
    <p:sldId id="1768" r:id="rId11"/>
    <p:sldId id="1780" r:id="rId12"/>
    <p:sldId id="1781" r:id="rId13"/>
    <p:sldId id="1782" r:id="rId14"/>
    <p:sldId id="1783" r:id="rId15"/>
    <p:sldId id="1785" r:id="rId16"/>
    <p:sldId id="1767" r:id="rId17"/>
    <p:sldId id="1786" r:id="rId18"/>
    <p:sldId id="1787" r:id="rId19"/>
    <p:sldId id="1788" r:id="rId20"/>
    <p:sldId id="1789" r:id="rId21"/>
    <p:sldId id="1790" r:id="rId22"/>
    <p:sldId id="1791" r:id="rId23"/>
    <p:sldId id="1792" r:id="rId24"/>
  </p:sldIdLst>
  <p:sldSz cx="12192000" cy="6858000"/>
  <p:notesSz cx="7102475" cy="9388475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36" userDrawn="1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9E6CB"/>
    <a:srgbClr val="FADDCA"/>
    <a:srgbClr val="F8CE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34580" autoAdjust="0"/>
    <p:restoredTop sz="86410"/>
  </p:normalViewPr>
  <p:slideViewPr>
    <p:cSldViewPr snapToGrid="0">
      <p:cViewPr varScale="1">
        <p:scale>
          <a:sx n="92" d="100"/>
          <a:sy n="92" d="100"/>
        </p:scale>
        <p:origin x="108" y="444"/>
      </p:cViewPr>
      <p:guideLst>
        <p:guide orient="horz" pos="2136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100" d="100"/>
        <a:sy n="100" d="100"/>
      </p:scale>
      <p:origin x="0" y="-459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6337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4213" tIns="94213" rIns="94213" bIns="94213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213" tIns="94213" rIns="94213" bIns="94213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78" name="Google Shape;7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213" tIns="94213" rIns="94213" bIns="94213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68685870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213" tIns="94213" rIns="94213" bIns="94213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13442295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213" tIns="94213" rIns="94213" bIns="94213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29577649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213" tIns="94213" rIns="94213" bIns="94213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5905716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213" tIns="94213" rIns="94213" bIns="94213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2724857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213" tIns="94213" rIns="94213" bIns="94213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28443056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213" tIns="94213" rIns="94213" bIns="94213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91394345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213" tIns="94213" rIns="94213" bIns="94213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33437436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213" tIns="94213" rIns="94213" bIns="94213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87741757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213" tIns="94213" rIns="94213" bIns="94213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076712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213" tIns="94213" rIns="94213" bIns="94213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43877819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213" tIns="94213" rIns="94213" bIns="94213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64887047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213" tIns="94213" rIns="94213" bIns="94213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59841644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213" tIns="94213" rIns="94213" bIns="94213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10113621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213" tIns="94213" rIns="94213" bIns="94213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1054106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213" tIns="94213" rIns="94213" bIns="94213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6661216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213" tIns="94213" rIns="94213" bIns="94213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4336584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213" tIns="94213" rIns="94213" bIns="94213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3392363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213" tIns="94213" rIns="94213" bIns="94213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54118546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213" tIns="94213" rIns="94213" bIns="94213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24256074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213" tIns="94213" rIns="94213" bIns="94213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1499289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213" tIns="94213" rIns="94213" bIns="94213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1577970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Google Shape;12;p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046" y="0"/>
            <a:ext cx="12188955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Google Shape;13;p2"/>
          <p:cNvSpPr txBox="1">
            <a:spLocks noGrp="1"/>
          </p:cNvSpPr>
          <p:nvPr>
            <p:ph type="ctrTitle"/>
          </p:nvPr>
        </p:nvSpPr>
        <p:spPr>
          <a:xfrm>
            <a:off x="365760" y="310896"/>
            <a:ext cx="11430000" cy="27980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1"/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000"/>
              <a:buFont typeface="Cambria"/>
              <a:buNone/>
              <a:defRPr sz="7000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ubTitle" idx="1"/>
          </p:nvPr>
        </p:nvSpPr>
        <p:spPr>
          <a:xfrm>
            <a:off x="6867525" y="6117336"/>
            <a:ext cx="5111115" cy="7406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3000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Title and Content">
    <p:bg>
      <p:bgPr>
        <a:solidFill>
          <a:schemeClr val="lt1"/>
        </a:solidFill>
        <a:effectLst/>
      </p:bgPr>
    </p:bg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Google Shape;16;p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Google Shape;17;p3"/>
          <p:cNvSpPr txBox="1">
            <a:spLocks noGrp="1"/>
          </p:cNvSpPr>
          <p:nvPr>
            <p:ph type="title"/>
          </p:nvPr>
        </p:nvSpPr>
        <p:spPr>
          <a:xfrm>
            <a:off x="2979174" y="299702"/>
            <a:ext cx="8843614" cy="14807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mbria"/>
              <a:buNone/>
              <a:defRPr b="1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3"/>
          <p:cNvSpPr txBox="1">
            <a:spLocks noGrp="1"/>
          </p:cNvSpPr>
          <p:nvPr>
            <p:ph type="body" idx="1"/>
          </p:nvPr>
        </p:nvSpPr>
        <p:spPr>
          <a:xfrm>
            <a:off x="540774" y="1780469"/>
            <a:ext cx="11282013" cy="46989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406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800"/>
              <a:buChar char="•"/>
              <a:defRPr b="1">
                <a:solidFill>
                  <a:schemeClr val="lt1"/>
                </a:solidFill>
              </a:defRPr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800"/>
              <a:buChar char="•"/>
              <a:defRPr sz="2800" b="1">
                <a:solidFill>
                  <a:schemeClr val="lt1"/>
                </a:solidFill>
              </a:defRPr>
            </a:lvl2pPr>
            <a:lvl3pPr marL="1371600" lvl="2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Char char="•"/>
              <a:defRPr b="1">
                <a:solidFill>
                  <a:schemeClr val="lt1"/>
                </a:solidFill>
              </a:defRPr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 b="1">
                <a:solidFill>
                  <a:schemeClr val="lt1"/>
                </a:solidFill>
              </a:defRPr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 b="1">
                <a:solidFill>
                  <a:schemeClr val="lt1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6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6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p6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7" name="Google Shape;37;p6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9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9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3" name="Google Shape;53;p9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4" name="Google Shape;54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0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0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0" name="Google Shape;60;p10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1" name="Google Shape;61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2" name="Google Shape;62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1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7" name="Google Shape;67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2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2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3" name="Google Shape;73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5" name="Google Shape;75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1" r:id="rId3"/>
    <p:sldLayoutId id="2147483652" r:id="rId4"/>
    <p:sldLayoutId id="2147483653" r:id="rId5"/>
    <p:sldLayoutId id="2147483655" r:id="rId6"/>
    <p:sldLayoutId id="2147483656" r:id="rId7"/>
    <p:sldLayoutId id="2147483657" r:id="rId8"/>
    <p:sldLayoutId id="2147483658" r:id="rId9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3"/>
          <p:cNvSpPr txBox="1">
            <a:spLocks noGrp="1"/>
          </p:cNvSpPr>
          <p:nvPr>
            <p:ph type="ctrTitle"/>
          </p:nvPr>
        </p:nvSpPr>
        <p:spPr>
          <a:xfrm>
            <a:off x="366574" y="306711"/>
            <a:ext cx="11430000" cy="27954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000"/>
              <a:buFont typeface="Cambria"/>
              <a:buNone/>
            </a:pPr>
            <a:br>
              <a:rPr lang="en-US" sz="6000" b="1" dirty="0"/>
            </a:br>
            <a:r>
              <a:rPr lang="en-US" sz="6000" b="1" dirty="0"/>
              <a:t>Survey of Genesis</a:t>
            </a:r>
            <a:br>
              <a:rPr lang="en-US" sz="6000" b="1" dirty="0"/>
            </a:br>
            <a:br>
              <a:rPr lang="en-US" sz="3200" b="1" dirty="0"/>
            </a:br>
            <a:r>
              <a:rPr lang="en-US" sz="2800" b="1" dirty="0"/>
              <a:t>Lesson Twelve—Part Two of Genesis Study</a:t>
            </a:r>
            <a:br>
              <a:rPr lang="en-US" sz="2800" b="1" dirty="0"/>
            </a:br>
            <a:br>
              <a:rPr lang="en-US" sz="2800" b="1" dirty="0"/>
            </a:br>
            <a:r>
              <a:rPr lang="en-US" sz="4400" b="1" dirty="0"/>
              <a:t>Palm Beach Lakes</a:t>
            </a:r>
            <a:br>
              <a:rPr lang="en-US" sz="5400" b="1" dirty="0"/>
            </a:br>
            <a:endParaRPr sz="5400" dirty="0"/>
          </a:p>
        </p:txBody>
      </p:sp>
      <p:sp>
        <p:nvSpPr>
          <p:cNvPr id="81" name="Google Shape;81;p13"/>
          <p:cNvSpPr txBox="1">
            <a:spLocks noGrp="1"/>
          </p:cNvSpPr>
          <p:nvPr>
            <p:ph type="subTitle" idx="1"/>
          </p:nvPr>
        </p:nvSpPr>
        <p:spPr>
          <a:xfrm>
            <a:off x="7065819" y="6113695"/>
            <a:ext cx="4891458" cy="7443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</a:pPr>
            <a:r>
              <a:rPr lang="en-US" sz="3000" b="1" dirty="0">
                <a:solidFill>
                  <a:schemeClr val="lt1"/>
                </a:solidFill>
              </a:rPr>
              <a:t>November-February 2021</a:t>
            </a:r>
            <a:endParaRPr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 algn="ctr"/>
            <a:r>
              <a:rPr lang="en-US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Jacob and Esau—The Blessing</a:t>
            </a:r>
          </a:p>
        </p:txBody>
      </p:sp>
    </p:spTree>
    <p:extLst>
      <p:ext uri="{BB962C8B-B14F-4D97-AF65-F5344CB8AC3E}">
        <p14:creationId xmlns:p14="http://schemas.microsoft.com/office/powerpoint/2010/main" val="8003767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 algn="ctr"/>
            <a:r>
              <a:rPr lang="en-US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Jacob and Esau—The Blessing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8220F48-F9F2-4FD8-8D10-5B07871D2CC4}"/>
              </a:ext>
            </a:extLst>
          </p:cNvPr>
          <p:cNvSpPr txBox="1"/>
          <p:nvPr/>
        </p:nvSpPr>
        <p:spPr>
          <a:xfrm>
            <a:off x="618477" y="1556023"/>
            <a:ext cx="10955045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18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rgbClr val="FFFF00"/>
                </a:solidFill>
              </a:rPr>
              <a:t>Old, blind Isaac’s plan to bless Esau</a:t>
            </a:r>
            <a:endParaRPr lang="en-US" sz="27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52509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 algn="ctr"/>
            <a:r>
              <a:rPr lang="en-US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Jacob and Esau—The Blessing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8220F48-F9F2-4FD8-8D10-5B07871D2CC4}"/>
              </a:ext>
            </a:extLst>
          </p:cNvPr>
          <p:cNvSpPr txBox="1"/>
          <p:nvPr/>
        </p:nvSpPr>
        <p:spPr>
          <a:xfrm>
            <a:off x="618477" y="1556023"/>
            <a:ext cx="10955045" cy="11541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18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chemeClr val="bg1"/>
                </a:solidFill>
              </a:rPr>
              <a:t>Old, blind Isaac’s plan to bless Esau</a:t>
            </a:r>
            <a:endParaRPr lang="en-US" sz="2700" b="1" dirty="0">
              <a:solidFill>
                <a:srgbClr val="FFFF00"/>
              </a:solidFill>
            </a:endParaRPr>
          </a:p>
          <a:p>
            <a:pPr marL="285750" indent="-285750">
              <a:spcAft>
                <a:spcPts val="18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rgbClr val="FFFF00"/>
                </a:solidFill>
              </a:rPr>
              <a:t>Intervention by Rebekah and her plan; blessing stolen</a:t>
            </a:r>
            <a:endParaRPr lang="en-US" sz="27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1815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 algn="ctr"/>
            <a:r>
              <a:rPr lang="en-US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Jacob and Esau—The Blessing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8220F48-F9F2-4FD8-8D10-5B07871D2CC4}"/>
              </a:ext>
            </a:extLst>
          </p:cNvPr>
          <p:cNvSpPr txBox="1"/>
          <p:nvPr/>
        </p:nvSpPr>
        <p:spPr>
          <a:xfrm>
            <a:off x="618477" y="1556023"/>
            <a:ext cx="10955045" cy="18004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18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chemeClr val="bg1"/>
                </a:solidFill>
              </a:rPr>
              <a:t>Old, blind Isaac’s plan to bless Esau</a:t>
            </a:r>
          </a:p>
          <a:p>
            <a:pPr marL="285750" indent="-285750">
              <a:spcAft>
                <a:spcPts val="18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chemeClr val="bg1"/>
                </a:solidFill>
              </a:rPr>
              <a:t>Intervention by Rebekah and her plan; blessing stolen</a:t>
            </a:r>
            <a:endParaRPr lang="en-US" sz="2700" b="1" dirty="0">
              <a:solidFill>
                <a:srgbClr val="FFFF00"/>
              </a:solidFill>
            </a:endParaRPr>
          </a:p>
          <a:p>
            <a:pPr marL="285750" indent="-285750">
              <a:spcAft>
                <a:spcPts val="18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rgbClr val="FFFF00"/>
                </a:solidFill>
              </a:rPr>
              <a:t>Esau’s plan to kill Jacob after Isaac’s death (Gen. 27:41)</a:t>
            </a:r>
            <a:endParaRPr lang="en-US" sz="27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21957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 algn="ctr"/>
            <a:r>
              <a:rPr lang="en-US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Jacob and Esau—The Blessing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8220F48-F9F2-4FD8-8D10-5B07871D2CC4}"/>
              </a:ext>
            </a:extLst>
          </p:cNvPr>
          <p:cNvSpPr txBox="1"/>
          <p:nvPr/>
        </p:nvSpPr>
        <p:spPr>
          <a:xfrm>
            <a:off x="618477" y="1556023"/>
            <a:ext cx="10955045" cy="24468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18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chemeClr val="bg1"/>
                </a:solidFill>
              </a:rPr>
              <a:t>Old, blind Isaac’s plan to bless Esau</a:t>
            </a:r>
          </a:p>
          <a:p>
            <a:pPr marL="285750" indent="-285750">
              <a:spcAft>
                <a:spcPts val="18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chemeClr val="bg1"/>
                </a:solidFill>
              </a:rPr>
              <a:t>Intervention by Rebekah and her plan; blessing stolen</a:t>
            </a:r>
          </a:p>
          <a:p>
            <a:pPr marL="285750" indent="-285750">
              <a:spcAft>
                <a:spcPts val="18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chemeClr val="bg1"/>
                </a:solidFill>
              </a:rPr>
              <a:t>Esau’s plan to kill Jacob after Isaac’s death (Gen. 27:41)</a:t>
            </a:r>
            <a:endParaRPr lang="en-US" sz="2700" b="1" dirty="0">
              <a:solidFill>
                <a:srgbClr val="FFFF00"/>
              </a:solidFill>
            </a:endParaRPr>
          </a:p>
          <a:p>
            <a:pPr marL="285750" indent="-285750">
              <a:spcAft>
                <a:spcPts val="18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rgbClr val="FFFF00"/>
                </a:solidFill>
              </a:rPr>
              <a:t>Rebekah urges Jacob to flee to her brother Laban for a few days</a:t>
            </a:r>
          </a:p>
        </p:txBody>
      </p:sp>
    </p:spTree>
    <p:extLst>
      <p:ext uri="{BB962C8B-B14F-4D97-AF65-F5344CB8AC3E}">
        <p14:creationId xmlns:p14="http://schemas.microsoft.com/office/powerpoint/2010/main" val="236171778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 algn="ctr"/>
            <a:r>
              <a:rPr lang="en-US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Jacob and Esau—The Blessing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8220F48-F9F2-4FD8-8D10-5B07871D2CC4}"/>
              </a:ext>
            </a:extLst>
          </p:cNvPr>
          <p:cNvSpPr txBox="1"/>
          <p:nvPr/>
        </p:nvSpPr>
        <p:spPr>
          <a:xfrm>
            <a:off x="618477" y="1556023"/>
            <a:ext cx="10955045" cy="30931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18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chemeClr val="bg1"/>
                </a:solidFill>
              </a:rPr>
              <a:t>Old, blind Isaac’s plan to bless Esau</a:t>
            </a:r>
          </a:p>
          <a:p>
            <a:pPr marL="285750" indent="-285750">
              <a:spcAft>
                <a:spcPts val="18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chemeClr val="bg1"/>
                </a:solidFill>
              </a:rPr>
              <a:t>Intervention by Rebekah and her plan; blessing stolen</a:t>
            </a:r>
          </a:p>
          <a:p>
            <a:pPr marL="285750" indent="-285750">
              <a:spcAft>
                <a:spcPts val="18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chemeClr val="bg1"/>
                </a:solidFill>
              </a:rPr>
              <a:t>Esau’s plan to kill Jacob after Isaac’s death (Gen. 27:41)</a:t>
            </a:r>
          </a:p>
          <a:p>
            <a:pPr marL="285750" indent="-285750">
              <a:spcAft>
                <a:spcPts val="18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chemeClr val="bg1"/>
                </a:solidFill>
              </a:rPr>
              <a:t>Rebekah urges Jacob to flee to her brother Laban for a few days</a:t>
            </a:r>
          </a:p>
          <a:p>
            <a:pPr marL="285750" indent="-285750">
              <a:spcAft>
                <a:spcPts val="18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rgbClr val="FFFF00"/>
                </a:solidFill>
              </a:rPr>
              <a:t>Rebekah’s words to Isaac about her wasted life (Gen. 27:46)</a:t>
            </a:r>
          </a:p>
        </p:txBody>
      </p:sp>
    </p:spTree>
    <p:extLst>
      <p:ext uri="{BB962C8B-B14F-4D97-AF65-F5344CB8AC3E}">
        <p14:creationId xmlns:p14="http://schemas.microsoft.com/office/powerpoint/2010/main" val="40252990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 algn="ctr"/>
            <a:r>
              <a:rPr lang="en-US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Jacob and Laban</a:t>
            </a:r>
          </a:p>
        </p:txBody>
      </p:sp>
    </p:spTree>
    <p:extLst>
      <p:ext uri="{BB962C8B-B14F-4D97-AF65-F5344CB8AC3E}">
        <p14:creationId xmlns:p14="http://schemas.microsoft.com/office/powerpoint/2010/main" val="223234772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 algn="ctr"/>
            <a:r>
              <a:rPr lang="en-US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Jacob and Laban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8220F48-F9F2-4FD8-8D10-5B07871D2CC4}"/>
              </a:ext>
            </a:extLst>
          </p:cNvPr>
          <p:cNvSpPr txBox="1"/>
          <p:nvPr/>
        </p:nvSpPr>
        <p:spPr>
          <a:xfrm>
            <a:off x="618477" y="1556023"/>
            <a:ext cx="10955045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18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rgbClr val="FFFF00"/>
                </a:solidFill>
              </a:rPr>
              <a:t>Isaac’s charge to Jacob about marriage  (Gen. 28:1)</a:t>
            </a:r>
            <a:endParaRPr lang="en-US" sz="28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956523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 algn="ctr"/>
            <a:r>
              <a:rPr lang="en-US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Jacob and Laban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8220F48-F9F2-4FD8-8D10-5B07871D2CC4}"/>
              </a:ext>
            </a:extLst>
          </p:cNvPr>
          <p:cNvSpPr txBox="1"/>
          <p:nvPr/>
        </p:nvSpPr>
        <p:spPr>
          <a:xfrm>
            <a:off x="618477" y="1556023"/>
            <a:ext cx="10955045" cy="11541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18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chemeClr val="bg1"/>
                </a:solidFill>
              </a:rPr>
              <a:t>Isaac’s charge to Jacob about marriage  (Gen. 28:1)</a:t>
            </a:r>
            <a:endParaRPr lang="en-US" sz="2700" b="1" dirty="0">
              <a:solidFill>
                <a:srgbClr val="FFFF00"/>
              </a:solidFill>
            </a:endParaRPr>
          </a:p>
          <a:p>
            <a:pPr marL="285750" indent="-285750">
              <a:spcAft>
                <a:spcPts val="18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rgbClr val="FFFF00"/>
                </a:solidFill>
              </a:rPr>
              <a:t>Jacob’s dream of a ladder and the monument at Bethel</a:t>
            </a:r>
          </a:p>
        </p:txBody>
      </p:sp>
    </p:spTree>
    <p:extLst>
      <p:ext uri="{BB962C8B-B14F-4D97-AF65-F5344CB8AC3E}">
        <p14:creationId xmlns:p14="http://schemas.microsoft.com/office/powerpoint/2010/main" val="132711939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 algn="ctr"/>
            <a:r>
              <a:rPr lang="en-US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Jacob and Laban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8220F48-F9F2-4FD8-8D10-5B07871D2CC4}"/>
              </a:ext>
            </a:extLst>
          </p:cNvPr>
          <p:cNvSpPr txBox="1"/>
          <p:nvPr/>
        </p:nvSpPr>
        <p:spPr>
          <a:xfrm>
            <a:off x="618477" y="1556023"/>
            <a:ext cx="10955045" cy="18004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18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chemeClr val="bg1"/>
                </a:solidFill>
              </a:rPr>
              <a:t>Isaac’s charge to Jacob about marriage  (Gen. 28:1)</a:t>
            </a:r>
          </a:p>
          <a:p>
            <a:pPr marL="285750" indent="-285750">
              <a:spcAft>
                <a:spcPts val="18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chemeClr val="bg1"/>
                </a:solidFill>
              </a:rPr>
              <a:t>Jacob’s dream of a ladder and the monument at Bethel</a:t>
            </a:r>
          </a:p>
          <a:p>
            <a:pPr marL="285750" indent="-285750">
              <a:spcAft>
                <a:spcPts val="18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rgbClr val="FFFF00"/>
                </a:solidFill>
              </a:rPr>
              <a:t>Jesus reference to this ladder—John 1:51</a:t>
            </a:r>
            <a:endParaRPr lang="en-US" sz="28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10344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 algn="ctr"/>
            <a:r>
              <a:rPr lang="en-US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Jacob and Esau Their Early Life</a:t>
            </a:r>
          </a:p>
        </p:txBody>
      </p:sp>
    </p:spTree>
    <p:extLst>
      <p:ext uri="{BB962C8B-B14F-4D97-AF65-F5344CB8AC3E}">
        <p14:creationId xmlns:p14="http://schemas.microsoft.com/office/powerpoint/2010/main" val="42609746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 algn="ctr"/>
            <a:r>
              <a:rPr lang="en-US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Jacob and Laban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8220F48-F9F2-4FD8-8D10-5B07871D2CC4}"/>
              </a:ext>
            </a:extLst>
          </p:cNvPr>
          <p:cNvSpPr txBox="1"/>
          <p:nvPr/>
        </p:nvSpPr>
        <p:spPr>
          <a:xfrm>
            <a:off x="618477" y="1556023"/>
            <a:ext cx="10955045" cy="24468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18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chemeClr val="bg1"/>
                </a:solidFill>
              </a:rPr>
              <a:t>Isaac’s charge to Jacob about marriage  (Gen. 28:1)</a:t>
            </a:r>
          </a:p>
          <a:p>
            <a:pPr marL="285750" indent="-285750">
              <a:spcAft>
                <a:spcPts val="18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chemeClr val="bg1"/>
                </a:solidFill>
              </a:rPr>
              <a:t>Jacob’s dream of a ladder and the monument at Bethel</a:t>
            </a:r>
          </a:p>
          <a:p>
            <a:pPr marL="285750" indent="-285750">
              <a:spcAft>
                <a:spcPts val="18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chemeClr val="bg1"/>
                </a:solidFill>
              </a:rPr>
              <a:t>Jesus reference to this ladder—John 1:51</a:t>
            </a:r>
            <a:endParaRPr lang="en-US" sz="2700" b="1" dirty="0">
              <a:solidFill>
                <a:srgbClr val="FFFF00"/>
              </a:solidFill>
            </a:endParaRPr>
          </a:p>
          <a:p>
            <a:pPr marL="285750" indent="-285750">
              <a:spcAft>
                <a:spcPts val="18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rgbClr val="FFFF00"/>
                </a:solidFill>
              </a:rPr>
              <a:t>Threefold promise to Jacob (28:14); Jacob’s vow (28:20-22)</a:t>
            </a:r>
          </a:p>
        </p:txBody>
      </p:sp>
    </p:spTree>
    <p:extLst>
      <p:ext uri="{BB962C8B-B14F-4D97-AF65-F5344CB8AC3E}">
        <p14:creationId xmlns:p14="http://schemas.microsoft.com/office/powerpoint/2010/main" val="312613282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 algn="ctr"/>
            <a:r>
              <a:rPr lang="en-US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Jacob and Laban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8220F48-F9F2-4FD8-8D10-5B07871D2CC4}"/>
              </a:ext>
            </a:extLst>
          </p:cNvPr>
          <p:cNvSpPr txBox="1"/>
          <p:nvPr/>
        </p:nvSpPr>
        <p:spPr>
          <a:xfrm>
            <a:off x="618477" y="1556023"/>
            <a:ext cx="10955045" cy="30931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18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chemeClr val="bg1"/>
                </a:solidFill>
              </a:rPr>
              <a:t>Isaac’s charge to Jacob about marriage  (Gen. 28:1)</a:t>
            </a:r>
          </a:p>
          <a:p>
            <a:pPr marL="285750" indent="-285750">
              <a:spcAft>
                <a:spcPts val="18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chemeClr val="bg1"/>
                </a:solidFill>
              </a:rPr>
              <a:t>Jacob’s dream of a ladder and the monument at Bethel</a:t>
            </a:r>
          </a:p>
          <a:p>
            <a:pPr marL="285750" indent="-285750">
              <a:spcAft>
                <a:spcPts val="18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chemeClr val="bg1"/>
                </a:solidFill>
              </a:rPr>
              <a:t>Jesus reference to this ladder—John 1:51</a:t>
            </a:r>
          </a:p>
          <a:p>
            <a:pPr marL="285750" indent="-285750">
              <a:spcAft>
                <a:spcPts val="18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chemeClr val="bg1"/>
                </a:solidFill>
              </a:rPr>
              <a:t>Threefold promise to Jacob (28:14); Jacob’s vow (28:20-22)</a:t>
            </a:r>
          </a:p>
          <a:p>
            <a:pPr marL="285750" indent="-285750">
              <a:spcAft>
                <a:spcPts val="18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rgbClr val="FFFF00"/>
                </a:solidFill>
              </a:rPr>
              <a:t>Jacob’s first encounter with Rachel and Laban (Gen. 29)</a:t>
            </a:r>
          </a:p>
        </p:txBody>
      </p:sp>
    </p:spTree>
    <p:extLst>
      <p:ext uri="{BB962C8B-B14F-4D97-AF65-F5344CB8AC3E}">
        <p14:creationId xmlns:p14="http://schemas.microsoft.com/office/powerpoint/2010/main" val="82795056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 algn="ctr"/>
            <a:r>
              <a:rPr lang="en-US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Jacob and Laban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8220F48-F9F2-4FD8-8D10-5B07871D2CC4}"/>
              </a:ext>
            </a:extLst>
          </p:cNvPr>
          <p:cNvSpPr txBox="1"/>
          <p:nvPr/>
        </p:nvSpPr>
        <p:spPr>
          <a:xfrm>
            <a:off x="618477" y="1556023"/>
            <a:ext cx="10955045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18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chemeClr val="bg1"/>
                </a:solidFill>
              </a:rPr>
              <a:t>Isaac’s charge to Jacob about marriage  (Gen. 28:1)</a:t>
            </a:r>
          </a:p>
          <a:p>
            <a:pPr marL="285750" indent="-285750">
              <a:spcAft>
                <a:spcPts val="18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chemeClr val="bg1"/>
                </a:solidFill>
              </a:rPr>
              <a:t>Jacob’s dream of a ladder and the monument at Bethel</a:t>
            </a:r>
          </a:p>
          <a:p>
            <a:pPr marL="285750" indent="-285750">
              <a:spcAft>
                <a:spcPts val="18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chemeClr val="bg1"/>
                </a:solidFill>
              </a:rPr>
              <a:t>Jesus reference to this ladder—John 1:51</a:t>
            </a:r>
          </a:p>
          <a:p>
            <a:pPr marL="285750" indent="-285750">
              <a:spcAft>
                <a:spcPts val="18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chemeClr val="bg1"/>
                </a:solidFill>
              </a:rPr>
              <a:t>Threefold promise to Jacob (28:14); Jacob’s vow (28:20-22)</a:t>
            </a:r>
          </a:p>
          <a:p>
            <a:pPr marL="285750" indent="-285750">
              <a:spcAft>
                <a:spcPts val="18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chemeClr val="bg1"/>
                </a:solidFill>
              </a:rPr>
              <a:t>Jacob’s first encounter with Rachel and Laban (Gen. 29)</a:t>
            </a:r>
          </a:p>
          <a:p>
            <a:pPr marL="285750" indent="-285750">
              <a:spcAft>
                <a:spcPts val="18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rgbClr val="FFFF00"/>
                </a:solidFill>
              </a:rPr>
              <a:t>The deceiver is deceived—First marries Leah, then one week later marries Rachael—Fourteen years to “buy” wives</a:t>
            </a:r>
          </a:p>
          <a:p>
            <a:pPr marL="285750" indent="-285750">
              <a:spcAft>
                <a:spcPts val="18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endParaRPr lang="en-US" sz="28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512004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 algn="ctr"/>
            <a:r>
              <a:rPr lang="en-US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Jacob and Laban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8220F48-F9F2-4FD8-8D10-5B07871D2CC4}"/>
              </a:ext>
            </a:extLst>
          </p:cNvPr>
          <p:cNvSpPr txBox="1"/>
          <p:nvPr/>
        </p:nvSpPr>
        <p:spPr>
          <a:xfrm>
            <a:off x="618477" y="1556023"/>
            <a:ext cx="10955045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18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chemeClr val="bg1"/>
                </a:solidFill>
              </a:rPr>
              <a:t>Isaac’s charge to Jacob about marriage  (Gen. 28:1)</a:t>
            </a:r>
          </a:p>
          <a:p>
            <a:pPr marL="285750" indent="-285750">
              <a:spcAft>
                <a:spcPts val="18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chemeClr val="bg1"/>
                </a:solidFill>
              </a:rPr>
              <a:t>Jacob’s dream of a ladder and the monument at Bethel</a:t>
            </a:r>
          </a:p>
          <a:p>
            <a:pPr marL="285750" indent="-285750">
              <a:spcAft>
                <a:spcPts val="18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chemeClr val="bg1"/>
                </a:solidFill>
              </a:rPr>
              <a:t>Jesus reference to this ladder—John 1:51</a:t>
            </a:r>
          </a:p>
          <a:p>
            <a:pPr marL="285750" indent="-285750">
              <a:spcAft>
                <a:spcPts val="18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chemeClr val="bg1"/>
                </a:solidFill>
              </a:rPr>
              <a:t>Threefold promise to Jacob (28:14); Jacob’s vow (28:20-22)</a:t>
            </a:r>
          </a:p>
          <a:p>
            <a:pPr marL="285750" indent="-285750">
              <a:spcAft>
                <a:spcPts val="18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chemeClr val="bg1"/>
                </a:solidFill>
              </a:rPr>
              <a:t>Jacob’s first encounter with Rachel and Laban (Gen. 29)</a:t>
            </a:r>
          </a:p>
          <a:p>
            <a:pPr marL="285750" indent="-285750">
              <a:spcAft>
                <a:spcPts val="18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chemeClr val="bg1"/>
                </a:solidFill>
              </a:rPr>
              <a:t>The deceiver is deceived—First marries Leah, then one week later marries Rachael—Fourteen years to “buy” wives</a:t>
            </a:r>
          </a:p>
          <a:p>
            <a:pPr marL="285750" indent="-285750">
              <a:spcAft>
                <a:spcPts val="18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rgbClr val="FFFF00"/>
                </a:solidFill>
              </a:rPr>
              <a:t>Jacob works six more years for Laban—made rich--Gen 31:41</a:t>
            </a:r>
            <a:endParaRPr lang="en-US" sz="28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80313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 algn="ctr"/>
            <a:r>
              <a:rPr lang="en-US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Jacob and Esau Their Early Life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8220F48-F9F2-4FD8-8D10-5B07871D2CC4}"/>
              </a:ext>
            </a:extLst>
          </p:cNvPr>
          <p:cNvSpPr txBox="1"/>
          <p:nvPr/>
        </p:nvSpPr>
        <p:spPr>
          <a:xfrm>
            <a:off x="618477" y="1556023"/>
            <a:ext cx="10955045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18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rgbClr val="FFFF00"/>
                </a:solidFill>
              </a:rPr>
              <a:t>Their birth and names “Hairy” and “Supplanter”  (Gen. 25:19-28)</a:t>
            </a:r>
          </a:p>
          <a:p>
            <a:pPr marL="285750" indent="-285750">
              <a:spcAft>
                <a:spcPts val="18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endParaRPr lang="en-US" sz="28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09936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 algn="ctr"/>
            <a:r>
              <a:rPr lang="en-US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Jacob and Esau Their Early Life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8220F48-F9F2-4FD8-8D10-5B07871D2CC4}"/>
              </a:ext>
            </a:extLst>
          </p:cNvPr>
          <p:cNvSpPr txBox="1"/>
          <p:nvPr/>
        </p:nvSpPr>
        <p:spPr>
          <a:xfrm>
            <a:off x="618477" y="1556023"/>
            <a:ext cx="10955045" cy="11541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18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chemeClr val="bg1"/>
                </a:solidFill>
              </a:rPr>
              <a:t>Their birth and names “Hairy” and “Supplanter”  (Gen. 25:19-28)</a:t>
            </a:r>
          </a:p>
          <a:p>
            <a:pPr marL="285750" indent="-285750">
              <a:spcAft>
                <a:spcPts val="18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rgbClr val="FFFF00"/>
                </a:solidFill>
              </a:rPr>
              <a:t>Isaac is 60 years old</a:t>
            </a:r>
            <a:endParaRPr lang="en-US" sz="28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52286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 algn="ctr"/>
            <a:r>
              <a:rPr lang="en-US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Jacob and Esau Their Early Life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8220F48-F9F2-4FD8-8D10-5B07871D2CC4}"/>
              </a:ext>
            </a:extLst>
          </p:cNvPr>
          <p:cNvSpPr txBox="1"/>
          <p:nvPr/>
        </p:nvSpPr>
        <p:spPr>
          <a:xfrm>
            <a:off x="618477" y="1556023"/>
            <a:ext cx="10955045" cy="18004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18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chemeClr val="bg1"/>
                </a:solidFill>
              </a:rPr>
              <a:t>Their birth and names “Hairy” and “Supplanter”  (Gen. 25:19-28)</a:t>
            </a:r>
          </a:p>
          <a:p>
            <a:pPr marL="285750" indent="-285750">
              <a:spcAft>
                <a:spcPts val="18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chemeClr val="bg1"/>
                </a:solidFill>
              </a:rPr>
              <a:t>Isaac is 60 years old</a:t>
            </a:r>
            <a:endParaRPr lang="en-US" sz="2700" b="1" dirty="0">
              <a:solidFill>
                <a:srgbClr val="FFFF00"/>
              </a:solidFill>
            </a:endParaRPr>
          </a:p>
          <a:p>
            <a:pPr marL="285750" indent="-285750">
              <a:spcAft>
                <a:spcPts val="18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rgbClr val="FFFF00"/>
                </a:solidFill>
              </a:rPr>
              <a:t>Favoritism shown by Rebekah (Gen. 25:28)</a:t>
            </a:r>
          </a:p>
        </p:txBody>
      </p:sp>
    </p:spTree>
    <p:extLst>
      <p:ext uri="{BB962C8B-B14F-4D97-AF65-F5344CB8AC3E}">
        <p14:creationId xmlns:p14="http://schemas.microsoft.com/office/powerpoint/2010/main" val="9623249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 algn="ctr"/>
            <a:r>
              <a:rPr lang="en-US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Jacob and Esau Their Early Life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8220F48-F9F2-4FD8-8D10-5B07871D2CC4}"/>
              </a:ext>
            </a:extLst>
          </p:cNvPr>
          <p:cNvSpPr txBox="1"/>
          <p:nvPr/>
        </p:nvSpPr>
        <p:spPr>
          <a:xfrm>
            <a:off x="618477" y="1556023"/>
            <a:ext cx="10955045" cy="24468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18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chemeClr val="bg1"/>
                </a:solidFill>
              </a:rPr>
              <a:t>Their birth and names “Hairy” and “Supplanter”  (Gen. 25:19-28)</a:t>
            </a:r>
          </a:p>
          <a:p>
            <a:pPr marL="285750" indent="-285750">
              <a:spcAft>
                <a:spcPts val="18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chemeClr val="bg1"/>
                </a:solidFill>
              </a:rPr>
              <a:t>Isaac is 60 years old</a:t>
            </a:r>
          </a:p>
          <a:p>
            <a:pPr marL="285750" indent="-285750">
              <a:spcAft>
                <a:spcPts val="18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chemeClr val="bg1"/>
                </a:solidFill>
              </a:rPr>
              <a:t>Favoritism shown by Rebekah (Gen. 25:28)</a:t>
            </a:r>
          </a:p>
          <a:p>
            <a:pPr marL="285750" indent="-285750">
              <a:spcAft>
                <a:spcPts val="18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rgbClr val="FFFF00"/>
                </a:solidFill>
              </a:rPr>
              <a:t>Jacob (the supplanter, deceiver) stole birthright (Gen. 25:29ff)</a:t>
            </a:r>
          </a:p>
        </p:txBody>
      </p:sp>
    </p:spTree>
    <p:extLst>
      <p:ext uri="{BB962C8B-B14F-4D97-AF65-F5344CB8AC3E}">
        <p14:creationId xmlns:p14="http://schemas.microsoft.com/office/powerpoint/2010/main" val="36693314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 algn="ctr"/>
            <a:r>
              <a:rPr lang="en-US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Jacob and Esau Their Early Life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8220F48-F9F2-4FD8-8D10-5B07871D2CC4}"/>
              </a:ext>
            </a:extLst>
          </p:cNvPr>
          <p:cNvSpPr txBox="1"/>
          <p:nvPr/>
        </p:nvSpPr>
        <p:spPr>
          <a:xfrm>
            <a:off x="618477" y="1556023"/>
            <a:ext cx="10955045" cy="35086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18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chemeClr val="bg1"/>
                </a:solidFill>
              </a:rPr>
              <a:t>Their birth and names “Hairy” and “Supplanter”  (Gen. 25:19-28)</a:t>
            </a:r>
          </a:p>
          <a:p>
            <a:pPr marL="285750" indent="-285750">
              <a:spcAft>
                <a:spcPts val="18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chemeClr val="bg1"/>
                </a:solidFill>
              </a:rPr>
              <a:t>Isaac is 60 years old</a:t>
            </a:r>
          </a:p>
          <a:p>
            <a:pPr marL="285750" indent="-285750">
              <a:spcAft>
                <a:spcPts val="18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chemeClr val="bg1"/>
                </a:solidFill>
              </a:rPr>
              <a:t>Favoritism shown by Rebekah (Gen. 25:28)</a:t>
            </a:r>
          </a:p>
          <a:p>
            <a:pPr marL="285750" indent="-285750">
              <a:spcAft>
                <a:spcPts val="18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chemeClr val="bg1"/>
                </a:solidFill>
              </a:rPr>
              <a:t>Jacob (the supplanter, deceiver) stole birthright (Gen. 25:29ff)</a:t>
            </a:r>
          </a:p>
          <a:p>
            <a:pPr marL="285750" indent="-285750">
              <a:spcAft>
                <a:spcPts val="18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rgbClr val="FFFF00"/>
                </a:solidFill>
              </a:rPr>
              <a:t>The birthright (inheritance by birth order) and blessing by faither which determined the future life of a child</a:t>
            </a:r>
            <a:endParaRPr lang="en-US" sz="28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93159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 algn="ctr"/>
            <a:r>
              <a:rPr lang="en-US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Jacob and Esau Their Early Life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8220F48-F9F2-4FD8-8D10-5B07871D2CC4}"/>
              </a:ext>
            </a:extLst>
          </p:cNvPr>
          <p:cNvSpPr txBox="1"/>
          <p:nvPr/>
        </p:nvSpPr>
        <p:spPr>
          <a:xfrm>
            <a:off x="618477" y="1556023"/>
            <a:ext cx="10955045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18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chemeClr val="bg1"/>
                </a:solidFill>
              </a:rPr>
              <a:t>Their birth and names “Hairy” and “Supplanter”  (Gen. 25:19-28)</a:t>
            </a:r>
          </a:p>
          <a:p>
            <a:pPr marL="285750" indent="-285750">
              <a:spcAft>
                <a:spcPts val="18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chemeClr val="bg1"/>
                </a:solidFill>
              </a:rPr>
              <a:t>Isaac is 60 years old</a:t>
            </a:r>
          </a:p>
          <a:p>
            <a:pPr marL="285750" indent="-285750">
              <a:spcAft>
                <a:spcPts val="18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chemeClr val="bg1"/>
                </a:solidFill>
              </a:rPr>
              <a:t>Favoritism shown by Rebekah (Gen. 25:28)</a:t>
            </a:r>
          </a:p>
          <a:p>
            <a:pPr marL="285750" indent="-285750">
              <a:spcAft>
                <a:spcPts val="18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chemeClr val="bg1"/>
                </a:solidFill>
              </a:rPr>
              <a:t>Jacob (the supplanter, deceiver) stole birthright (Gen. 25:29ff)</a:t>
            </a:r>
          </a:p>
          <a:p>
            <a:pPr marL="285750" indent="-285750">
              <a:spcAft>
                <a:spcPts val="18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chemeClr val="bg1"/>
                </a:solidFill>
              </a:rPr>
              <a:t>The birthright (inheritance by birth order) and blessing by faither which determined the future life of a child</a:t>
            </a:r>
            <a:endParaRPr lang="en-US" sz="2700" b="1" dirty="0">
              <a:solidFill>
                <a:srgbClr val="FFFF00"/>
              </a:solidFill>
            </a:endParaRPr>
          </a:p>
          <a:p>
            <a:pPr marL="285750" indent="-285750">
              <a:spcAft>
                <a:spcPts val="18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rgbClr val="FFFF00"/>
                </a:solidFill>
              </a:rPr>
              <a:t>Esau sold birthright for “red” (Heb.=Edom) bean stew</a:t>
            </a:r>
            <a:endParaRPr lang="en-US" sz="28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39752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 algn="ctr"/>
            <a:r>
              <a:rPr lang="en-US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Jacob and Esau Their Early Life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8220F48-F9F2-4FD8-8D10-5B07871D2CC4}"/>
              </a:ext>
            </a:extLst>
          </p:cNvPr>
          <p:cNvSpPr txBox="1"/>
          <p:nvPr/>
        </p:nvSpPr>
        <p:spPr>
          <a:xfrm>
            <a:off x="618477" y="1556023"/>
            <a:ext cx="10955045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18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chemeClr val="bg1"/>
                </a:solidFill>
              </a:rPr>
              <a:t>Their birth and names “Hairy” and “Supplanter”  (Gen. 25:19-28)</a:t>
            </a:r>
          </a:p>
          <a:p>
            <a:pPr marL="285750" indent="-285750">
              <a:spcAft>
                <a:spcPts val="18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chemeClr val="bg1"/>
                </a:solidFill>
              </a:rPr>
              <a:t>Isaac is 60 years old</a:t>
            </a:r>
          </a:p>
          <a:p>
            <a:pPr marL="285750" indent="-285750">
              <a:spcAft>
                <a:spcPts val="18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chemeClr val="bg1"/>
                </a:solidFill>
              </a:rPr>
              <a:t>Favoritism shown by Rebekah (Gen. 25:28)</a:t>
            </a:r>
          </a:p>
          <a:p>
            <a:pPr marL="285750" indent="-285750">
              <a:spcAft>
                <a:spcPts val="18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chemeClr val="bg1"/>
                </a:solidFill>
              </a:rPr>
              <a:t>Jacob (the supplanter, deceiver) stole birthright (Gen. 25:29ff)</a:t>
            </a:r>
          </a:p>
          <a:p>
            <a:pPr marL="285750" indent="-285750">
              <a:spcAft>
                <a:spcPts val="18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chemeClr val="bg1"/>
                </a:solidFill>
              </a:rPr>
              <a:t>The birthright (inheritance by birth order) and blessing by faither which determined the future life of a child</a:t>
            </a:r>
          </a:p>
          <a:p>
            <a:pPr marL="285750" indent="-285750">
              <a:spcAft>
                <a:spcPts val="18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chemeClr val="bg1"/>
                </a:solidFill>
              </a:rPr>
              <a:t>Esau sold birthright for “red” (Heb.=Edom) bean stew</a:t>
            </a:r>
            <a:endParaRPr lang="en-US" sz="2700" b="1" dirty="0">
              <a:solidFill>
                <a:srgbClr val="FFFF00"/>
              </a:solidFill>
            </a:endParaRPr>
          </a:p>
          <a:p>
            <a:pPr marL="285750" indent="-285750">
              <a:spcAft>
                <a:spcPts val="18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rgbClr val="FFFF00"/>
                </a:solidFill>
              </a:rPr>
              <a:t>Esau’s marries Judith, a Hittite; grieves parents (Gen. 26:34-35)</a:t>
            </a:r>
            <a:endParaRPr lang="en-US" sz="28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41722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8365</TotalTime>
  <Words>949</Words>
  <Application>Microsoft Office PowerPoint</Application>
  <PresentationFormat>Widescreen</PresentationFormat>
  <Paragraphs>95</Paragraphs>
  <Slides>23</Slides>
  <Notes>23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7" baseType="lpstr">
      <vt:lpstr>Arial</vt:lpstr>
      <vt:lpstr>Calibri</vt:lpstr>
      <vt:lpstr>Cambria</vt:lpstr>
      <vt:lpstr>Office Theme</vt:lpstr>
      <vt:lpstr> Survey of Genesis  Lesson Twelve—Part Two of Genesis Study  Palm Beach Lakes </vt:lpstr>
      <vt:lpstr>Jacob and Esau Their Early Life</vt:lpstr>
      <vt:lpstr>Jacob and Esau Their Early Life</vt:lpstr>
      <vt:lpstr>Jacob and Esau Their Early Life</vt:lpstr>
      <vt:lpstr>Jacob and Esau Their Early Life</vt:lpstr>
      <vt:lpstr>Jacob and Esau Their Early Life</vt:lpstr>
      <vt:lpstr>Jacob and Esau Their Early Life</vt:lpstr>
      <vt:lpstr>Jacob and Esau Their Early Life</vt:lpstr>
      <vt:lpstr>Jacob and Esau Their Early Life</vt:lpstr>
      <vt:lpstr>Jacob and Esau—The Blessing</vt:lpstr>
      <vt:lpstr>Jacob and Esau—The Blessing</vt:lpstr>
      <vt:lpstr>Jacob and Esau—The Blessing</vt:lpstr>
      <vt:lpstr>Jacob and Esau—The Blessing</vt:lpstr>
      <vt:lpstr>Jacob and Esau—The Blessing</vt:lpstr>
      <vt:lpstr>Jacob and Esau—The Blessing</vt:lpstr>
      <vt:lpstr>Jacob and Laban</vt:lpstr>
      <vt:lpstr>Jacob and Laban</vt:lpstr>
      <vt:lpstr>Jacob and Laban</vt:lpstr>
      <vt:lpstr>Jacob and Laban</vt:lpstr>
      <vt:lpstr>Jacob and Laban</vt:lpstr>
      <vt:lpstr>Jacob and Laban</vt:lpstr>
      <vt:lpstr>Jacob and Laban</vt:lpstr>
      <vt:lpstr>Jacob and Laban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Can I Know I Am  Doing His Will—How Can I Find His Will?</dc:title>
  <dc:creator>Dan</dc:creator>
  <cp:lastModifiedBy>Operator</cp:lastModifiedBy>
  <cp:revision>151</cp:revision>
  <cp:lastPrinted>2021-12-12T13:18:58Z</cp:lastPrinted>
  <dcterms:modified xsi:type="dcterms:W3CDTF">2021-12-12T13:52:23Z</dcterms:modified>
</cp:coreProperties>
</file>