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59" r:id="rId7"/>
    <p:sldId id="269" r:id="rId8"/>
    <p:sldId id="260" r:id="rId9"/>
    <p:sldId id="261"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9" d="100"/>
          <a:sy n="59" d="100"/>
        </p:scale>
        <p:origin x="956"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FFBE-258F-4B87-978D-927B7DEE72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339361-06C1-4B1B-AB7E-103CCAE302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E40C29-6137-41DC-A85A-F90E14AC9513}"/>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5" name="Footer Placeholder 4">
            <a:extLst>
              <a:ext uri="{FF2B5EF4-FFF2-40B4-BE49-F238E27FC236}">
                <a16:creationId xmlns:a16="http://schemas.microsoft.com/office/drawing/2014/main" id="{E2DC1180-B205-42CB-8DB1-69D4F18BD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C37ADD-FE06-4C27-ABCE-F47374B663C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129792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34C4-8154-40BE-95C1-D2A45D1BF9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DD8A0F-07BD-4432-A038-7E4D34A36F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8519DC-44D5-4691-8013-B78A48537FDB}"/>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5" name="Footer Placeholder 4">
            <a:extLst>
              <a:ext uri="{FF2B5EF4-FFF2-40B4-BE49-F238E27FC236}">
                <a16:creationId xmlns:a16="http://schemas.microsoft.com/office/drawing/2014/main" id="{5D0B7F6E-8337-407C-B6E7-269EDC52E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98330-4973-4B51-9954-76B7B1A6C30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51642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B9AA90-5A7D-4B5E-830D-F127C88CBF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895CC2-5582-4603-9558-36637E1CE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D3FA89-ADAD-4D3D-B852-24CD20B7C100}"/>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5" name="Footer Placeholder 4">
            <a:extLst>
              <a:ext uri="{FF2B5EF4-FFF2-40B4-BE49-F238E27FC236}">
                <a16:creationId xmlns:a16="http://schemas.microsoft.com/office/drawing/2014/main" id="{5F4F9EE0-4E27-42CB-9BBE-535E64D1B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EF2C2-715D-41B7-AAF8-5DBD80E6B79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526055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8298F-0F57-4B3B-9593-9ACE1D8511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64229D-0A39-4EA3-BF52-EEF2668918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1C31D5-A38F-4656-9243-A6C7E1F7B07F}"/>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5" name="Footer Placeholder 4">
            <a:extLst>
              <a:ext uri="{FF2B5EF4-FFF2-40B4-BE49-F238E27FC236}">
                <a16:creationId xmlns:a16="http://schemas.microsoft.com/office/drawing/2014/main" id="{2B09A55F-AD26-4233-938E-BB6B9830B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4F647D-A696-4BFC-984E-BE3B81024F1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46316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AE1F-1ED2-4404-A76E-78228D2062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A361F4-0D11-4105-BF4B-004FCF120C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2198E2-37EF-4DDA-88EC-C44757291D36}"/>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5" name="Footer Placeholder 4">
            <a:extLst>
              <a:ext uri="{FF2B5EF4-FFF2-40B4-BE49-F238E27FC236}">
                <a16:creationId xmlns:a16="http://schemas.microsoft.com/office/drawing/2014/main" id="{4DDC4FA0-6B48-49BD-868F-2FF82D4434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B84D1-6BDA-4523-B8E9-47562973A20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687554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F5173-BC01-4F3A-A931-1004F0E981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C51BC7-9A6D-4E76-BBA0-C0F2DB9B6A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4287F3-A496-4421-A935-36832C9C4A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2F4740-E26A-4E88-A7FF-073C97F9804B}"/>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6" name="Footer Placeholder 5">
            <a:extLst>
              <a:ext uri="{FF2B5EF4-FFF2-40B4-BE49-F238E27FC236}">
                <a16:creationId xmlns:a16="http://schemas.microsoft.com/office/drawing/2014/main" id="{BFE82D50-52FE-4C2C-AF74-8F915DA93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4E06FA-D916-4CC1-8827-B1B00B92BDB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67521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CCE50-B589-45EF-B0C3-06068FFED1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6450E-E228-4D34-9DA2-F18E801EC0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CEC56F-5624-4C82-B82E-9B671982E4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A429B4-8975-443E-8EE3-F2E46F4266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F6466B-18CB-4402-A781-BB5A0BC3FC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DBEBDD-1E52-46E5-88A3-C74507C2BE22}"/>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8" name="Footer Placeholder 7">
            <a:extLst>
              <a:ext uri="{FF2B5EF4-FFF2-40B4-BE49-F238E27FC236}">
                <a16:creationId xmlns:a16="http://schemas.microsoft.com/office/drawing/2014/main" id="{3CBC9D02-A3A5-4C8A-8B17-575B40236A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8E1CC5-27CF-4538-93D0-9C4C8D759CFB}"/>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702069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DC422-D4E3-429A-A8DB-A9F5DE708F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5D785D-EAE7-4211-81B6-C7843B22D0C7}"/>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4" name="Footer Placeholder 3">
            <a:extLst>
              <a:ext uri="{FF2B5EF4-FFF2-40B4-BE49-F238E27FC236}">
                <a16:creationId xmlns:a16="http://schemas.microsoft.com/office/drawing/2014/main" id="{1C36663D-B4C2-464C-A23E-5207F372BC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7D3D23-0E08-4726-BEB3-B63FA31BF75E}"/>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09210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E5FAB-10B8-4F9D-90F5-5D404C434445}"/>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3" name="Footer Placeholder 2">
            <a:extLst>
              <a:ext uri="{FF2B5EF4-FFF2-40B4-BE49-F238E27FC236}">
                <a16:creationId xmlns:a16="http://schemas.microsoft.com/office/drawing/2014/main" id="{F90163E7-597F-4D16-A41A-7CCEC8229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A20A6E-F708-4D92-B4CD-2FAF4735E4C8}"/>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07371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2156-8A20-482B-893F-54F945511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B8241D-D962-4B02-AE0D-2D50093A17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EE00AC-D84D-4FFB-9F67-B7055F7214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DD363-EC96-4558-AB74-2FB963F7722D}"/>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6" name="Footer Placeholder 5">
            <a:extLst>
              <a:ext uri="{FF2B5EF4-FFF2-40B4-BE49-F238E27FC236}">
                <a16:creationId xmlns:a16="http://schemas.microsoft.com/office/drawing/2014/main" id="{F14A63A5-CDFF-4CAF-90D0-1FAD106AE4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A73058-08F7-4653-A0C9-C56EDE1C7FE7}"/>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25251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2874-013A-4E93-88E2-4A01E1346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C23F45-A432-427A-936A-E474A30A5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9AA0A-2519-4CA6-A2B1-FE71A7E62A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FFCD58-8E23-4F4A-9B64-9050E3BD6FDE}"/>
              </a:ext>
            </a:extLst>
          </p:cNvPr>
          <p:cNvSpPr>
            <a:spLocks noGrp="1"/>
          </p:cNvSpPr>
          <p:nvPr>
            <p:ph type="dt" sz="half" idx="10"/>
          </p:nvPr>
        </p:nvSpPr>
        <p:spPr/>
        <p:txBody>
          <a:bodyPr/>
          <a:lstStyle/>
          <a:p>
            <a:fld id="{9B05F8EF-2A58-4CEC-9EAA-29B6B791FA3C}" type="datetimeFigureOut">
              <a:rPr lang="en-US" smtClean="0"/>
              <a:t>12/15/2021</a:t>
            </a:fld>
            <a:endParaRPr lang="en-US"/>
          </a:p>
        </p:txBody>
      </p:sp>
      <p:sp>
        <p:nvSpPr>
          <p:cNvPr id="6" name="Footer Placeholder 5">
            <a:extLst>
              <a:ext uri="{FF2B5EF4-FFF2-40B4-BE49-F238E27FC236}">
                <a16:creationId xmlns:a16="http://schemas.microsoft.com/office/drawing/2014/main" id="{FE8DB64B-4780-4628-9290-8445B33EF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F3048-7982-42F3-A25A-C4CD3E849D3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82315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29000" r="-3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9DF5EC-4088-4C4D-99AE-C7F6F786F7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512B49-A719-4D47-8A94-7E3647B28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7DAAB-05E0-40AE-B758-A5377201F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5F8EF-2A58-4CEC-9EAA-29B6B791FA3C}" type="datetimeFigureOut">
              <a:rPr lang="en-US" smtClean="0"/>
              <a:t>12/15/2021</a:t>
            </a:fld>
            <a:endParaRPr lang="en-US"/>
          </a:p>
        </p:txBody>
      </p:sp>
      <p:sp>
        <p:nvSpPr>
          <p:cNvPr id="5" name="Footer Placeholder 4">
            <a:extLst>
              <a:ext uri="{FF2B5EF4-FFF2-40B4-BE49-F238E27FC236}">
                <a16:creationId xmlns:a16="http://schemas.microsoft.com/office/drawing/2014/main" id="{E66FFBA6-2F2F-4301-B616-9F80EAD5EC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8B6B4E-43AE-48AD-9A41-043D55166C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26611-6404-4A34-889D-07BC2121E9E1}" type="slidenum">
              <a:rPr lang="en-US" smtClean="0"/>
              <a:t>‹#›</a:t>
            </a:fld>
            <a:endParaRPr lang="en-US"/>
          </a:p>
        </p:txBody>
      </p:sp>
    </p:spTree>
    <p:extLst>
      <p:ext uri="{BB962C8B-B14F-4D97-AF65-F5344CB8AC3E}">
        <p14:creationId xmlns:p14="http://schemas.microsoft.com/office/powerpoint/2010/main" val="3887083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9000" r="-3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44C1-62A2-4D05-8A6C-F4B0320EEEE9}"/>
              </a:ext>
            </a:extLst>
          </p:cNvPr>
          <p:cNvSpPr>
            <a:spLocks noGrp="1"/>
          </p:cNvSpPr>
          <p:nvPr>
            <p:ph type="ctrTitle"/>
          </p:nvPr>
        </p:nvSpPr>
        <p:spPr>
          <a:xfrm>
            <a:off x="185737" y="2486024"/>
            <a:ext cx="11820525" cy="1463675"/>
          </a:xfrm>
        </p:spPr>
        <p:txBody>
          <a:bodyPr>
            <a:noAutofit/>
          </a:bodyPr>
          <a:lstStyle/>
          <a:p>
            <a:r>
              <a:rPr lang="en-US" sz="10300" spc="-200" dirty="0">
                <a:solidFill>
                  <a:schemeClr val="bg1"/>
                </a:solidFill>
                <a:effectLst>
                  <a:outerShdw blurRad="38100" dist="38100" dir="2700000" algn="tl">
                    <a:srgbClr val="000000">
                      <a:alpha val="43137"/>
                    </a:srgbClr>
                  </a:outerShdw>
                </a:effectLst>
                <a:latin typeface="AR JULIAN" panose="02000000000000000000" pitchFamily="2" charset="0"/>
              </a:rPr>
              <a:t>Making</a:t>
            </a:r>
            <a:r>
              <a:rPr lang="en-US" sz="10300" spc="-300" dirty="0">
                <a:solidFill>
                  <a:schemeClr val="bg1"/>
                </a:solidFill>
                <a:effectLst>
                  <a:outerShdw blurRad="38100" dist="38100" dir="2700000" algn="tl">
                    <a:srgbClr val="000000">
                      <a:alpha val="43137"/>
                    </a:srgbClr>
                  </a:outerShdw>
                </a:effectLst>
                <a:latin typeface="AR JULIAN" panose="02000000000000000000" pitchFamily="2" charset="0"/>
              </a:rPr>
              <a:t> Things Right</a:t>
            </a:r>
          </a:p>
        </p:txBody>
      </p:sp>
      <p:sp>
        <p:nvSpPr>
          <p:cNvPr id="3" name="Subtitle 2">
            <a:extLst>
              <a:ext uri="{FF2B5EF4-FFF2-40B4-BE49-F238E27FC236}">
                <a16:creationId xmlns:a16="http://schemas.microsoft.com/office/drawing/2014/main" id="{E185F57B-7F20-48F1-9199-12E94892F332}"/>
              </a:ext>
            </a:extLst>
          </p:cNvPr>
          <p:cNvSpPr>
            <a:spLocks noGrp="1"/>
          </p:cNvSpPr>
          <p:nvPr>
            <p:ph type="subTitle" idx="1"/>
          </p:nvPr>
        </p:nvSpPr>
        <p:spPr>
          <a:xfrm>
            <a:off x="185736" y="3688767"/>
            <a:ext cx="11820525" cy="962025"/>
          </a:xfrm>
        </p:spPr>
        <p:txBody>
          <a:bodyPr>
            <a:normAutofit fontScale="92500" lnSpcReduction="10000"/>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Tree>
    <p:extLst>
      <p:ext uri="{BB962C8B-B14F-4D97-AF65-F5344CB8AC3E}">
        <p14:creationId xmlns:p14="http://schemas.microsoft.com/office/powerpoint/2010/main" val="336917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endParaRPr lang="en-US" sz="4400" dirty="0"/>
          </a:p>
          <a:p>
            <a:pPr marL="0" indent="0">
              <a:buNone/>
            </a:pPr>
            <a:r>
              <a:rPr lang="en-US" sz="4400" dirty="0"/>
              <a:t>Suffer hardship with me, as a good soldier of Christ Jesus. No soldier in active service entangles himself in the affairs of everyday life, so that he may please the one who enlisted him as a soldier.</a:t>
            </a:r>
          </a:p>
          <a:p>
            <a:pPr marL="0" indent="0" algn="r">
              <a:buNone/>
            </a:pPr>
            <a:r>
              <a:rPr lang="en-US" sz="4400" dirty="0"/>
              <a:t>(2 Timothy 2:3-4)</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15363685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77500" lnSpcReduction="20000"/>
          </a:bodyPr>
          <a:lstStyle/>
          <a:p>
            <a:pPr marL="0" indent="0">
              <a:buNone/>
            </a:pPr>
            <a:endParaRPr lang="en-US" sz="4400" dirty="0"/>
          </a:p>
          <a:p>
            <a:pPr marL="0" indent="0">
              <a:buNone/>
            </a:pPr>
            <a:r>
              <a:rPr lang="en-US" sz="4400" dirty="0"/>
              <a:t>I do all things for the sake of the gospel, so that I may become a fellow partaker of it. Do you not know that those who run in a race all run, but only one receives the prize? Run in such a way that you may win. Everyone who competes in the games exercises self-control in all things. They then do it to receive a perishable wreath, but we an imperishable. Therefore I run in such a way, as not without aim; I box in such a way, as not beating the air; but I discipline my body and make it my slave, so that, after I have preached to others, I myself will not be disqualified.</a:t>
            </a:r>
          </a:p>
          <a:p>
            <a:pPr marL="0" indent="0" algn="r">
              <a:buNone/>
            </a:pPr>
            <a:r>
              <a:rPr lang="en-US" sz="4400" dirty="0"/>
              <a:t>(1 Corinthians 9:23-27)</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7651185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What is our ultimate goal? </a:t>
            </a:r>
            <a:r>
              <a:rPr lang="en-US" sz="6000" b="1" i="1" dirty="0">
                <a:solidFill>
                  <a:srgbClr val="FF0000"/>
                </a:solidFill>
              </a:rPr>
              <a:t>HEAVEN</a:t>
            </a:r>
          </a:p>
          <a:p>
            <a:pPr marL="0" indent="0">
              <a:buNone/>
            </a:pPr>
            <a:r>
              <a:rPr lang="en-US" sz="4800" b="1" dirty="0"/>
              <a:t>What is the system or process to get there?</a:t>
            </a:r>
          </a:p>
          <a:p>
            <a:pPr marL="0" indent="0">
              <a:buNone/>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39513353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Jesus at an early age:</a:t>
            </a:r>
          </a:p>
          <a:p>
            <a:pPr marL="0" indent="0">
              <a:buNone/>
            </a:pPr>
            <a:r>
              <a:rPr lang="en-US" sz="4000" b="1" i="1" dirty="0">
                <a:solidFill>
                  <a:srgbClr val="FF0000"/>
                </a:solidFill>
              </a:rPr>
              <a:t>“Did you not know that I must be about My Father's business?” </a:t>
            </a:r>
            <a:r>
              <a:rPr lang="en-US" sz="4000" b="1" dirty="0"/>
              <a:t>(Luke 2:49)</a:t>
            </a:r>
          </a:p>
          <a:p>
            <a:pPr marL="0" indent="0">
              <a:buNone/>
            </a:pPr>
            <a:r>
              <a:rPr lang="en-US" sz="4800" b="1" dirty="0"/>
              <a:t>Jesus on the cross as He died:</a:t>
            </a:r>
          </a:p>
          <a:p>
            <a:pPr marL="0" indent="0">
              <a:buNone/>
            </a:pPr>
            <a:r>
              <a:rPr lang="en-US" sz="4000" b="1" i="1" dirty="0"/>
              <a:t>“He said, </a:t>
            </a:r>
            <a:r>
              <a:rPr lang="en-US" sz="4000" b="1" i="1" dirty="0">
                <a:solidFill>
                  <a:srgbClr val="C00000"/>
                </a:solidFill>
              </a:rPr>
              <a:t>"It is finished!" </a:t>
            </a:r>
            <a:r>
              <a:rPr lang="en-US" sz="4000" b="1" i="1" dirty="0"/>
              <a:t>And He bowed His head and gave up His spirit”</a:t>
            </a:r>
            <a:r>
              <a:rPr lang="en-US" sz="4000" b="1" i="1" dirty="0">
                <a:solidFill>
                  <a:srgbClr val="C00000"/>
                </a:solidFill>
              </a:rPr>
              <a:t> </a:t>
            </a:r>
            <a:r>
              <a:rPr lang="en-US" sz="4000" b="1" dirty="0"/>
              <a:t>(John 19:30) </a:t>
            </a:r>
          </a:p>
          <a:p>
            <a:pPr marL="0" indent="0">
              <a:buNone/>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6941753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lnSpcReduction="10000"/>
          </a:bodyPr>
          <a:lstStyle/>
          <a:p>
            <a:pPr marL="0" indent="0">
              <a:buNone/>
            </a:pPr>
            <a:r>
              <a:rPr lang="en-US" sz="4400" dirty="0"/>
              <a:t>“…let us also lay aside every encumbrance and the sin which so easily entangles us, and let us run with endurance the race that is set before us, fixing our eyes on Jesus, the author and perfecter of faith, who for the joy set before Him endured the cross, despising the shame, and has sat down at the right hand of the throne of God.”</a:t>
            </a:r>
          </a:p>
          <a:p>
            <a:pPr marL="0" indent="0" algn="r">
              <a:buNone/>
            </a:pPr>
            <a:r>
              <a:rPr lang="en-US" sz="4400" dirty="0"/>
              <a:t>(Hebrews 12:1-2)</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1182346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343025"/>
            <a:ext cx="11725274" cy="5283199"/>
          </a:xfrm>
        </p:spPr>
        <p:txBody>
          <a:bodyPr>
            <a:normAutofit/>
          </a:bodyPr>
          <a:lstStyle/>
          <a:p>
            <a:r>
              <a:rPr lang="en-US" sz="4400" dirty="0"/>
              <a:t> The importance of attitude.</a:t>
            </a:r>
          </a:p>
          <a:p>
            <a:r>
              <a:rPr lang="en-US" sz="4400" dirty="0"/>
              <a:t> The difference conviction can make.</a:t>
            </a:r>
          </a:p>
        </p:txBody>
      </p:sp>
    </p:spTree>
    <p:extLst>
      <p:ext uri="{BB962C8B-B14F-4D97-AF65-F5344CB8AC3E}">
        <p14:creationId xmlns:p14="http://schemas.microsoft.com/office/powerpoint/2010/main" val="229880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endParaRPr lang="en-US" sz="4400" dirty="0"/>
          </a:p>
          <a:p>
            <a:pPr marL="0" indent="0">
              <a:buNone/>
            </a:pPr>
            <a:r>
              <a:rPr lang="en-US" sz="4800" b="1" dirty="0"/>
              <a:t>Self evaluation:</a:t>
            </a:r>
          </a:p>
          <a:p>
            <a:pPr marL="742950" indent="-742950">
              <a:buAutoNum type="arabicPeriod"/>
            </a:pPr>
            <a:r>
              <a:rPr lang="en-US" sz="4400" dirty="0"/>
              <a:t>What am I living for?</a:t>
            </a:r>
          </a:p>
          <a:p>
            <a:pPr marL="742950" indent="-742950">
              <a:buAutoNum type="arabicPeriod"/>
            </a:pPr>
            <a:r>
              <a:rPr lang="en-US" sz="4400" dirty="0"/>
              <a:t>What am I working towards?</a:t>
            </a:r>
          </a:p>
          <a:p>
            <a:pPr marL="742950" indent="-742950">
              <a:buAutoNum type="arabicPeriod"/>
            </a:pPr>
            <a:r>
              <a:rPr lang="en-US" sz="4400" dirty="0"/>
              <a:t>What are some things I want to achieve?</a:t>
            </a:r>
          </a:p>
          <a:p>
            <a:pPr marL="742950" indent="-742950">
              <a:buAutoNum type="arabicPeriod"/>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2192719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endParaRPr lang="en-US" sz="4400" dirty="0"/>
          </a:p>
          <a:p>
            <a:pPr marL="0" indent="0">
              <a:buNone/>
            </a:pPr>
            <a:r>
              <a:rPr lang="en-US" sz="4800" b="1" dirty="0"/>
              <a:t>What are typical goals?</a:t>
            </a:r>
          </a:p>
          <a:p>
            <a:pPr marL="0" indent="0">
              <a:buNone/>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
        <p:nvSpPr>
          <p:cNvPr id="5" name="TextBox 4">
            <a:extLst>
              <a:ext uri="{FF2B5EF4-FFF2-40B4-BE49-F238E27FC236}">
                <a16:creationId xmlns:a16="http://schemas.microsoft.com/office/drawing/2014/main" id="{5AF8322C-CDF8-4FB6-9D2F-4848C4B45205}"/>
              </a:ext>
            </a:extLst>
          </p:cNvPr>
          <p:cNvSpPr txBox="1"/>
          <p:nvPr/>
        </p:nvSpPr>
        <p:spPr>
          <a:xfrm>
            <a:off x="340871" y="3343914"/>
            <a:ext cx="11613002" cy="2554545"/>
          </a:xfrm>
          <a:prstGeom prst="rect">
            <a:avLst/>
          </a:prstGeom>
          <a:noFill/>
        </p:spPr>
        <p:txBody>
          <a:bodyPr wrap="square" numCol="3" rtlCol="0">
            <a:spAutoFit/>
          </a:bodyPr>
          <a:lstStyle/>
          <a:p>
            <a:pPr marL="285750" indent="-285750">
              <a:buFont typeface="Arial" panose="020B0604020202020204" pitchFamily="34" charset="0"/>
              <a:buChar char="•"/>
            </a:pPr>
            <a:r>
              <a:rPr lang="en-US" sz="4000" dirty="0"/>
              <a:t>Health</a:t>
            </a:r>
          </a:p>
          <a:p>
            <a:pPr marL="285750" indent="-285750">
              <a:buFont typeface="Arial" panose="020B0604020202020204" pitchFamily="34" charset="0"/>
              <a:buChar char="•"/>
            </a:pPr>
            <a:r>
              <a:rPr lang="en-US" sz="4000" dirty="0"/>
              <a:t>Wealth</a:t>
            </a:r>
          </a:p>
          <a:p>
            <a:pPr marL="285750" indent="-285750">
              <a:buFont typeface="Arial" panose="020B0604020202020204" pitchFamily="34" charset="0"/>
              <a:buChar char="•"/>
            </a:pPr>
            <a:r>
              <a:rPr lang="en-US" sz="4000" dirty="0"/>
              <a:t>Family</a:t>
            </a:r>
          </a:p>
          <a:p>
            <a:pPr marL="285750" indent="-285750">
              <a:buFont typeface="Arial" panose="020B0604020202020204" pitchFamily="34" charset="0"/>
              <a:buChar char="•"/>
            </a:pPr>
            <a:r>
              <a:rPr lang="en-US" sz="4000" dirty="0"/>
              <a:t>Job</a:t>
            </a:r>
          </a:p>
          <a:p>
            <a:pPr marL="285750" indent="-285750">
              <a:buFont typeface="Arial" panose="020B0604020202020204" pitchFamily="34" charset="0"/>
              <a:buChar char="•"/>
            </a:pPr>
            <a:r>
              <a:rPr lang="en-US" sz="4000" dirty="0"/>
              <a:t>Management</a:t>
            </a:r>
          </a:p>
          <a:p>
            <a:pPr marL="285750" indent="-285750">
              <a:buFont typeface="Arial" panose="020B0604020202020204" pitchFamily="34" charset="0"/>
              <a:buChar char="•"/>
            </a:pPr>
            <a:r>
              <a:rPr lang="en-US" sz="4000" dirty="0"/>
              <a:t>Spiritual</a:t>
            </a:r>
          </a:p>
          <a:p>
            <a:pPr marL="285750" indent="-285750">
              <a:buFont typeface="Arial" panose="020B0604020202020204" pitchFamily="34" charset="0"/>
              <a:buChar char="•"/>
            </a:pPr>
            <a:r>
              <a:rPr lang="en-US" sz="4000" dirty="0"/>
              <a:t>“More”</a:t>
            </a:r>
          </a:p>
          <a:p>
            <a:pPr marL="285750" indent="-285750">
              <a:buFont typeface="Arial" panose="020B0604020202020204" pitchFamily="34" charset="0"/>
              <a:buChar char="•"/>
            </a:pPr>
            <a:r>
              <a:rPr lang="en-US" sz="4000" dirty="0"/>
              <a:t>“Better</a:t>
            </a:r>
          </a:p>
          <a:p>
            <a:pPr marL="285750" indent="-285750">
              <a:buFont typeface="Arial" panose="020B0604020202020204" pitchFamily="34" charset="0"/>
              <a:buChar char="•"/>
            </a:pPr>
            <a:r>
              <a:rPr lang="en-US" sz="4000" dirty="0"/>
              <a:t>New years</a:t>
            </a:r>
          </a:p>
          <a:p>
            <a:pPr marL="285750" indent="-285750">
              <a:buFont typeface="Arial" panose="020B0604020202020204" pitchFamily="34" charset="0"/>
              <a:buChar char="•"/>
            </a:pPr>
            <a:r>
              <a:rPr lang="en-US" sz="4000" dirty="0"/>
              <a:t>Monday</a:t>
            </a:r>
          </a:p>
          <a:p>
            <a:pPr marL="285750" indent="-285750">
              <a:buFont typeface="Arial" panose="020B0604020202020204" pitchFamily="34" charset="0"/>
              <a:buChar char="•"/>
            </a:pPr>
            <a:r>
              <a:rPr lang="en-US" sz="4000" dirty="0"/>
              <a:t>Tomorrow</a:t>
            </a:r>
          </a:p>
          <a:p>
            <a:pPr marL="285750" indent="-285750">
              <a:buFont typeface="Arial" panose="020B0604020202020204" pitchFamily="34" charset="0"/>
              <a:buChar char="•"/>
            </a:pPr>
            <a:r>
              <a:rPr lang="en-US" sz="4000" dirty="0"/>
              <a:t>Someday</a:t>
            </a:r>
          </a:p>
        </p:txBody>
      </p:sp>
    </p:spTree>
    <p:extLst>
      <p:ext uri="{BB962C8B-B14F-4D97-AF65-F5344CB8AC3E}">
        <p14:creationId xmlns:p14="http://schemas.microsoft.com/office/powerpoint/2010/main" val="5489864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92500"/>
          </a:bodyPr>
          <a:lstStyle/>
          <a:p>
            <a:pPr marL="0" indent="0">
              <a:buNone/>
            </a:pPr>
            <a:r>
              <a:rPr lang="en-US" sz="4800" b="1" dirty="0"/>
              <a:t>At some point we have to chose what is most important. What is THE goal in life?</a:t>
            </a:r>
          </a:p>
          <a:p>
            <a:r>
              <a:rPr lang="en-US" sz="4000" dirty="0"/>
              <a:t>"LORD, make me to know my end, And what is the measure of my days, That I may know how frail I am. (Psalm 39:4)</a:t>
            </a:r>
          </a:p>
          <a:p>
            <a:r>
              <a:rPr lang="en-US" sz="4000" dirty="0"/>
              <a:t> “Whereas you do not know what will happen tomorrow. For what is your life? It is even a vapor that appears for a little time and then vanishes away” (James 4:14)</a:t>
            </a:r>
          </a:p>
          <a:p>
            <a:pPr marL="0" indent="0">
              <a:buNone/>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33183107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92500" lnSpcReduction="20000"/>
          </a:bodyPr>
          <a:lstStyle/>
          <a:p>
            <a:pPr marL="0" indent="0">
              <a:buNone/>
            </a:pPr>
            <a:r>
              <a:rPr lang="en-US" sz="4800" b="1" dirty="0"/>
              <a:t>Not a new concept:</a:t>
            </a:r>
          </a:p>
          <a:p>
            <a:r>
              <a:rPr lang="en-US" sz="4400" dirty="0"/>
              <a:t> “Choose for yourselves today whom you will serve” (Joshua 24:15)</a:t>
            </a:r>
          </a:p>
          <a:p>
            <a:r>
              <a:rPr lang="en-US" sz="4400" dirty="0"/>
              <a:t> “How long will you hesitate between two opinions?” (1 Kings 18:21)</a:t>
            </a:r>
          </a:p>
          <a:p>
            <a:r>
              <a:rPr lang="en-US" sz="4400" dirty="0"/>
              <a:t> “No one can serve two masters; for either he will hate the one and love the other, or he will be devoted to one and despise the other.” </a:t>
            </a:r>
          </a:p>
          <a:p>
            <a:pPr marL="0" indent="0">
              <a:buNone/>
            </a:pPr>
            <a:r>
              <a:rPr lang="en-US" sz="4400" dirty="0"/>
              <a:t>  (Matthew 6:24)</a:t>
            </a:r>
          </a:p>
          <a:p>
            <a:pPr marL="742950" indent="-742950">
              <a:buAutoNum type="arabicPeriod"/>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29071758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lnSpcReduction="10000"/>
          </a:bodyPr>
          <a:lstStyle/>
          <a:p>
            <a:pPr marL="0" indent="0">
              <a:buNone/>
            </a:pPr>
            <a:r>
              <a:rPr lang="en-US" sz="4800" b="1" dirty="0"/>
              <a:t>Take notes:</a:t>
            </a:r>
          </a:p>
          <a:p>
            <a:pPr marL="742950" indent="-742950">
              <a:buAutoNum type="arabicPeriod"/>
            </a:pPr>
            <a:r>
              <a:rPr lang="en-US" sz="4400" dirty="0"/>
              <a:t>What are actionable items?</a:t>
            </a:r>
          </a:p>
          <a:p>
            <a:pPr marL="742950" indent="-742950">
              <a:buAutoNum type="arabicPeriod"/>
            </a:pPr>
            <a:r>
              <a:rPr lang="en-US" sz="4400" dirty="0"/>
              <a:t>Are there specific things mentioned that we should be working on?</a:t>
            </a:r>
          </a:p>
          <a:p>
            <a:pPr marL="742950" indent="-742950">
              <a:buAutoNum type="arabicPeriod"/>
            </a:pPr>
            <a:r>
              <a:rPr lang="en-US" sz="4400" dirty="0"/>
              <a:t>Are there any concepts mentioned that help us understand the bigger picture?</a:t>
            </a:r>
          </a:p>
          <a:p>
            <a:pPr marL="742950" indent="-742950">
              <a:buAutoNum type="arabicPeriod"/>
            </a:pPr>
            <a:r>
              <a:rPr lang="en-US" sz="4400" dirty="0"/>
              <a:t>Any processes mentioned?</a:t>
            </a:r>
          </a:p>
          <a:p>
            <a:pPr marL="742950" indent="-742950">
              <a:buAutoNum type="arabicPeriod"/>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31202873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lnSpcReduction="10000"/>
          </a:bodyPr>
          <a:lstStyle/>
          <a:p>
            <a:pPr marL="0" indent="0">
              <a:buNone/>
            </a:pPr>
            <a:endParaRPr lang="en-US" sz="4400" dirty="0"/>
          </a:p>
          <a:p>
            <a:pPr marL="0" indent="0">
              <a:buNone/>
            </a:pPr>
            <a:r>
              <a:rPr lang="en-US" sz="4400" dirty="0"/>
              <a:t>But you, O man of God, flee these things and pursue righteousness, godliness, faith, love, patience, gentleness. Fight the good fight of faith, lay hold on eternal life, to which you were also called and have confessed the good confession in the presence of many witnesses.</a:t>
            </a:r>
          </a:p>
          <a:p>
            <a:pPr marL="0" indent="0" algn="r">
              <a:buNone/>
            </a:pPr>
            <a:r>
              <a:rPr lang="en-US" sz="4400" dirty="0"/>
              <a:t>(1 Timothy 6:11-12)</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19607676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92500" lnSpcReduction="20000"/>
          </a:bodyPr>
          <a:lstStyle/>
          <a:p>
            <a:pPr marL="0" indent="0">
              <a:buNone/>
            </a:pPr>
            <a:endParaRPr lang="en-US" sz="4400" dirty="0"/>
          </a:p>
          <a:p>
            <a:pPr marL="0" indent="0">
              <a:buNone/>
            </a:pPr>
            <a:r>
              <a:rPr lang="en-US" sz="4400" dirty="0"/>
              <a:t>Therefore gird up the loins of your mind, be sober, and rest your hope fully upon the grace that is to be brought to you at the revelation of Jesus Christ; as obedient children, not conforming yourselves to the former lusts, as in your ignorance; but as He who called you is holy, you also be holy in all your conduct, because it is written, “BE HOLY, FOR I AM HOLY.”</a:t>
            </a:r>
          </a:p>
          <a:p>
            <a:pPr marL="0" indent="0" algn="r">
              <a:buNone/>
            </a:pPr>
            <a:r>
              <a:rPr lang="en-US" sz="4400" dirty="0"/>
              <a:t>(1 Peter 1:13-16)</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Goals</a:t>
            </a:r>
          </a:p>
        </p:txBody>
      </p:sp>
    </p:spTree>
    <p:extLst>
      <p:ext uri="{BB962C8B-B14F-4D97-AF65-F5344CB8AC3E}">
        <p14:creationId xmlns:p14="http://schemas.microsoft.com/office/powerpoint/2010/main" val="28588273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TotalTime>
  <Words>838</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 JULIAN</vt:lpstr>
      <vt:lpstr>Arial</vt:lpstr>
      <vt:lpstr>Calibri</vt:lpstr>
      <vt:lpstr>Calibri Light</vt:lpstr>
      <vt:lpstr>Office Theme</vt:lpstr>
      <vt:lpstr>Making Things Right</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Things Right</dc:title>
  <dc:creator>Josh Blackmer</dc:creator>
  <cp:lastModifiedBy>Josh Blackmer</cp:lastModifiedBy>
  <cp:revision>15</cp:revision>
  <cp:lastPrinted>2021-12-15T21:43:11Z</cp:lastPrinted>
  <dcterms:created xsi:type="dcterms:W3CDTF">2021-11-29T15:56:42Z</dcterms:created>
  <dcterms:modified xsi:type="dcterms:W3CDTF">2021-12-15T21:43:24Z</dcterms:modified>
</cp:coreProperties>
</file>