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59" d="100"/>
          <a:sy n="59" d="100"/>
        </p:scale>
        <p:origin x="956"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FBE-258F-4B87-978D-927B7DEE7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39361-06C1-4B1B-AB7E-103CCAE302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40C29-6137-41DC-A85A-F90E14AC9513}"/>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5" name="Footer Placeholder 4">
            <a:extLst>
              <a:ext uri="{FF2B5EF4-FFF2-40B4-BE49-F238E27FC236}">
                <a16:creationId xmlns:a16="http://schemas.microsoft.com/office/drawing/2014/main" id="{E2DC1180-B205-42CB-8DB1-69D4F18BD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37ADD-FE06-4C27-ABCE-F47374B663C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12979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34C4-8154-40BE-95C1-D2A45D1BF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D8A0F-07BD-4432-A038-7E4D34A36F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519DC-44D5-4691-8013-B78A48537FDB}"/>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5" name="Footer Placeholder 4">
            <a:extLst>
              <a:ext uri="{FF2B5EF4-FFF2-40B4-BE49-F238E27FC236}">
                <a16:creationId xmlns:a16="http://schemas.microsoft.com/office/drawing/2014/main" id="{5D0B7F6E-8337-407C-B6E7-269EDC52E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98330-4973-4B51-9954-76B7B1A6C30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5164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AA90-5A7D-4B5E-830D-F127C88CBF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95CC2-5582-4603-9558-36637E1CE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3FA89-ADAD-4D3D-B852-24CD20B7C100}"/>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5" name="Footer Placeholder 4">
            <a:extLst>
              <a:ext uri="{FF2B5EF4-FFF2-40B4-BE49-F238E27FC236}">
                <a16:creationId xmlns:a16="http://schemas.microsoft.com/office/drawing/2014/main" id="{5F4F9EE0-4E27-42CB-9BBE-535E64D1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EF2C2-715D-41B7-AAF8-5DBD80E6B79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52605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8298F-0F57-4B3B-9593-9ACE1D851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4229D-0A39-4EA3-BF52-EEF266891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31D5-A38F-4656-9243-A6C7E1F7B07F}"/>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5" name="Footer Placeholder 4">
            <a:extLst>
              <a:ext uri="{FF2B5EF4-FFF2-40B4-BE49-F238E27FC236}">
                <a16:creationId xmlns:a16="http://schemas.microsoft.com/office/drawing/2014/main" id="{2B09A55F-AD26-4233-938E-BB6B9830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F647D-A696-4BFC-984E-BE3B81024F1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46316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AE1F-1ED2-4404-A76E-78228D2062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361F4-0D11-4105-BF4B-004FCF120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2198E2-37EF-4DDA-88EC-C44757291D36}"/>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5" name="Footer Placeholder 4">
            <a:extLst>
              <a:ext uri="{FF2B5EF4-FFF2-40B4-BE49-F238E27FC236}">
                <a16:creationId xmlns:a16="http://schemas.microsoft.com/office/drawing/2014/main" id="{4DDC4FA0-6B48-49BD-868F-2FF82D443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84D1-6BDA-4523-B8E9-47562973A20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687554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F5173-BC01-4F3A-A931-1004F0E98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51BC7-9A6D-4E76-BBA0-C0F2DB9B6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4287F3-A496-4421-A935-36832C9C4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F4740-E26A-4E88-A7FF-073C97F9804B}"/>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6" name="Footer Placeholder 5">
            <a:extLst>
              <a:ext uri="{FF2B5EF4-FFF2-40B4-BE49-F238E27FC236}">
                <a16:creationId xmlns:a16="http://schemas.microsoft.com/office/drawing/2014/main" id="{BFE82D50-52FE-4C2C-AF74-8F915DA9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E06FA-D916-4CC1-8827-B1B00B92BDB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6752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CCE50-B589-45EF-B0C3-06068FFED1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6450E-E228-4D34-9DA2-F18E801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C56F-5624-4C82-B82E-9B671982E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A429B4-8975-443E-8EE3-F2E46F426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6466B-18CB-4402-A781-BB5A0BC3F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DBEBDD-1E52-46E5-88A3-C74507C2BE22}"/>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8" name="Footer Placeholder 7">
            <a:extLst>
              <a:ext uri="{FF2B5EF4-FFF2-40B4-BE49-F238E27FC236}">
                <a16:creationId xmlns:a16="http://schemas.microsoft.com/office/drawing/2014/main" id="{3CBC9D02-A3A5-4C8A-8B17-575B40236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8E1CC5-27CF-4538-93D0-9C4C8D759CFB}"/>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70206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C422-D4E3-429A-A8DB-A9F5DE708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D785D-EAE7-4211-81B6-C7843B22D0C7}"/>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4" name="Footer Placeholder 3">
            <a:extLst>
              <a:ext uri="{FF2B5EF4-FFF2-40B4-BE49-F238E27FC236}">
                <a16:creationId xmlns:a16="http://schemas.microsoft.com/office/drawing/2014/main" id="{1C36663D-B4C2-464C-A23E-5207F372BC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D3D23-0E08-4726-BEB3-B63FA31BF75E}"/>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0921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E5FAB-10B8-4F9D-90F5-5D404C434445}"/>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3" name="Footer Placeholder 2">
            <a:extLst>
              <a:ext uri="{FF2B5EF4-FFF2-40B4-BE49-F238E27FC236}">
                <a16:creationId xmlns:a16="http://schemas.microsoft.com/office/drawing/2014/main" id="{F90163E7-597F-4D16-A41A-7CCEC822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20A6E-F708-4D92-B4CD-2FAF4735E4C8}"/>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07371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2156-8A20-482B-893F-54F945511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241D-D962-4B02-AE0D-2D50093A1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E00AC-D84D-4FFB-9F67-B7055F72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DD363-EC96-4558-AB74-2FB963F7722D}"/>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6" name="Footer Placeholder 5">
            <a:extLst>
              <a:ext uri="{FF2B5EF4-FFF2-40B4-BE49-F238E27FC236}">
                <a16:creationId xmlns:a16="http://schemas.microsoft.com/office/drawing/2014/main" id="{F14A63A5-CDFF-4CAF-90D0-1FAD106AE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73058-08F7-4653-A0C9-C56EDE1C7FE7}"/>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2525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874-013A-4E93-88E2-4A01E1346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C23F45-A432-427A-936A-E474A30A5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9AA0A-2519-4CA6-A2B1-FE71A7E62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FCD58-8E23-4F4A-9B64-9050E3BD6FDE}"/>
              </a:ext>
            </a:extLst>
          </p:cNvPr>
          <p:cNvSpPr>
            <a:spLocks noGrp="1"/>
          </p:cNvSpPr>
          <p:nvPr>
            <p:ph type="dt" sz="half" idx="10"/>
          </p:nvPr>
        </p:nvSpPr>
        <p:spPr/>
        <p:txBody>
          <a:bodyPr/>
          <a:lstStyle/>
          <a:p>
            <a:fld id="{9B05F8EF-2A58-4CEC-9EAA-29B6B791FA3C}" type="datetimeFigureOut">
              <a:rPr lang="en-US" smtClean="0"/>
              <a:t>12/1/2021</a:t>
            </a:fld>
            <a:endParaRPr lang="en-US"/>
          </a:p>
        </p:txBody>
      </p:sp>
      <p:sp>
        <p:nvSpPr>
          <p:cNvPr id="6" name="Footer Placeholder 5">
            <a:extLst>
              <a:ext uri="{FF2B5EF4-FFF2-40B4-BE49-F238E27FC236}">
                <a16:creationId xmlns:a16="http://schemas.microsoft.com/office/drawing/2014/main" id="{FE8DB64B-4780-4628-9290-8445B33EF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F3048-7982-42F3-A25A-C4CD3E849D3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82315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9000" r="-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9DF5EC-4088-4C4D-99AE-C7F6F786F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512B49-A719-4D47-8A94-7E3647B28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7DAAB-05E0-40AE-B758-A537720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F8EF-2A58-4CEC-9EAA-29B6B791FA3C}" type="datetimeFigureOut">
              <a:rPr lang="en-US" smtClean="0"/>
              <a:t>12/1/2021</a:t>
            </a:fld>
            <a:endParaRPr lang="en-US"/>
          </a:p>
        </p:txBody>
      </p:sp>
      <p:sp>
        <p:nvSpPr>
          <p:cNvPr id="5" name="Footer Placeholder 4">
            <a:extLst>
              <a:ext uri="{FF2B5EF4-FFF2-40B4-BE49-F238E27FC236}">
                <a16:creationId xmlns:a16="http://schemas.microsoft.com/office/drawing/2014/main" id="{E66FFBA6-2F2F-4301-B616-9F80EAD5E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8B6B4E-43AE-48AD-9A41-043D55166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26611-6404-4A34-889D-07BC2121E9E1}" type="slidenum">
              <a:rPr lang="en-US" smtClean="0"/>
              <a:t>‹#›</a:t>
            </a:fld>
            <a:endParaRPr lang="en-US"/>
          </a:p>
        </p:txBody>
      </p:sp>
    </p:spTree>
    <p:extLst>
      <p:ext uri="{BB962C8B-B14F-4D97-AF65-F5344CB8AC3E}">
        <p14:creationId xmlns:p14="http://schemas.microsoft.com/office/powerpoint/2010/main" val="388708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9000" r="-3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44C1-62A2-4D05-8A6C-F4B0320EEEE9}"/>
              </a:ext>
            </a:extLst>
          </p:cNvPr>
          <p:cNvSpPr>
            <a:spLocks noGrp="1"/>
          </p:cNvSpPr>
          <p:nvPr>
            <p:ph type="ctrTitle"/>
          </p:nvPr>
        </p:nvSpPr>
        <p:spPr>
          <a:xfrm>
            <a:off x="185737" y="2486024"/>
            <a:ext cx="11820525" cy="1463675"/>
          </a:xfrm>
        </p:spPr>
        <p:txBody>
          <a:bodyPr>
            <a:noAutofit/>
          </a:bodyPr>
          <a:lstStyle/>
          <a:p>
            <a:r>
              <a:rPr lang="en-US" sz="10300" spc="-200" dirty="0">
                <a:solidFill>
                  <a:schemeClr val="bg1"/>
                </a:solidFill>
                <a:effectLst>
                  <a:outerShdw blurRad="38100" dist="38100" dir="2700000" algn="tl">
                    <a:srgbClr val="000000">
                      <a:alpha val="43137"/>
                    </a:srgbClr>
                  </a:outerShdw>
                </a:effectLst>
                <a:latin typeface="AR JULIAN" panose="02000000000000000000" pitchFamily="2" charset="0"/>
              </a:rPr>
              <a:t>Making</a:t>
            </a:r>
            <a:r>
              <a:rPr lang="en-US" sz="10300" spc="-300" dirty="0">
                <a:solidFill>
                  <a:schemeClr val="bg1"/>
                </a:solidFill>
                <a:effectLst>
                  <a:outerShdw blurRad="38100" dist="38100" dir="2700000" algn="tl">
                    <a:srgbClr val="000000">
                      <a:alpha val="43137"/>
                    </a:srgbClr>
                  </a:outerShdw>
                </a:effectLst>
                <a:latin typeface="AR JULIAN" panose="02000000000000000000" pitchFamily="2" charset="0"/>
              </a:rPr>
              <a:t> Things Right</a:t>
            </a:r>
          </a:p>
        </p:txBody>
      </p:sp>
      <p:sp>
        <p:nvSpPr>
          <p:cNvPr id="3" name="Subtitle 2">
            <a:extLst>
              <a:ext uri="{FF2B5EF4-FFF2-40B4-BE49-F238E27FC236}">
                <a16:creationId xmlns:a16="http://schemas.microsoft.com/office/drawing/2014/main" id="{E185F57B-7F20-48F1-9199-12E94892F332}"/>
              </a:ext>
            </a:extLst>
          </p:cNvPr>
          <p:cNvSpPr>
            <a:spLocks noGrp="1"/>
          </p:cNvSpPr>
          <p:nvPr>
            <p:ph type="subTitle" idx="1"/>
          </p:nvPr>
        </p:nvSpPr>
        <p:spPr>
          <a:xfrm>
            <a:off x="185736" y="3688767"/>
            <a:ext cx="11820525" cy="962025"/>
          </a:xfrm>
        </p:spPr>
        <p:txBody>
          <a:bodyPr>
            <a:normAutofit fontScale="92500" lnSpcReduction="10000"/>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Tree>
    <p:extLst>
      <p:ext uri="{BB962C8B-B14F-4D97-AF65-F5344CB8AC3E}">
        <p14:creationId xmlns:p14="http://schemas.microsoft.com/office/powerpoint/2010/main" val="336917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400" b="1" dirty="0"/>
              <a:t>Predisposition Can Change</a:t>
            </a:r>
          </a:p>
          <a:p>
            <a:r>
              <a:rPr lang="en-US" sz="4400" dirty="0"/>
              <a:t> By renewing the mind (Romans 12:3)</a:t>
            </a:r>
          </a:p>
          <a:p>
            <a:r>
              <a:rPr lang="en-US" sz="4400" dirty="0"/>
              <a:t> By thinking on these things (Philippians 4:8-9)</a:t>
            </a:r>
          </a:p>
          <a:p>
            <a:r>
              <a:rPr lang="en-US" sz="4400" dirty="0"/>
              <a:t> For if these qualities are yours… (2 Peter 1:5-8)</a:t>
            </a:r>
          </a:p>
          <a:p>
            <a:r>
              <a:rPr lang="en-US" sz="4400" dirty="0"/>
              <a:t> A life walking by the Spirit (Galatians 5:22-23)</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1297204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400" b="1" dirty="0"/>
              <a:t>Resilient Attitude </a:t>
            </a:r>
            <a:r>
              <a:rPr lang="en-US" sz="4400" dirty="0"/>
              <a:t>Matthew 15:21-28</a:t>
            </a:r>
          </a:p>
          <a:p>
            <a:r>
              <a:rPr lang="en-US" sz="4400" dirty="0"/>
              <a:t> Great need v.21-22</a:t>
            </a:r>
          </a:p>
          <a:p>
            <a:r>
              <a:rPr lang="en-US" sz="4400" dirty="0"/>
              <a:t> Denied v.23-24</a:t>
            </a:r>
          </a:p>
          <a:p>
            <a:r>
              <a:rPr lang="en-US" sz="4400" dirty="0"/>
              <a:t> Denied a second time v.25-26</a:t>
            </a:r>
          </a:p>
          <a:p>
            <a:r>
              <a:rPr lang="en-US" sz="4400" dirty="0"/>
              <a:t> Her great faith v.27-28</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2556533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400" b="1" dirty="0"/>
              <a:t>Right &amp; Rotten Attitudes </a:t>
            </a:r>
            <a:r>
              <a:rPr lang="en-US" sz="4400" dirty="0"/>
              <a:t>Luke 15:11-32</a:t>
            </a:r>
          </a:p>
          <a:p>
            <a:r>
              <a:rPr lang="en-US" sz="4400" dirty="0"/>
              <a:t> Rotten to right attitude v.11-19</a:t>
            </a:r>
          </a:p>
          <a:p>
            <a:r>
              <a:rPr lang="en-US" sz="4400" dirty="0"/>
              <a:t> Right to rotten attitude v.25-30</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50563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400" b="1" dirty="0"/>
              <a:t>It is up to you</a:t>
            </a:r>
            <a:endParaRPr lang="en-US" sz="4400" dirty="0"/>
          </a:p>
          <a:p>
            <a:pPr marL="0" indent="0">
              <a:buNone/>
            </a:pPr>
            <a:r>
              <a:rPr lang="en-US" sz="3200" dirty="0"/>
              <a:t>And He has said to me, "My grace is sufficient for you, for power is perfected in weakness." Most gladly, therefore, I will rather boast about my weaknesses, so that the power of Christ may dwell in me. Therefore I am well content with weaknesses, with insults, with distresses, with persecutions, with difficulties, for Christ's sake; for when I am weak, then I am strong. </a:t>
            </a:r>
          </a:p>
          <a:p>
            <a:pPr marL="0" indent="0" algn="r">
              <a:buNone/>
            </a:pPr>
            <a:r>
              <a:rPr lang="en-US" sz="3200" dirty="0"/>
              <a:t>(2 Corinthians 12:9-10)</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1102661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400" b="1" dirty="0"/>
              <a:t>It is up to you</a:t>
            </a:r>
            <a:endParaRPr lang="en-US" sz="4400" dirty="0"/>
          </a:p>
          <a:p>
            <a:pPr marL="0" indent="0">
              <a:buNone/>
            </a:pPr>
            <a:r>
              <a:rPr lang="en-US" sz="3200" dirty="0"/>
              <a:t>Not that I speak from want, for I have learned to be content in whatever circumstances I am. I know how to get along with humble means, and I also know how to live in prosperity; in any and every circumstance I have learned the secret of being filled and going hungry, both of having abundance and suffering need. I can do all things through Him who strengthens me.</a:t>
            </a:r>
          </a:p>
          <a:p>
            <a:pPr marL="0" indent="0" algn="r">
              <a:buNone/>
            </a:pPr>
            <a:r>
              <a:rPr lang="en-US" sz="3200" dirty="0"/>
              <a:t>(Philippians 4:11-13)</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2398189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343025"/>
            <a:ext cx="11725274" cy="5283199"/>
          </a:xfrm>
        </p:spPr>
        <p:txBody>
          <a:bodyPr>
            <a:normAutofit/>
          </a:bodyPr>
          <a:lstStyle/>
          <a:p>
            <a:r>
              <a:rPr lang="en-US" sz="4400" dirty="0"/>
              <a:t>Has anything ever gone wrong in your life?</a:t>
            </a:r>
          </a:p>
          <a:p>
            <a:r>
              <a:rPr lang="en-US" sz="4400" dirty="0"/>
              <a:t>How do other people typically respond when things go wrong?</a:t>
            </a:r>
          </a:p>
          <a:p>
            <a:r>
              <a:rPr lang="en-US" sz="4400" dirty="0"/>
              <a:t>Do we respond emotionally or logically when things go wrong?</a:t>
            </a:r>
          </a:p>
          <a:p>
            <a:r>
              <a:rPr lang="en-US" sz="4400" dirty="0"/>
              <a:t>Do you have a checklist to help when things go wrong?</a:t>
            </a:r>
          </a:p>
        </p:txBody>
      </p:sp>
    </p:spTree>
    <p:extLst>
      <p:ext uri="{BB962C8B-B14F-4D97-AF65-F5344CB8AC3E}">
        <p14:creationId xmlns:p14="http://schemas.microsoft.com/office/powerpoint/2010/main" val="2298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400" dirty="0"/>
              <a:t>“Do all things without grumbling or disputing; so that you will prove yourselves to be blameless and innocent, children of God above reproach in the midst of a crooked and perverse generation, among whom you appear as lights in the world.”</a:t>
            </a:r>
          </a:p>
          <a:p>
            <a:pPr marL="0" indent="0" algn="r">
              <a:buNone/>
            </a:pPr>
            <a:r>
              <a:rPr lang="en-US" sz="4400" dirty="0"/>
              <a:t>(Philippians 2:14-15)</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219271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400" dirty="0"/>
              <a:t>“For as he thinks within himself, so he is.”</a:t>
            </a:r>
          </a:p>
          <a:p>
            <a:pPr marL="0" indent="0" algn="r">
              <a:buNone/>
            </a:pPr>
            <a:r>
              <a:rPr lang="en-US" sz="4400" dirty="0"/>
              <a:t>(Proverbs 23:7a)</a:t>
            </a:r>
          </a:p>
          <a:p>
            <a:pPr marL="0" indent="0">
              <a:buNone/>
            </a:pPr>
            <a:r>
              <a:rPr lang="en-US" sz="4400" dirty="0"/>
              <a:t>“Watch over your heart with all diligence, For from it flow the springs of life.”</a:t>
            </a:r>
          </a:p>
          <a:p>
            <a:pPr marL="0" indent="0" algn="r">
              <a:buNone/>
            </a:pPr>
            <a:r>
              <a:rPr lang="en-US" sz="4400" dirty="0"/>
              <a:t>(Proverbs 4:23)</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166083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400" dirty="0"/>
              <a:t>But Peter said to him, “May your silver perish with you, because you thought you could obtain the gift of God with money! You have no part or portion in this matter, for your heart is not right before God.”</a:t>
            </a:r>
          </a:p>
          <a:p>
            <a:pPr marL="0" indent="0" algn="r">
              <a:buNone/>
            </a:pPr>
            <a:r>
              <a:rPr lang="en-US" sz="4400" dirty="0"/>
              <a:t>(Acts 8:20-21)</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3158889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400" dirty="0"/>
              <a:t>“This people honors Me with their lips, but their heart is far away from Me.”</a:t>
            </a:r>
          </a:p>
          <a:p>
            <a:pPr marL="0" indent="0" algn="r">
              <a:buNone/>
            </a:pPr>
            <a:r>
              <a:rPr lang="en-US" sz="4400" dirty="0"/>
              <a:t>(Matthew 15:8)</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1418844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92500" lnSpcReduction="20000"/>
          </a:bodyPr>
          <a:lstStyle/>
          <a:p>
            <a:pPr marL="0" indent="0">
              <a:buNone/>
            </a:pPr>
            <a:endParaRPr lang="en-US" sz="4400" dirty="0"/>
          </a:p>
          <a:p>
            <a:pPr marL="0" indent="0">
              <a:buNone/>
            </a:pPr>
            <a:r>
              <a:rPr lang="en-US" sz="4400" dirty="0"/>
              <a:t>When they entered, he looked at Eliab and thought, “Surely the LORD'S anointed is before Him.” But the LORD said to Samuel, “Do not look at his appearance or at the height of his stature, because I have rejected him; for God sees not as man sees, for man looks at the outward appearance, but the LORD looks at the heart.”</a:t>
            </a:r>
          </a:p>
          <a:p>
            <a:pPr marL="0" indent="0" algn="r">
              <a:buNone/>
            </a:pPr>
            <a:r>
              <a:rPr lang="en-US" sz="4400" dirty="0"/>
              <a:t>(1 Samuel 16:6-7)</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4210458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lgn="ctr">
              <a:buNone/>
            </a:pPr>
            <a:r>
              <a:rPr lang="en-US" sz="4800" b="1" dirty="0"/>
              <a:t>King David</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
        <p:nvSpPr>
          <p:cNvPr id="6" name="TextBox 5">
            <a:extLst>
              <a:ext uri="{FF2B5EF4-FFF2-40B4-BE49-F238E27FC236}">
                <a16:creationId xmlns:a16="http://schemas.microsoft.com/office/drawing/2014/main" id="{A696CBA7-0227-45E2-8F4B-8B8E192737B2}"/>
              </a:ext>
            </a:extLst>
          </p:cNvPr>
          <p:cNvSpPr txBox="1"/>
          <p:nvPr/>
        </p:nvSpPr>
        <p:spPr>
          <a:xfrm>
            <a:off x="6481960" y="2666371"/>
            <a:ext cx="5045374" cy="2862322"/>
          </a:xfrm>
          <a:prstGeom prst="rect">
            <a:avLst/>
          </a:prstGeom>
          <a:noFill/>
        </p:spPr>
        <p:txBody>
          <a:bodyPr wrap="square" rtlCol="0">
            <a:spAutoFit/>
          </a:bodyPr>
          <a:lstStyle/>
          <a:p>
            <a:r>
              <a:rPr lang="en-US" sz="4800" u="sng" dirty="0"/>
              <a:t>2 Samuel 11:1-3</a:t>
            </a:r>
          </a:p>
          <a:p>
            <a:pPr marL="685800" indent="-685800">
              <a:buFont typeface="Arial" panose="020B0604020202020204" pitchFamily="34" charset="0"/>
              <a:buChar char="•"/>
            </a:pPr>
            <a:r>
              <a:rPr lang="en-US" sz="4400" dirty="0"/>
              <a:t>Wrong place</a:t>
            </a:r>
          </a:p>
          <a:p>
            <a:pPr marL="685800" indent="-685800">
              <a:buFont typeface="Arial" panose="020B0604020202020204" pitchFamily="34" charset="0"/>
              <a:buChar char="•"/>
            </a:pPr>
            <a:r>
              <a:rPr lang="en-US" sz="4400" dirty="0"/>
              <a:t>Wrong time</a:t>
            </a:r>
          </a:p>
          <a:p>
            <a:pPr marL="685800" indent="-685800">
              <a:buFont typeface="Arial" panose="020B0604020202020204" pitchFamily="34" charset="0"/>
              <a:buChar char="•"/>
            </a:pPr>
            <a:r>
              <a:rPr lang="en-US" sz="4400" dirty="0"/>
              <a:t>Wrong attitude</a:t>
            </a:r>
          </a:p>
        </p:txBody>
      </p:sp>
      <p:sp>
        <p:nvSpPr>
          <p:cNvPr id="7" name="TextBox 6">
            <a:extLst>
              <a:ext uri="{FF2B5EF4-FFF2-40B4-BE49-F238E27FC236}">
                <a16:creationId xmlns:a16="http://schemas.microsoft.com/office/drawing/2014/main" id="{014A1AC5-06E8-49B7-9CF0-42906CAF4FA7}"/>
              </a:ext>
            </a:extLst>
          </p:cNvPr>
          <p:cNvSpPr txBox="1"/>
          <p:nvPr/>
        </p:nvSpPr>
        <p:spPr>
          <a:xfrm>
            <a:off x="5361053" y="2670700"/>
            <a:ext cx="1239039" cy="769441"/>
          </a:xfrm>
          <a:prstGeom prst="rect">
            <a:avLst/>
          </a:prstGeom>
          <a:noFill/>
        </p:spPr>
        <p:txBody>
          <a:bodyPr wrap="square" rtlCol="0">
            <a:spAutoFit/>
          </a:bodyPr>
          <a:lstStyle/>
          <a:p>
            <a:pPr algn="ctr"/>
            <a:r>
              <a:rPr lang="en-US" sz="4400" b="1" i="1" dirty="0"/>
              <a:t>VS</a:t>
            </a:r>
          </a:p>
        </p:txBody>
      </p:sp>
      <p:sp>
        <p:nvSpPr>
          <p:cNvPr id="8" name="TextBox 7">
            <a:extLst>
              <a:ext uri="{FF2B5EF4-FFF2-40B4-BE49-F238E27FC236}">
                <a16:creationId xmlns:a16="http://schemas.microsoft.com/office/drawing/2014/main" id="{19042176-40E4-483A-8ED6-5A1AE743F6DE}"/>
              </a:ext>
            </a:extLst>
          </p:cNvPr>
          <p:cNvSpPr txBox="1"/>
          <p:nvPr/>
        </p:nvSpPr>
        <p:spPr>
          <a:xfrm>
            <a:off x="664667" y="2666370"/>
            <a:ext cx="5045374" cy="2862322"/>
          </a:xfrm>
          <a:prstGeom prst="rect">
            <a:avLst/>
          </a:prstGeom>
          <a:noFill/>
        </p:spPr>
        <p:txBody>
          <a:bodyPr wrap="square" rtlCol="0">
            <a:spAutoFit/>
          </a:bodyPr>
          <a:lstStyle/>
          <a:p>
            <a:r>
              <a:rPr lang="en-US" sz="4800" u="sng" dirty="0"/>
              <a:t>1 Samuel 17:26-37</a:t>
            </a:r>
          </a:p>
          <a:p>
            <a:pPr marL="685800" indent="-685800">
              <a:buFont typeface="Arial" panose="020B0604020202020204" pitchFamily="34" charset="0"/>
              <a:buChar char="•"/>
            </a:pPr>
            <a:r>
              <a:rPr lang="en-US" sz="4400" dirty="0"/>
              <a:t>Right place</a:t>
            </a:r>
          </a:p>
          <a:p>
            <a:pPr marL="685800" indent="-685800">
              <a:buFont typeface="Arial" panose="020B0604020202020204" pitchFamily="34" charset="0"/>
              <a:buChar char="•"/>
            </a:pPr>
            <a:r>
              <a:rPr lang="en-US" sz="4400" dirty="0"/>
              <a:t>Right time</a:t>
            </a:r>
          </a:p>
          <a:p>
            <a:pPr marL="685800" indent="-685800">
              <a:buFont typeface="Arial" panose="020B0604020202020204" pitchFamily="34" charset="0"/>
              <a:buChar char="•"/>
            </a:pPr>
            <a:r>
              <a:rPr lang="en-US" sz="4400" dirty="0"/>
              <a:t>Right attitude</a:t>
            </a:r>
          </a:p>
        </p:txBody>
      </p:sp>
    </p:spTree>
    <p:extLst>
      <p:ext uri="{BB962C8B-B14F-4D97-AF65-F5344CB8AC3E}">
        <p14:creationId xmlns:p14="http://schemas.microsoft.com/office/powerpoint/2010/main" val="4008879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Effect transition="in" filter="fade">
                                      <p:cBhvr>
                                        <p:cTn id="16" dur="1000"/>
                                        <p:tgtEl>
                                          <p:spTgt spid="8">
                                            <p:txEl>
                                              <p:pRg st="1" end="1"/>
                                            </p:txEl>
                                          </p:spTgt>
                                        </p:tgtEl>
                                      </p:cBhvr>
                                    </p:animEffect>
                                    <p:anim calcmode="lin" valueType="num">
                                      <p:cBhvr>
                                        <p:cTn id="17"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fade">
                                      <p:cBhvr>
                                        <p:cTn id="23" dur="1000"/>
                                        <p:tgtEl>
                                          <p:spTgt spid="8">
                                            <p:txEl>
                                              <p:pRg st="2" end="2"/>
                                            </p:txEl>
                                          </p:spTgt>
                                        </p:tgtEl>
                                      </p:cBhvr>
                                    </p:animEffect>
                                    <p:anim calcmode="lin" valueType="num">
                                      <p:cBhvr>
                                        <p:cTn id="24"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3" end="3"/>
                                            </p:txEl>
                                          </p:spTgt>
                                        </p:tgtEl>
                                        <p:attrNameLst>
                                          <p:attrName>style.visibility</p:attrName>
                                        </p:attrNameLst>
                                      </p:cBhvr>
                                      <p:to>
                                        <p:strVal val="visible"/>
                                      </p:to>
                                    </p:set>
                                    <p:animEffect transition="in" filter="fade">
                                      <p:cBhvr>
                                        <p:cTn id="30" dur="1000"/>
                                        <p:tgtEl>
                                          <p:spTgt spid="8">
                                            <p:txEl>
                                              <p:pRg st="3" end="3"/>
                                            </p:txEl>
                                          </p:spTgt>
                                        </p:tgtEl>
                                      </p:cBhvr>
                                    </p:animEffect>
                                    <p:anim calcmode="lin" valueType="num">
                                      <p:cBhvr>
                                        <p:cTn id="31"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Effect transition="in" filter="fade">
                                      <p:cBhvr>
                                        <p:cTn id="45" dur="1000"/>
                                        <p:tgtEl>
                                          <p:spTgt spid="6">
                                            <p:txEl>
                                              <p:pRg st="1" end="1"/>
                                            </p:txEl>
                                          </p:spTgt>
                                        </p:tgtEl>
                                      </p:cBhvr>
                                    </p:animEffect>
                                    <p:anim calcmode="lin" valueType="num">
                                      <p:cBhvr>
                                        <p:cTn id="4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47"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fade">
                                      <p:cBhvr>
                                        <p:cTn id="52" dur="1000"/>
                                        <p:tgtEl>
                                          <p:spTgt spid="6">
                                            <p:txEl>
                                              <p:pRg st="2" end="2"/>
                                            </p:txEl>
                                          </p:spTgt>
                                        </p:tgtEl>
                                      </p:cBhvr>
                                    </p:animEffect>
                                    <p:anim calcmode="lin" valueType="num">
                                      <p:cBhvr>
                                        <p:cTn id="53"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Effect transition="in" filter="fade">
                                      <p:cBhvr>
                                        <p:cTn id="59" dur="1000"/>
                                        <p:tgtEl>
                                          <p:spTgt spid="6">
                                            <p:txEl>
                                              <p:pRg st="3" end="3"/>
                                            </p:txEl>
                                          </p:spTgt>
                                        </p:tgtEl>
                                      </p:cBhvr>
                                    </p:animEffect>
                                    <p:anim calcmode="lin" valueType="num">
                                      <p:cBhvr>
                                        <p:cTn id="60"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62500" lnSpcReduction="20000"/>
          </a:bodyPr>
          <a:lstStyle/>
          <a:p>
            <a:pPr marL="0" indent="0">
              <a:buNone/>
            </a:pPr>
            <a:r>
              <a:rPr lang="en-US" sz="7000" b="1" dirty="0"/>
              <a:t>Predisposition</a:t>
            </a:r>
          </a:p>
          <a:p>
            <a:pPr marL="0" indent="0">
              <a:buNone/>
            </a:pPr>
            <a:r>
              <a:rPr lang="en-US" sz="4400" dirty="0"/>
              <a:t>Personality is the sum total of mental characteristics that makes an individual unique when compared to others. There is also thoughts, as well as emotions which an individual experiences, which causes him to behave the way he does. At a very superficial level, personality comes out through one’s disposition or emotional tone.  However, personality is also reflected in the values, beliefs, and expectations of a person.</a:t>
            </a:r>
          </a:p>
          <a:p>
            <a:pPr marL="0" indent="0">
              <a:buNone/>
            </a:pPr>
            <a:r>
              <a:rPr lang="en-US" sz="4400" dirty="0"/>
              <a:t>Most of the factors which shape someone’s personality are a result of his/her heredity and the environment in which he/she was exposed to. Research findings suggest that heredity is largely responsible for basic traits such as the emotional tone, whereas, values, beliefs, and expectations are a result of experiences and socialization that a person had in his/her childhood.</a:t>
            </a:r>
          </a:p>
          <a:p>
            <a:pPr marL="0" indent="0">
              <a:buNone/>
            </a:pPr>
            <a:r>
              <a:rPr lang="en-US" sz="2900" dirty="0"/>
              <a:t>https://www.ukessays.com/essays/psychology/the-factors-that-shape-our-personality-psychology-essay.php</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Heart</a:t>
            </a:r>
          </a:p>
        </p:txBody>
      </p:sp>
    </p:spTree>
    <p:extLst>
      <p:ext uri="{BB962C8B-B14F-4D97-AF65-F5344CB8AC3E}">
        <p14:creationId xmlns:p14="http://schemas.microsoft.com/office/powerpoint/2010/main" val="801938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TotalTime>
  <Words>832</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 JULIAN</vt:lpstr>
      <vt:lpstr>Arial</vt:lpstr>
      <vt:lpstr>Calibri</vt:lpstr>
      <vt:lpstr>Calibri Light</vt:lpstr>
      <vt:lpstr>Office Theme</vt:lpstr>
      <vt:lpstr>Making Things Right</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Things Right</dc:title>
  <dc:creator>Josh Blackmer</dc:creator>
  <cp:lastModifiedBy>Josh Blackmer</cp:lastModifiedBy>
  <cp:revision>10</cp:revision>
  <cp:lastPrinted>2021-12-01T19:42:52Z</cp:lastPrinted>
  <dcterms:created xsi:type="dcterms:W3CDTF">2021-11-29T15:56:42Z</dcterms:created>
  <dcterms:modified xsi:type="dcterms:W3CDTF">2021-12-01T22:02:01Z</dcterms:modified>
</cp:coreProperties>
</file>