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9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6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ACE5B-4C87-4702-94F1-22AFA06E0A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EAFC80-81E5-48E5-B9B0-95D60CF5D0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282F75-FC14-4FD8-B8F2-9688D3AE0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8F68A-FC1F-41D0-B628-FC9D7EC32683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9A859E-FF14-4661-963D-5C1915400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EE2CB-BB32-4E8E-977C-B640E2304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B19E-FB29-40BD-98D1-18259D777E7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, tree, plant, outdoor&#10;&#10;Description automatically generated">
            <a:extLst>
              <a:ext uri="{FF2B5EF4-FFF2-40B4-BE49-F238E27FC236}">
                <a16:creationId xmlns:a16="http://schemas.microsoft.com/office/drawing/2014/main" id="{8850E87D-430D-4031-A114-2F2F8FD98B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009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A7500-417B-46E7-978A-F2729CF53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A384A-7766-4A97-8A55-56AA67CAD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FE13C-F81A-44D8-8263-5476572DE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8F68A-FC1F-41D0-B628-FC9D7EC32683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919B3-7EDB-45CA-B3EB-843B5D8D5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35E1D-D657-44B5-81BD-78DA02248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B19E-FB29-40BD-98D1-18259D777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726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5B149-24D8-44E6-9BDD-B40D84323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1D8EC-F720-4D2C-A41D-63FE6B5528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D2E71-CF37-481B-BA35-2EE7B9EFF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32239D-91CD-466A-B437-0A6448129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8F68A-FC1F-41D0-B628-FC9D7EC32683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A7A080-EEBB-41C0-A47E-1ABD2DEB1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240BC4-2DA6-4EEF-AE74-397AAF42C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B19E-FB29-40BD-98D1-18259D777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95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58FD9-30AD-4697-9978-0D12E94EA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67EDE5-4178-4D5E-B38C-4225FF60E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22AD1F-91E8-4683-8870-09C4307B2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5ECAB6-39DC-47DD-A681-49270EA467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4F1120-4B96-42E2-8253-783BFBE744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46CFC7-8A64-4F7A-B9F2-EAE5CD308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8F68A-FC1F-41D0-B628-FC9D7EC32683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FA129C-1EBF-4022-A2E7-AC0B11187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C582D3-570E-4070-A9A5-85CBC5F7D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B19E-FB29-40BD-98D1-18259D777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822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898B6-FFBF-4D50-ACEA-CB8BA99D5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3AC35A-17B4-42A7-BA13-3B1DA1D87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8F68A-FC1F-41D0-B628-FC9D7EC32683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DA56D1-DAD5-4FBF-8CB9-3895C491F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B44168-3097-409B-B99E-CA2A67B1B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B19E-FB29-40BD-98D1-18259D777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749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18B6E8-30D9-4048-9DC3-9E1D3C847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8F68A-FC1F-41D0-B628-FC9D7EC32683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8088AD-3032-4B87-80D2-5B3D2A4A9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5A9603-3DA9-4729-98A0-F6A5E0E18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B19E-FB29-40BD-98D1-18259D777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0150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601E1-AB1A-4A4D-A0AD-C698EF748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2A33F-5E2D-46E9-8BC1-A341C2A75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C29C10-3543-4DF6-88CD-1B81202244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B99920-E665-4DA1-8898-7BD5FF30C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8F68A-FC1F-41D0-B628-FC9D7EC32683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C95EE8-E6E6-4352-813A-DA7C9CE4A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B86126-27AD-4947-B86A-3BDCD72B7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B19E-FB29-40BD-98D1-18259D777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7198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BAFF7-E0B2-4BDC-856A-3DA8D73C3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F99BFB-267F-4C90-BFB4-95738D6EA6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012AD0-7316-4741-9C8F-8D2C5D8D1D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F3B7FB-556A-4358-8683-A050CF9F3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8F68A-FC1F-41D0-B628-FC9D7EC32683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402F96-BFC2-41CC-B58E-B5E815C35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88AB56-1EAE-4EBD-9660-38115E2C0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B19E-FB29-40BD-98D1-18259D777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3256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0EAA2-4652-4796-BC04-013E7AF12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35E312-906A-443A-A8BB-421235E7F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26B907-850F-45E3-B3A5-0F334E76D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8F68A-FC1F-41D0-B628-FC9D7EC32683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33D04-9DD6-4EA4-AD7B-D91E81F34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589A8-E666-4ACC-8C02-BD447E0A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B19E-FB29-40BD-98D1-18259D777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056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08E346-A3FF-448D-8C66-30B0BC6992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04C4B3-56A1-49DF-AE77-97695330F1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9705D-3BD9-41B3-9B3F-B4AC95007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8F68A-FC1F-41D0-B628-FC9D7EC32683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04416-2059-4713-8308-24896B447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E0D5E-48A5-4F61-805E-D39D2BE3C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EB19E-FB29-40BD-98D1-18259D777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524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sign, green&#10;&#10;Description automatically generated">
            <a:extLst>
              <a:ext uri="{FF2B5EF4-FFF2-40B4-BE49-F238E27FC236}">
                <a16:creationId xmlns:a16="http://schemas.microsoft.com/office/drawing/2014/main" id="{0FB9BFAE-63C7-4C76-ADFE-4D62F23191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9BA12-8A6C-4837-89EF-8EEB26A1A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615" y="1677798"/>
            <a:ext cx="11778143" cy="5180202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/>
                  </a:glow>
                </a:effectLst>
              </a:defRPr>
            </a:lvl2pPr>
            <a:lvl3pPr marL="914400" indent="-228600"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2639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ign, green&#10;&#10;Description automatically generated">
            <a:extLst>
              <a:ext uri="{FF2B5EF4-FFF2-40B4-BE49-F238E27FC236}">
                <a16:creationId xmlns:a16="http://schemas.microsoft.com/office/drawing/2014/main" id="{A11EB880-95CB-4505-856D-C6DE90D3E6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9BA12-8A6C-4837-89EF-8EEB26A1A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615" y="1677798"/>
            <a:ext cx="11778143" cy="5180202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/>
                  </a:glow>
                </a:effectLst>
              </a:defRPr>
            </a:lvl2pPr>
            <a:lvl3pPr marL="914400" indent="-228600"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8087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ebsite&#10;&#10;Description automatically generated">
            <a:extLst>
              <a:ext uri="{FF2B5EF4-FFF2-40B4-BE49-F238E27FC236}">
                <a16:creationId xmlns:a16="http://schemas.microsoft.com/office/drawing/2014/main" id="{94D336C3-959F-4D17-8345-D38B78FC02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9BA12-8A6C-4837-89EF-8EEB26A1A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615" y="1677798"/>
            <a:ext cx="11778143" cy="5180202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/>
                  </a:glow>
                </a:effectLst>
              </a:defRPr>
            </a:lvl2pPr>
            <a:lvl3pPr marL="914400" indent="-228600"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6803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green, sign&#10;&#10;Description automatically generated">
            <a:extLst>
              <a:ext uri="{FF2B5EF4-FFF2-40B4-BE49-F238E27FC236}">
                <a16:creationId xmlns:a16="http://schemas.microsoft.com/office/drawing/2014/main" id="{602C7E3B-E93F-4FAB-9ABC-0A3705914C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9BA12-8A6C-4837-89EF-8EEB26A1A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615" y="1677798"/>
            <a:ext cx="11778143" cy="5180202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/>
                  </a:glow>
                </a:effectLst>
              </a:defRPr>
            </a:lvl2pPr>
            <a:lvl3pPr marL="914400" indent="-228600"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5015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ebsite&#10;&#10;Description automatically generated with medium confidence">
            <a:extLst>
              <a:ext uri="{FF2B5EF4-FFF2-40B4-BE49-F238E27FC236}">
                <a16:creationId xmlns:a16="http://schemas.microsoft.com/office/drawing/2014/main" id="{A3DBB9FA-A58E-4683-9B88-DEF871B182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9BA12-8A6C-4837-89EF-8EEB26A1A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615" y="1677798"/>
            <a:ext cx="11778143" cy="5180202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/>
                  </a:glow>
                </a:effectLst>
              </a:defRPr>
            </a:lvl2pPr>
            <a:lvl3pPr marL="914400" indent="-228600"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2618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ECF2A420-D6C7-4F2C-B3A7-B2858FF19C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9BA12-8A6C-4837-89EF-8EEB26A1A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615" y="1677798"/>
            <a:ext cx="11778143" cy="5180202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/>
                  </a:glow>
                </a:effectLst>
              </a:defRPr>
            </a:lvl2pPr>
            <a:lvl3pPr marL="914400" indent="-228600"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5767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ign, green&#10;&#10;Description automatically generated">
            <a:extLst>
              <a:ext uri="{FF2B5EF4-FFF2-40B4-BE49-F238E27FC236}">
                <a16:creationId xmlns:a16="http://schemas.microsoft.com/office/drawing/2014/main" id="{0F896E9F-0639-416B-9633-3AC8F84F7D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9BA12-8A6C-4837-89EF-8EEB26A1A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615" y="1677798"/>
            <a:ext cx="11778143" cy="5180202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/>
                  </a:glow>
                </a:effectLst>
              </a:defRPr>
            </a:lvl2pPr>
            <a:lvl3pPr marL="914400" indent="-228600"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6954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E8AF0D0E-FF59-4B0D-9516-5FEA6FF525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9BA12-8A6C-4837-89EF-8EEB26A1A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615" y="1677798"/>
            <a:ext cx="11778143" cy="5180202"/>
          </a:xfrm>
        </p:spPr>
        <p:txBody>
          <a:bodyPr/>
          <a:lstStyle>
            <a:lvl1pPr>
              <a:defRPr b="1">
                <a:effectLst>
                  <a:glow rad="63500">
                    <a:schemeClr val="bg1"/>
                  </a:glow>
                </a:effectLst>
              </a:defRPr>
            </a:lvl1pPr>
            <a:lvl2pPr marL="569913" indent="-228600">
              <a:buFont typeface="Calibri" panose="020F0502020204030204" pitchFamily="34" charset="0"/>
              <a:buChar char="−"/>
              <a:defRPr b="1">
                <a:effectLst>
                  <a:glow rad="63500">
                    <a:schemeClr val="bg1"/>
                  </a:glow>
                </a:effectLst>
              </a:defRPr>
            </a:lvl2pPr>
            <a:lvl3pPr marL="914400" indent="-228600">
              <a:defRPr b="1">
                <a:effectLst>
                  <a:glow rad="63500">
                    <a:schemeClr val="bg1"/>
                  </a:glow>
                </a:effectLst>
              </a:defRPr>
            </a:lvl3pPr>
            <a:lvl4pPr>
              <a:defRPr b="1">
                <a:effectLst>
                  <a:glow rad="63500">
                    <a:schemeClr val="bg1"/>
                  </a:glow>
                </a:effectLst>
              </a:defRPr>
            </a:lvl4pPr>
            <a:lvl5pPr>
              <a:defRPr b="1">
                <a:effectLst>
                  <a:glow rad="63500">
                    <a:schemeClr val="bg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0513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AE761C-0F56-4297-9E0A-DA9A4FA52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669E65-5F91-401A-B3B1-34A4ED3482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F8E36D-34A9-4E58-9D4A-3CAD96E363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8F68A-FC1F-41D0-B628-FC9D7EC32683}" type="datetimeFigureOut">
              <a:rPr lang="en-US" smtClean="0"/>
              <a:t>12/26/2021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C12A68-BFEF-4B35-8FDE-15C854AA6D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A38E7-4C92-4C61-BF6A-E61230466E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EB19E-FB29-40BD-98D1-18259D777E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70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309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056FF4-A827-4EA2-B27A-412AF47582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Believe Jesus is God’s Son – John 8:24</a:t>
            </a:r>
          </a:p>
          <a:p>
            <a:pPr>
              <a:lnSpc>
                <a:spcPct val="100000"/>
              </a:lnSpc>
            </a:pPr>
            <a:r>
              <a:rPr lang="en-US" dirty="0"/>
              <a:t>Repent of your sins and turn to God – Luke 13:3</a:t>
            </a:r>
          </a:p>
          <a:p>
            <a:pPr>
              <a:lnSpc>
                <a:spcPct val="100000"/>
              </a:lnSpc>
            </a:pPr>
            <a:r>
              <a:rPr lang="en-US" dirty="0"/>
              <a:t>Confess your faith in Jesus Christ – Matthew 10:32</a:t>
            </a:r>
          </a:p>
          <a:p>
            <a:pPr>
              <a:lnSpc>
                <a:spcPct val="100000"/>
              </a:lnSpc>
            </a:pPr>
            <a:r>
              <a:rPr lang="en-US" dirty="0"/>
              <a:t>Be immersed into Christ – Romans 6:3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God will forgive all of your sins – Acts 2:38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God will add you to His church – Acts 2:47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God will enroll you in heaven – Hebrews 12:23</a:t>
            </a:r>
          </a:p>
          <a:p>
            <a:pPr>
              <a:lnSpc>
                <a:spcPct val="100000"/>
              </a:lnSpc>
            </a:pPr>
            <a:r>
              <a:rPr lang="en-US" dirty="0"/>
              <a:t>Stand firm and live faithfully to the Lord – Revelation 2:10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If you’ve strayed, repent and turn away from your sins – Acts 8:22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If you’ve strayed, confess your sins and ask for forgiveness – 1 John 1:9</a:t>
            </a:r>
          </a:p>
        </p:txBody>
      </p:sp>
    </p:spTree>
    <p:extLst>
      <p:ext uri="{BB962C8B-B14F-4D97-AF65-F5344CB8AC3E}">
        <p14:creationId xmlns:p14="http://schemas.microsoft.com/office/powerpoint/2010/main" val="2785514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056FF4-A827-4EA2-B27A-412AF47582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word “blessed” means “to be happy, with Divine favor”</a:t>
            </a:r>
          </a:p>
          <a:p>
            <a:r>
              <a:rPr lang="en-US" dirty="0"/>
              <a:t>“Blessed” is plural in Hebrew = “</a:t>
            </a:r>
            <a:r>
              <a:rPr lang="en-US" dirty="0" err="1"/>
              <a:t>happinesses</a:t>
            </a:r>
            <a:r>
              <a:rPr lang="en-US" dirty="0"/>
              <a:t>, </a:t>
            </a:r>
            <a:r>
              <a:rPr lang="en-US" dirty="0" err="1"/>
              <a:t>blessednesses</a:t>
            </a:r>
            <a:r>
              <a:rPr lang="en-US" dirty="0"/>
              <a:t>”</a:t>
            </a:r>
          </a:p>
          <a:p>
            <a:r>
              <a:rPr lang="en-US" dirty="0"/>
              <a:t>Being happy with Divine favor is </a:t>
            </a:r>
            <a:r>
              <a:rPr lang="en-US"/>
              <a:t>possible now and </a:t>
            </a:r>
            <a:r>
              <a:rPr lang="en-US" dirty="0"/>
              <a:t>desirable in eternity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247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056FF4-A827-4EA2-B27A-412AF47582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will be “ungodly/wicked” who are irreverent toward God</a:t>
            </a:r>
          </a:p>
          <a:p>
            <a:pPr lvl="1"/>
            <a:r>
              <a:rPr lang="en-US" dirty="0"/>
              <a:t>They will have “counsel,” advice, plans and purposes against God</a:t>
            </a:r>
          </a:p>
          <a:p>
            <a:r>
              <a:rPr lang="en-US" dirty="0"/>
              <a:t>There will be “sinners” who habitually and deliberately transgress God’s law</a:t>
            </a:r>
          </a:p>
          <a:p>
            <a:pPr lvl="1"/>
            <a:r>
              <a:rPr lang="en-US" dirty="0"/>
              <a:t>They will take a “path” that is in clear violation of God’s will and leads to sin</a:t>
            </a:r>
          </a:p>
          <a:p>
            <a:r>
              <a:rPr lang="en-US" dirty="0"/>
              <a:t>There will be “scornful/scoffers” who mock righteousness and those committed to it</a:t>
            </a:r>
          </a:p>
          <a:p>
            <a:pPr lvl="1"/>
            <a:r>
              <a:rPr lang="en-US" dirty="0"/>
              <a:t>They will settle down in a “seat” of hardened rebellion against God</a:t>
            </a:r>
          </a:p>
        </p:txBody>
      </p:sp>
    </p:spTree>
    <p:extLst>
      <p:ext uri="{BB962C8B-B14F-4D97-AF65-F5344CB8AC3E}">
        <p14:creationId xmlns:p14="http://schemas.microsoft.com/office/powerpoint/2010/main" val="4275078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056FF4-A827-4EA2-B27A-412AF47582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Sin is progressive </a:t>
            </a:r>
          </a:p>
          <a:p>
            <a:pPr lvl="1"/>
            <a:r>
              <a:rPr lang="en-US" dirty="0"/>
              <a:t>It starts with listening and being interested </a:t>
            </a:r>
          </a:p>
          <a:p>
            <a:pPr lvl="2"/>
            <a:r>
              <a:rPr lang="en-US" sz="2400" dirty="0"/>
              <a:t>DO NOT entertain the thought of sin or “walk” in any approval of it</a:t>
            </a:r>
          </a:p>
          <a:p>
            <a:pPr lvl="1"/>
            <a:r>
              <a:rPr lang="en-US" dirty="0"/>
              <a:t>It leads to participating and engaging </a:t>
            </a:r>
          </a:p>
          <a:p>
            <a:pPr lvl="2"/>
            <a:r>
              <a:rPr lang="en-US" sz="2400" dirty="0"/>
              <a:t>DO NOT keep company with or “stand” by or for those who do</a:t>
            </a:r>
          </a:p>
          <a:p>
            <a:pPr lvl="1"/>
            <a:r>
              <a:rPr lang="en-US" dirty="0"/>
              <a:t>It culminates in yielding and joining</a:t>
            </a:r>
          </a:p>
          <a:p>
            <a:pPr lvl="2"/>
            <a:r>
              <a:rPr lang="en-US" sz="2400" dirty="0"/>
              <a:t>DO not settle into a new habit and “sit” in a wicked manner of life</a:t>
            </a:r>
          </a:p>
          <a:p>
            <a:r>
              <a:rPr lang="en-US" dirty="0"/>
              <a:t>Refuse to follow the ungodly standard</a:t>
            </a:r>
          </a:p>
          <a:p>
            <a:r>
              <a:rPr lang="en-US" dirty="0"/>
              <a:t>Avoid taking that first step in the wrong direction</a:t>
            </a:r>
          </a:p>
        </p:txBody>
      </p:sp>
    </p:spTree>
    <p:extLst>
      <p:ext uri="{BB962C8B-B14F-4D97-AF65-F5344CB8AC3E}">
        <p14:creationId xmlns:p14="http://schemas.microsoft.com/office/powerpoint/2010/main" val="1984124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056FF4-A827-4EA2-B27A-412AF47582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Seek proper counsel from the proper source – follow His standard </a:t>
            </a:r>
            <a:br>
              <a:rPr lang="en-US" dirty="0"/>
            </a:br>
            <a:r>
              <a:rPr lang="en-US" dirty="0"/>
              <a:t>(2 Cor. 5:7; Heb. 11:6)</a:t>
            </a:r>
          </a:p>
          <a:p>
            <a:r>
              <a:rPr lang="en-US" dirty="0"/>
              <a:t>Delight in the law of the Lord, enjoying it so much that it is your preferred activity</a:t>
            </a:r>
          </a:p>
          <a:p>
            <a:r>
              <a:rPr lang="en-US" dirty="0"/>
              <a:t>Meditate on it continually: reading, studying, loving, thinking, memorizing (Prov. 23:7)</a:t>
            </a:r>
          </a:p>
          <a:p>
            <a:r>
              <a:rPr lang="en-US" dirty="0"/>
              <a:t>The more you learn it, the more you’ll love it.  </a:t>
            </a:r>
          </a:p>
          <a:p>
            <a:pPr marL="0" indent="0">
              <a:buNone/>
            </a:pPr>
            <a:r>
              <a:rPr lang="en-US" dirty="0"/>
              <a:t>   The more you love it, the more you’ll live it.</a:t>
            </a:r>
          </a:p>
          <a:p>
            <a:pPr marL="0" indent="0">
              <a:buNone/>
            </a:pPr>
            <a:r>
              <a:rPr lang="en-US" dirty="0"/>
              <a:t>   The more you live it, the more you’ll tell it.</a:t>
            </a:r>
          </a:p>
        </p:txBody>
      </p:sp>
    </p:spTree>
    <p:extLst>
      <p:ext uri="{BB962C8B-B14F-4D97-AF65-F5344CB8AC3E}">
        <p14:creationId xmlns:p14="http://schemas.microsoft.com/office/powerpoint/2010/main" val="411430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056FF4-A827-4EA2-B27A-412AF47582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tree is firmly grounded and unyielding in stability</a:t>
            </a:r>
          </a:p>
          <a:p>
            <a:r>
              <a:rPr lang="en-US" dirty="0"/>
              <a:t>Being planted is a deliberate choice with purpose (i.e., serving God)</a:t>
            </a:r>
          </a:p>
          <a:p>
            <a:r>
              <a:rPr lang="en-US" dirty="0"/>
              <a:t>Planted by rivers of water ensures continually nourished, with roots constantly fed and deeply sustained by the Word of God (2 Tim. 3:17)</a:t>
            </a:r>
          </a:p>
          <a:p>
            <a:r>
              <a:rPr lang="en-US" dirty="0"/>
              <a:t>Know where your strength is…never move, shift or abandon for any reason</a:t>
            </a:r>
          </a:p>
        </p:txBody>
      </p:sp>
    </p:spTree>
    <p:extLst>
      <p:ext uri="{BB962C8B-B14F-4D97-AF65-F5344CB8AC3E}">
        <p14:creationId xmlns:p14="http://schemas.microsoft.com/office/powerpoint/2010/main" val="784184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056FF4-A827-4EA2-B27A-412AF47582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615" y="1677798"/>
            <a:ext cx="11898385" cy="4684902"/>
          </a:xfrm>
        </p:spPr>
        <p:txBody>
          <a:bodyPr>
            <a:normAutofit/>
          </a:bodyPr>
          <a:lstStyle/>
          <a:p>
            <a:r>
              <a:rPr lang="en-US" dirty="0"/>
              <a:t>A tree’s reason for being is to be fruitful (Matt. 21:19 + John 15:1-2; Rom. 7:4)</a:t>
            </a:r>
          </a:p>
          <a:p>
            <a:r>
              <a:rPr lang="en-US" dirty="0"/>
              <a:t>The righteous must be active workers, spreading the seed of the gospel </a:t>
            </a:r>
            <a:br>
              <a:rPr lang="en-US" dirty="0"/>
            </a:br>
            <a:r>
              <a:rPr lang="en-US" dirty="0"/>
              <a:t>(1 Cor. 3:6-9) and producing fruits of good works (Eph. 2:10)</a:t>
            </a:r>
          </a:p>
          <a:p>
            <a:r>
              <a:rPr lang="en-US" dirty="0"/>
              <a:t>The righteous are an ever-green tree, always in “season” for Lord </a:t>
            </a:r>
            <a:r>
              <a:rPr lang="en-US" sz="2400" dirty="0"/>
              <a:t>(not seasonal)</a:t>
            </a:r>
          </a:p>
          <a:p>
            <a:r>
              <a:rPr lang="en-US" dirty="0"/>
              <a:t>The “leaf” of the righteous is always alive</a:t>
            </a:r>
            <a:r>
              <a:rPr lang="en-US" sz="2700" dirty="0"/>
              <a:t>—it does not wither or fade in beauty</a:t>
            </a:r>
          </a:p>
          <a:p>
            <a:r>
              <a:rPr lang="en-US" dirty="0"/>
              <a:t>The work of the righteous always “prospers” because of where he’s planted</a:t>
            </a:r>
          </a:p>
          <a:p>
            <a:pPr lvl="1"/>
            <a:r>
              <a:rPr lang="en-US" dirty="0"/>
              <a:t>Putting first things first always brings blessing (Matt. 6:33)</a:t>
            </a:r>
          </a:p>
          <a:p>
            <a:pPr lvl="1"/>
            <a:r>
              <a:rPr lang="en-US" dirty="0"/>
              <a:t>Doing things God’s way always ensures success/good days (1 Pet. 3:10-12)</a:t>
            </a:r>
          </a:p>
        </p:txBody>
      </p:sp>
    </p:spTree>
    <p:extLst>
      <p:ext uri="{BB962C8B-B14F-4D97-AF65-F5344CB8AC3E}">
        <p14:creationId xmlns:p14="http://schemas.microsoft.com/office/powerpoint/2010/main" val="2649342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056FF4-A827-4EA2-B27A-412AF47582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Lord is aware of the way of the wicked</a:t>
            </a:r>
          </a:p>
          <a:p>
            <a:pPr lvl="1"/>
            <a:r>
              <a:rPr lang="en-US" dirty="0"/>
              <a:t>They ignore His will and disdain His existence</a:t>
            </a:r>
          </a:p>
          <a:p>
            <a:pPr lvl="1"/>
            <a:r>
              <a:rPr lang="en-US" dirty="0"/>
              <a:t>They are the ones who walk, stand and sit in sinful living</a:t>
            </a:r>
          </a:p>
          <a:p>
            <a:pPr lvl="1"/>
            <a:r>
              <a:rPr lang="en-US" dirty="0"/>
              <a:t>They shall not prosper, now or in eternity, anymore than useless chaff will</a:t>
            </a:r>
          </a:p>
          <a:p>
            <a:pPr lvl="1"/>
            <a:r>
              <a:rPr lang="en-US" dirty="0"/>
              <a:t>They shall not stand acquitted or justified at the judgment</a:t>
            </a:r>
          </a:p>
          <a:p>
            <a:pPr lvl="1"/>
            <a:r>
              <a:rPr lang="en-US" dirty="0"/>
              <a:t>They shall not dwell in heaven, among the righteous (Rev. 21:27; 22:15; Gal 5:19-21)</a:t>
            </a:r>
          </a:p>
          <a:p>
            <a:pPr lvl="1"/>
            <a:r>
              <a:rPr lang="en-US" dirty="0"/>
              <a:t>They shall perish</a:t>
            </a:r>
          </a:p>
        </p:txBody>
      </p:sp>
    </p:spTree>
    <p:extLst>
      <p:ext uri="{BB962C8B-B14F-4D97-AF65-F5344CB8AC3E}">
        <p14:creationId xmlns:p14="http://schemas.microsoft.com/office/powerpoint/2010/main" val="1018067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056FF4-A827-4EA2-B27A-412AF47582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Lord is aware of the way of the wicked</a:t>
            </a:r>
          </a:p>
          <a:p>
            <a:r>
              <a:rPr lang="en-US" dirty="0"/>
              <a:t>The Lord approves the way of the righteous</a:t>
            </a:r>
          </a:p>
          <a:p>
            <a:pPr lvl="1"/>
            <a:r>
              <a:rPr lang="en-US" dirty="0"/>
              <a:t>He knows those who are His (2 Tim. 2:19)</a:t>
            </a:r>
          </a:p>
          <a:p>
            <a:pPr lvl="1"/>
            <a:r>
              <a:rPr lang="en-US" dirty="0"/>
              <a:t>He knows their path, their challenges, their victories and successes</a:t>
            </a:r>
          </a:p>
          <a:p>
            <a:pPr lvl="1"/>
            <a:r>
              <a:rPr lang="en-US" dirty="0"/>
              <a:t>He watches over them as His own special children</a:t>
            </a:r>
          </a:p>
          <a:p>
            <a:pPr lvl="1"/>
            <a:r>
              <a:rPr lang="en-US" dirty="0"/>
              <a:t>He is looking forward to approving His own when they stand on the day of judgment – for they alone are prepared for judgment, and they alone will be rewarded</a:t>
            </a:r>
          </a:p>
          <a:p>
            <a:pPr lvl="1"/>
            <a:r>
              <a:rPr lang="en-US" dirty="0"/>
              <a:t>He has a prepared a place wherein righteousness dwells (2 Pet. 3:13; Rev. 22:14)</a:t>
            </a:r>
          </a:p>
          <a:p>
            <a:pPr lvl="1"/>
            <a:r>
              <a:rPr lang="en-US" dirty="0"/>
              <a:t>Remember that!  Focus on that!  STAND FIRM IN THAT!</a:t>
            </a:r>
          </a:p>
        </p:txBody>
      </p:sp>
    </p:spTree>
    <p:extLst>
      <p:ext uri="{BB962C8B-B14F-4D97-AF65-F5344CB8AC3E}">
        <p14:creationId xmlns:p14="http://schemas.microsoft.com/office/powerpoint/2010/main" val="16535869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804</Words>
  <Application>Microsoft Office PowerPoint</Application>
  <PresentationFormat>Widescreen</PresentationFormat>
  <Paragraphs>60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3</cp:revision>
  <dcterms:created xsi:type="dcterms:W3CDTF">2021-12-18T19:12:29Z</dcterms:created>
  <dcterms:modified xsi:type="dcterms:W3CDTF">2021-12-26T22:42:56Z</dcterms:modified>
</cp:coreProperties>
</file>