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1"/>
  </p:notesMasterIdLst>
  <p:sldIdLst>
    <p:sldId id="2778" r:id="rId2"/>
    <p:sldId id="3103" r:id="rId3"/>
    <p:sldId id="3259" r:id="rId4"/>
    <p:sldId id="3109" r:id="rId5"/>
    <p:sldId id="3253" r:id="rId6"/>
    <p:sldId id="3254" r:id="rId7"/>
    <p:sldId id="3255" r:id="rId8"/>
    <p:sldId id="3256" r:id="rId9"/>
    <p:sldId id="3257" r:id="rId10"/>
    <p:sldId id="3258" r:id="rId11"/>
    <p:sldId id="3212" r:id="rId12"/>
    <p:sldId id="3260" r:id="rId13"/>
    <p:sldId id="3261" r:id="rId14"/>
    <p:sldId id="3262" r:id="rId15"/>
    <p:sldId id="3265" r:id="rId16"/>
    <p:sldId id="3266" r:id="rId17"/>
    <p:sldId id="3267" r:id="rId18"/>
    <p:sldId id="3268" r:id="rId19"/>
    <p:sldId id="3250" r:id="rId20"/>
    <p:sldId id="3269" r:id="rId21"/>
    <p:sldId id="3270" r:id="rId22"/>
    <p:sldId id="3271" r:id="rId23"/>
    <p:sldId id="3272" r:id="rId24"/>
    <p:sldId id="3273" r:id="rId25"/>
    <p:sldId id="3274" r:id="rId26"/>
    <p:sldId id="3249" r:id="rId27"/>
    <p:sldId id="3281" r:id="rId28"/>
    <p:sldId id="3282" r:id="rId29"/>
    <p:sldId id="3283" r:id="rId30"/>
    <p:sldId id="3284" r:id="rId31"/>
    <p:sldId id="3285" r:id="rId32"/>
    <p:sldId id="3286" r:id="rId33"/>
    <p:sldId id="3252" r:id="rId34"/>
    <p:sldId id="3287" r:id="rId35"/>
    <p:sldId id="3288" r:id="rId36"/>
    <p:sldId id="3289" r:id="rId37"/>
    <p:sldId id="3293" r:id="rId38"/>
    <p:sldId id="3294" r:id="rId39"/>
    <p:sldId id="3201" r:id="rId40"/>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2" pos="6408"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3"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5256" autoAdjust="0"/>
  </p:normalViewPr>
  <p:slideViewPr>
    <p:cSldViewPr snapToGrid="0">
      <p:cViewPr varScale="1">
        <p:scale>
          <a:sx n="112" d="100"/>
          <a:sy n="112" d="100"/>
        </p:scale>
        <p:origin x="114" y="132"/>
      </p:cViewPr>
      <p:guideLst>
        <p:guide pos="6408"/>
        <p:guide orient="horz" pos="216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3205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5450" y="704850"/>
            <a:ext cx="6253163"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7"/>
            <a:ext cx="5681980" cy="4224814"/>
          </a:xfrm>
          <a:prstGeom prst="rect">
            <a:avLst/>
          </a:prstGeom>
          <a:noFill/>
          <a:ln>
            <a:noFill/>
          </a:ln>
        </p:spPr>
        <p:txBody>
          <a:bodyPr spcFirstLastPara="1" wrap="square" lIns="94204" tIns="94204" rIns="94204" bIns="9420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8070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0603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5122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70222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26594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90264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1375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74510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3748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0711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00736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80838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8616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3366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75668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7869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53267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19091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82657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66034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7180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14317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04920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2917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89309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08285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50248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85537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93245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647277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96973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2" y="4343400"/>
            <a:ext cx="5486399"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8019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83588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4583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125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8474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80412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53276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5400" b="1" dirty="0"/>
              <a:t>Four Directions From God</a:t>
            </a:r>
            <a:endParaRPr sz="5400" dirty="0"/>
          </a:p>
        </p:txBody>
      </p:sp>
      <p:sp>
        <p:nvSpPr>
          <p:cNvPr id="81" name="Google Shape;81;p13"/>
          <p:cNvSpPr txBox="1">
            <a:spLocks noGrp="1"/>
          </p:cNvSpPr>
          <p:nvPr>
            <p:ph type="subTitle" idx="1"/>
          </p:nvPr>
        </p:nvSpPr>
        <p:spPr>
          <a:xfrm>
            <a:off x="7409089" y="6028852"/>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Luke 11:29-32</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 A Brief Look at the Book of Jonah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360218" y="873240"/>
            <a:ext cx="11388437" cy="5647700"/>
          </a:xfrm>
          <a:prstGeom prst="rect">
            <a:avLst/>
          </a:prstGeom>
          <a:noFill/>
        </p:spPr>
        <p:txBody>
          <a:bodyPr wrap="square" rtlCol="0">
            <a:spAutoFit/>
          </a:bodyPr>
          <a:lstStyle/>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know the story of Jonah</a:t>
            </a:r>
          </a:p>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We may know the outline of the Bible</a:t>
            </a:r>
          </a:p>
          <a:p>
            <a:pPr marL="461963" marR="0" lvl="0" indent="-461963" algn="just">
              <a:spcBef>
                <a:spcPts val="0"/>
              </a:spcBef>
              <a:spcAft>
                <a:spcPts val="1800"/>
              </a:spcAft>
              <a:buClr>
                <a:schemeClr val="bg1"/>
              </a:buClr>
              <a:buFont typeface="Arial" panose="020B0604020202020204" pitchFamily="34" charset="0"/>
              <a:buChar char="•"/>
              <a:tabLst>
                <a:tab pos="3205163" algn="l"/>
                <a:tab pos="3657600" algn="l"/>
              </a:tabLst>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Chapter One:	Jonah Runs FROM God</a:t>
            </a:r>
          </a:p>
          <a:p>
            <a:pPr marL="461963" marR="0" lvl="0" indent="-461963" algn="just">
              <a:spcBef>
                <a:spcPts val="0"/>
              </a:spcBef>
              <a:spcAft>
                <a:spcPts val="1800"/>
              </a:spcAft>
              <a:buClr>
                <a:schemeClr val="bg1"/>
              </a:buClr>
              <a:buFont typeface="Arial" panose="020B0604020202020204" pitchFamily="34" charset="0"/>
              <a:buChar char="•"/>
              <a:tabLst>
                <a:tab pos="3205163" algn="l"/>
              </a:tabLst>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Chapter Two:	Jonah Runs TOWARD God</a:t>
            </a:r>
          </a:p>
          <a:p>
            <a:pPr marL="461963" marR="0" lvl="0" indent="-461963" algn="just">
              <a:spcBef>
                <a:spcPts val="0"/>
              </a:spcBef>
              <a:spcAft>
                <a:spcPts val="1800"/>
              </a:spcAft>
              <a:buClr>
                <a:schemeClr val="bg1"/>
              </a:buClr>
              <a:buFont typeface="Arial" panose="020B0604020202020204" pitchFamily="34" charset="0"/>
              <a:buChar char="•"/>
              <a:tabLst>
                <a:tab pos="3205163" algn="l"/>
              </a:tabLst>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Chapter Three:	Jonah Runs WITH God</a:t>
            </a:r>
          </a:p>
          <a:p>
            <a:pPr marL="461963" marR="0" lvl="0" indent="-461963" algn="just">
              <a:spcBef>
                <a:spcPts val="0"/>
              </a:spcBef>
              <a:spcAft>
                <a:spcPts val="1800"/>
              </a:spcAft>
              <a:buClr>
                <a:schemeClr val="bg1"/>
              </a:buClr>
              <a:buFont typeface="Arial" panose="020B0604020202020204" pitchFamily="34" charset="0"/>
              <a:buChar char="•"/>
              <a:tabLst>
                <a:tab pos="3205163" algn="l"/>
              </a:tabLst>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Chapter Four:	Jonah Runs AHEAD of God</a:t>
            </a:r>
          </a:p>
          <a:p>
            <a:pPr marL="461963" marR="0" lvl="0" indent="-461963" algn="ctr">
              <a:spcBef>
                <a:spcPts val="0"/>
              </a:spcBef>
              <a:spcAft>
                <a:spcPts val="1800"/>
              </a:spcAft>
              <a:buClr>
                <a:schemeClr val="bg1"/>
              </a:buClr>
              <a:tabLst>
                <a:tab pos="3205163" algn="l"/>
              </a:tabLst>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461963" marR="0" lvl="0" indent="-461963" algn="ctr">
              <a:spcBef>
                <a:spcPts val="0"/>
              </a:spcBef>
              <a:spcAft>
                <a:spcPts val="1800"/>
              </a:spcAft>
              <a:buClr>
                <a:schemeClr val="bg1"/>
              </a:buClr>
            </a:pPr>
            <a:r>
              <a:rPr lang="en-US" sz="3600" b="1" i="1" dirty="0">
                <a:solidFill>
                  <a:srgbClr val="FFFF00"/>
                </a:solidFill>
                <a:latin typeface="Calibri" panose="020F0502020204030204" pitchFamily="34" charset="0"/>
                <a:ea typeface="Calibri" panose="020F0502020204030204" pitchFamily="34" charset="0"/>
                <a:cs typeface="Calibri" panose="020F0502020204030204" pitchFamily="34" charset="0"/>
              </a:rPr>
              <a:t>Is It Possible Everyone Here Tonight is Running Like Jonah?</a:t>
            </a:r>
            <a:endParaRPr lang="en-US" sz="36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5158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FROM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051754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FROM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1184940"/>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Everyone is “forced” to make a decision about himself and God</a:t>
            </a:r>
          </a:p>
          <a:p>
            <a:pPr marL="457200" marR="0" lvl="0" indent="-457200" algn="just">
              <a:spcBef>
                <a:spcPts val="0"/>
              </a:spcBef>
              <a:spcAft>
                <a:spcPts val="1800"/>
              </a:spcAft>
              <a:buClr>
                <a:schemeClr val="bg1"/>
              </a:buClr>
              <a:buFont typeface="Arial" panose="020B0604020202020204" pitchFamily="34" charset="0"/>
              <a:buChar char="•"/>
            </a:pP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3961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FROM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1184940"/>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Everyone is “forced” to make a decision about himself and God</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There is no neutral ground because of the nature of truth</a:t>
            </a:r>
          </a:p>
        </p:txBody>
      </p:sp>
    </p:spTree>
    <p:extLst>
      <p:ext uri="{BB962C8B-B14F-4D97-AF65-F5344CB8AC3E}">
        <p14:creationId xmlns:p14="http://schemas.microsoft.com/office/powerpoint/2010/main" val="3767629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FROM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250837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Everyone is “forced” to make a decision about himself and God</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is no neutral ground because of the nature of truth</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Many paths have been taken to get away from God</a:t>
            </a:r>
          </a:p>
          <a:p>
            <a:pPr marR="0" lvl="0" algn="just">
              <a:spcBef>
                <a:spcPts val="0"/>
              </a:spcBef>
              <a:spcAft>
                <a:spcPts val="1800"/>
              </a:spcAft>
              <a:buClr>
                <a:schemeClr val="bg1"/>
              </a:buCl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8849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FROM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250837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Everyone is “forced” to make a decision about himself and God</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is no neutral ground because of the nature of truth</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Many paths have been taken to get away from God</a:t>
            </a:r>
          </a:p>
          <a:p>
            <a:pPr marR="0" lvl="0" algn="just">
              <a:spcBef>
                <a:spcPts val="0"/>
              </a:spcBef>
              <a:spcAft>
                <a:spcPts val="1800"/>
              </a:spcAft>
              <a:buClr>
                <a:schemeClr val="bg1"/>
              </a:buCl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        -  Agnosticism and atheism</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4554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FROM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317009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Everyone is “forced” to make a decision about himself and God</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is no neutral ground because of the nature of truth</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Many paths have been taken to get away from God</a:t>
            </a:r>
          </a:p>
          <a:p>
            <a:pPr marR="0" lvl="0" algn="just">
              <a:spcBef>
                <a:spcPts val="0"/>
              </a:spcBef>
              <a:spcAft>
                <a:spcPts val="1800"/>
              </a:spcAft>
              <a:buClr>
                <a:schemeClr val="bg1"/>
              </a:buCl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  Agnosticism and atheism</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R="0" lvl="0" algn="just">
              <a:spcBef>
                <a:spcPts val="0"/>
              </a:spcBef>
              <a:spcAft>
                <a:spcPts val="1800"/>
              </a:spcAft>
              <a:buClr>
                <a:schemeClr val="bg1"/>
              </a:buCl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  Creating own gods (idols) in man’s imagination</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64340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FROM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4262705"/>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Everyone is “forced” to make a decision about himself and God</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is no neutral ground because of the nature of truth</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Many paths have been taken to get away from God</a:t>
            </a:r>
          </a:p>
          <a:p>
            <a:pPr marR="0" lvl="0" algn="just">
              <a:spcBef>
                <a:spcPts val="0"/>
              </a:spcBef>
              <a:spcAft>
                <a:spcPts val="1800"/>
              </a:spcAft>
              <a:buClr>
                <a:schemeClr val="bg1"/>
              </a:buCl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  Agnosticism and atheism</a:t>
            </a:r>
          </a:p>
          <a:p>
            <a:pPr marR="0" lvl="0" algn="just">
              <a:spcBef>
                <a:spcPts val="0"/>
              </a:spcBef>
              <a:spcAft>
                <a:spcPts val="1800"/>
              </a:spcAft>
              <a:buClr>
                <a:schemeClr val="bg1"/>
              </a:buCl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  Creating own gods (idols) in man’s imagination</a:t>
            </a:r>
          </a:p>
          <a:p>
            <a:pPr marR="0" lvl="0" algn="just">
              <a:spcBef>
                <a:spcPts val="0"/>
              </a:spcBef>
              <a:spcAft>
                <a:spcPts val="1800"/>
              </a:spcAft>
              <a:buClr>
                <a:schemeClr val="bg1"/>
              </a:buCl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        -  Knowing that God exists, some tried to escape: drinking, drugs, 	pleasure, sex, materialism, etc.</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3451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FROM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4924425"/>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Everyone is “forced” to make a decision about himself and God</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is no neutral ground because of the nature of truth</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Many paths have been taken to get away from God</a:t>
            </a:r>
          </a:p>
          <a:p>
            <a:pPr marR="0" lvl="0" algn="just">
              <a:spcBef>
                <a:spcPts val="0"/>
              </a:spcBef>
              <a:spcAft>
                <a:spcPts val="1800"/>
              </a:spcAft>
              <a:buClr>
                <a:schemeClr val="bg1"/>
              </a:buCl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  Agnosticism and atheism</a:t>
            </a:r>
          </a:p>
          <a:p>
            <a:pPr marR="0" lvl="0" algn="just">
              <a:spcBef>
                <a:spcPts val="0"/>
              </a:spcBef>
              <a:spcAft>
                <a:spcPts val="1800"/>
              </a:spcAft>
              <a:buClr>
                <a:schemeClr val="bg1"/>
              </a:buCl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  Creating own gods (idols) in man’s imagination</a:t>
            </a:r>
          </a:p>
          <a:p>
            <a:pPr marR="0" lvl="0" algn="just">
              <a:spcBef>
                <a:spcPts val="0"/>
              </a:spcBef>
              <a:spcAft>
                <a:spcPts val="1800"/>
              </a:spcAft>
              <a:buClr>
                <a:schemeClr val="bg1"/>
              </a:buCl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  Knowing that God exists, some tried to escape: drinking, drugs, 	pleasure, sex, materialism, etc.</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The truth is that there is no way to get away from God (Psa. 139)</a:t>
            </a:r>
            <a:endPar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6073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TOWARD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540974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Text—Luke 11:29-32</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847755"/>
          </a:xfrm>
          <a:prstGeom prst="rect">
            <a:avLst/>
          </a:prstGeom>
          <a:noFill/>
        </p:spPr>
        <p:txBody>
          <a:bodyPr wrap="square" rtlCol="0">
            <a:spAutoFit/>
          </a:bodyPr>
          <a:lstStyle/>
          <a:p>
            <a:pPr marR="0" algn="just" rtl="0"/>
            <a:endParaRPr lang="en-US" sz="1050" b="1" u="none" strike="noStrike" baseline="0" dirty="0">
              <a:solidFill>
                <a:schemeClr val="bg1"/>
              </a:solidFill>
              <a:latin typeface="Calibri" panose="020F0502020204030204" pitchFamily="34" charset="0"/>
              <a:cs typeface="Calibri" panose="020F0502020204030204" pitchFamily="34" charset="0"/>
            </a:endParaRPr>
          </a:p>
          <a:p>
            <a:pPr marR="0" algn="just" rtl="0"/>
            <a:r>
              <a:rPr lang="en-US" sz="3000" b="1" u="none" strike="noStrike" baseline="0" dirty="0">
                <a:solidFill>
                  <a:schemeClr val="bg1"/>
                </a:solidFill>
                <a:latin typeface="Calibri" panose="020F0502020204030204" pitchFamily="34" charset="0"/>
                <a:cs typeface="Calibri" panose="020F0502020204030204" pitchFamily="34" charset="0"/>
              </a:rPr>
              <a:t>  29  And while the crowds were thickly gathered together, He began to say, "This is an evil generation. It seeks a sign, and no sign will be given to it except the sign of Jonah the prophet. </a:t>
            </a:r>
          </a:p>
          <a:p>
            <a:pPr marR="0" algn="just" rtl="0"/>
            <a:r>
              <a:rPr lang="en-US" sz="3000" b="1" u="none" strike="noStrike" baseline="0" dirty="0">
                <a:solidFill>
                  <a:schemeClr val="bg1"/>
                </a:solidFill>
                <a:latin typeface="Calibri" panose="020F0502020204030204" pitchFamily="34" charset="0"/>
                <a:cs typeface="Calibri" panose="020F0502020204030204" pitchFamily="34" charset="0"/>
              </a:rPr>
              <a:t>  30  For as </a:t>
            </a:r>
            <a:r>
              <a:rPr lang="en-US" sz="3000" b="1" u="none" strike="noStrike" baseline="0" dirty="0">
                <a:solidFill>
                  <a:srgbClr val="FFFF00"/>
                </a:solidFill>
                <a:latin typeface="Calibri" panose="020F0502020204030204" pitchFamily="34" charset="0"/>
                <a:cs typeface="Calibri" panose="020F0502020204030204" pitchFamily="34" charset="0"/>
              </a:rPr>
              <a:t>Jonah became a sign to the Ninevites</a:t>
            </a:r>
            <a:r>
              <a:rPr lang="en-US" sz="3000" b="1" u="none" strike="noStrike" baseline="0" dirty="0">
                <a:solidFill>
                  <a:schemeClr val="bg1"/>
                </a:solidFill>
                <a:latin typeface="Calibri" panose="020F0502020204030204" pitchFamily="34" charset="0"/>
                <a:cs typeface="Calibri" panose="020F0502020204030204" pitchFamily="34" charset="0"/>
              </a:rPr>
              <a:t>, so also the Son of Man will be to this generation. </a:t>
            </a:r>
          </a:p>
          <a:p>
            <a:pPr marR="0" algn="just" rtl="0"/>
            <a:r>
              <a:rPr lang="en-US" sz="3000" b="1" u="none" strike="noStrike" baseline="0" dirty="0">
                <a:solidFill>
                  <a:schemeClr val="bg1"/>
                </a:solidFill>
                <a:latin typeface="Calibri" panose="020F0502020204030204" pitchFamily="34" charset="0"/>
                <a:cs typeface="Calibri" panose="020F0502020204030204" pitchFamily="34" charset="0"/>
              </a:rPr>
              <a:t>  31  The queen of the South will rise up in the judgment with the men of this generation and condemn them, for she came from the ends of the earth to hear the wisdom of Solomon; and indeed a greater than Solomon is here. </a:t>
            </a:r>
          </a:p>
          <a:p>
            <a:pPr marR="0" algn="just" rtl="0"/>
            <a:r>
              <a:rPr lang="en-US" sz="3000" b="1" u="none" strike="noStrike" baseline="0" dirty="0">
                <a:solidFill>
                  <a:schemeClr val="bg1"/>
                </a:solidFill>
                <a:latin typeface="Calibri" panose="020F0502020204030204" pitchFamily="34" charset="0"/>
                <a:cs typeface="Calibri" panose="020F0502020204030204" pitchFamily="34" charset="0"/>
              </a:rPr>
              <a:t>  32  The men of Nineveh will rise up in the judgment with this generation and condemn it, for they repented at the preaching of Jonah; and indeed a greater than Jonah is here. </a:t>
            </a:r>
            <a:endParaRPr lang="en-US" sz="30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Tree>
    <p:extLst>
      <p:ext uri="{BB962C8B-B14F-4D97-AF65-F5344CB8AC3E}">
        <p14:creationId xmlns:p14="http://schemas.microsoft.com/office/powerpoint/2010/main" val="1984869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TOWARD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1184940"/>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God provides opportunity for all men to come to </a:t>
            </a: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Him</a:t>
            </a:r>
          </a:p>
          <a:p>
            <a:pPr marL="457200" marR="0" lvl="0" indent="-457200" algn="just">
              <a:spcBef>
                <a:spcPts val="0"/>
              </a:spcBef>
              <a:spcAft>
                <a:spcPts val="1800"/>
              </a:spcAft>
              <a:buClr>
                <a:schemeClr val="bg1"/>
              </a:buClr>
              <a:buFont typeface="Arial" panose="020B0604020202020204" pitchFamily="34" charset="0"/>
              <a:buChar char="•"/>
            </a:pP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70382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TOWARD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1184940"/>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provides opportunity for all men to come to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Him</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God so loved the world—John 3:16</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7046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TOWARD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184665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provides opportunity for all men to come to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Him</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so loved the world—John 3:16</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Christ died for all—2 Cor. 5:14</a:t>
            </a:r>
          </a:p>
        </p:txBody>
      </p:sp>
    </p:spTree>
    <p:extLst>
      <p:ext uri="{BB962C8B-B14F-4D97-AF65-F5344CB8AC3E}">
        <p14:creationId xmlns:p14="http://schemas.microsoft.com/office/powerpoint/2010/main" val="2611207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TOWARD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250837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provides opportunity for all men to come to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Him</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so loved the world—John 3:16</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Christ died for all—2 Cor. 5:14</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His words on the cross shows His desire</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852326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TOWARD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317009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provides opportunity for all men to come to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Him</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so loved the world—John 3:16</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Christ died for all—2 Cor. 5:14</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His words on the cross shows His desire</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He made the chief sinner the primary writer of the New Testament</a:t>
            </a:r>
          </a:p>
        </p:txBody>
      </p:sp>
    </p:spTree>
    <p:extLst>
      <p:ext uri="{BB962C8B-B14F-4D97-AF65-F5344CB8AC3E}">
        <p14:creationId xmlns:p14="http://schemas.microsoft.com/office/powerpoint/2010/main" val="2616964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TOWARD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3831818"/>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provides opportunity for all men to come to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Him</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so loved the world—John 3:16</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Christ died for all—2 Cor. 5:14</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His words on the cross shows His desire</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made the chief sinner the primary writer of the New Testament</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Tonight, if you will run toward God, He will run to meet you!</a:t>
            </a:r>
            <a:endPar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17272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WITH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068339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WITH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1184940"/>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God has always been with His people and helping them</a:t>
            </a:r>
          </a:p>
          <a:p>
            <a:pPr marL="457200" marR="0" lvl="0" indent="-457200" algn="just">
              <a:spcBef>
                <a:spcPts val="0"/>
              </a:spcBef>
              <a:spcAft>
                <a:spcPts val="1800"/>
              </a:spcAft>
              <a:buClr>
                <a:schemeClr val="bg1"/>
              </a:buClr>
              <a:buFont typeface="Arial" panose="020B0604020202020204" pitchFamily="34" charset="0"/>
              <a:buChar char="•"/>
            </a:pP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14223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WITH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184665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has always been with His people and helping them</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“I will NEVER you nor forsake you”—Heb. 13:5</a:t>
            </a:r>
          </a:p>
          <a:p>
            <a:pPr marL="457200" marR="0" lvl="0" indent="-457200" algn="just">
              <a:spcBef>
                <a:spcPts val="0"/>
              </a:spcBef>
              <a:spcAft>
                <a:spcPts val="1800"/>
              </a:spcAft>
              <a:buClr>
                <a:schemeClr val="bg1"/>
              </a:buClr>
              <a:buFont typeface="Arial" panose="020B0604020202020204" pitchFamily="34" charset="0"/>
              <a:buChar char="•"/>
            </a:pP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245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WITH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250837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has always been with His people and helping them</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 will NEVER you nor forsake you”—Heb. 13:5</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We can do ________ _________ through Him who . . . (Phil. 4:13)</a:t>
            </a:r>
          </a:p>
          <a:p>
            <a:pPr marL="457200" marR="0" lvl="0" indent="-457200" algn="just">
              <a:spcBef>
                <a:spcPts val="0"/>
              </a:spcBef>
              <a:spcAft>
                <a:spcPts val="1800"/>
              </a:spcAft>
              <a:buClr>
                <a:schemeClr val="bg1"/>
              </a:buClr>
              <a:buFont typeface="Arial" panose="020B0604020202020204" pitchFamily="34" charset="0"/>
              <a:buChar char="•"/>
            </a:pP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0687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 A Brief Look at the Book of Jonah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8522713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WITH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250837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has always been with His people and helping them</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 will NEVER you nor forsake you”—Heb. 13:5</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can do ________ _________ through Him who . . . (Phil. 4:13)</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It is not by our might or our power—Zech. 4:6-8</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081780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WITH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4262705"/>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has always been with His people and helping them</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 will NEVER you nor forsake you”—Heb. 13:5</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can do ________ _________ through Him who . . . (Phil. 4:13)</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is not by our might or our power—Zech. 4:6-8</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Who would have ever dreamed the early church would go to every creature? </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457200" marR="0" lvl="0" indent="-457200" algn="just">
              <a:spcBef>
                <a:spcPts val="0"/>
              </a:spcBef>
              <a:spcAft>
                <a:spcPts val="1800"/>
              </a:spcAft>
              <a:buClr>
                <a:schemeClr val="bg1"/>
              </a:buClr>
              <a:buFont typeface="Arial" panose="020B0604020202020204" pitchFamily="34" charset="0"/>
              <a:buChar char="•"/>
            </a:pP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8685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WITH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5355312"/>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has always been with His people and helping them</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 will NEVER you nor forsake you”—Heb. 13:5</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can do ________ _________ through Him who . . . (Phil. 4:13)</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is not by our might or our power—Zech. 4:6-8</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Who would have ever dreamed the early church would go to every creature? </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What are your dreams for PBL? How does God being with us impact those dreams?</a:t>
            </a:r>
          </a:p>
          <a:p>
            <a:pPr marL="457200" marR="0" lvl="0" indent="-457200" algn="just">
              <a:spcBef>
                <a:spcPts val="0"/>
              </a:spcBef>
              <a:spcAft>
                <a:spcPts val="1800"/>
              </a:spcAft>
              <a:buClr>
                <a:schemeClr val="bg1"/>
              </a:buClr>
              <a:buFont typeface="Arial" panose="020B0604020202020204" pitchFamily="34" charset="0"/>
              <a:buChar char="•"/>
            </a:pP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047741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AHEAD of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4050462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AHEAD of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523220"/>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Jonah thought Jonah’s plan was better than God’s plan</a:t>
            </a:r>
          </a:p>
        </p:txBody>
      </p:sp>
    </p:spTree>
    <p:extLst>
      <p:ext uri="{BB962C8B-B14F-4D97-AF65-F5344CB8AC3E}">
        <p14:creationId xmlns:p14="http://schemas.microsoft.com/office/powerpoint/2010/main" val="2110604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AHEAD of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1184940"/>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thought Jonah’s plan was better than God’s plan</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Peter thought Peter’s plan was better than God’s plan—Matt. 16:21-23</a:t>
            </a:r>
          </a:p>
        </p:txBody>
      </p:sp>
    </p:spTree>
    <p:extLst>
      <p:ext uri="{BB962C8B-B14F-4D97-AF65-F5344CB8AC3E}">
        <p14:creationId xmlns:p14="http://schemas.microsoft.com/office/powerpoint/2010/main" val="27759173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AHEAD of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184665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thought Jonah’s plan was better than God’s plan</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Peter thought Peter’s plan was better than God’s plan—Matt. 16:21-23</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“Get behind me, Satan,” implies quit getting out in front of Me</a:t>
            </a:r>
          </a:p>
        </p:txBody>
      </p:sp>
    </p:spTree>
    <p:extLst>
      <p:ext uri="{BB962C8B-B14F-4D97-AF65-F5344CB8AC3E}">
        <p14:creationId xmlns:p14="http://schemas.microsoft.com/office/powerpoint/2010/main" val="15423571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AHEAD of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2939266"/>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thought Jonah’s plan was better than God’s plan</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Peter thought Peter’s plan was better than God’s plan—Matt. 16:21-23</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“Get behind me, Satan,” implies quit getting out in front of Me</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The results of mere men not following Jesus but getting in front of Jesus has resulted in the many denominations</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10749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Jonah and You Running AHEAD of God</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3600986"/>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thought Jonah’s plan was better than God’s plan</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Peter thought Peter’s plan was better than God’s plan—Matt. 16:21-23</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“Get behind me, Satan,” implies quit getting out in front of Me</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results of mere men not following Jesus but getting in front of Jesus has resulted in the many denominations</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The reality is that multiple denominations was not/is not God’s plan</a:t>
            </a:r>
          </a:p>
        </p:txBody>
      </p:sp>
    </p:spTree>
    <p:extLst>
      <p:ext uri="{BB962C8B-B14F-4D97-AF65-F5344CB8AC3E}">
        <p14:creationId xmlns:p14="http://schemas.microsoft.com/office/powerpoint/2010/main" val="33623072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Your Life Walking </a:t>
            </a:r>
            <a:r>
              <a:rPr lang="en-US">
                <a:solidFill>
                  <a:srgbClr val="FFFF00"/>
                </a:solidFill>
              </a:rPr>
              <a:t>With God</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a:t>
            </a:r>
            <a:r>
              <a:rPr lang="en-US" sz="3200" dirty="0"/>
              <a:t>Mark 16:16</a:t>
            </a:r>
            <a:endParaRPr sz="3200" dirty="0"/>
          </a:p>
          <a:p>
            <a:pPr marL="742950" lvl="1" indent="-285750">
              <a:lnSpc>
                <a:spcPct val="150000"/>
              </a:lnSpc>
              <a:spcBef>
                <a:spcPts val="200"/>
              </a:spcBef>
              <a:buSzPts val="3000"/>
            </a:pPr>
            <a:r>
              <a:rPr lang="en-US" sz="3200" dirty="0">
                <a:solidFill>
                  <a:schemeClr val="lt1"/>
                </a:solidFill>
              </a:rPr>
              <a:t>  Repent 							Luke 13:3</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sins washed away	Acts 22:16</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a:t>
            </a:r>
            <a:r>
              <a:rPr lang="en-US" sz="3200" i="1" dirty="0">
                <a:solidFill>
                  <a:srgbClr val="FFFF00"/>
                </a:solidFill>
              </a:rPr>
              <a:t>Flock—Hi</a:t>
            </a:r>
            <a:r>
              <a:rPr lang="en-US" sz="3200" b="1" i="1" dirty="0">
                <a:solidFill>
                  <a:srgbClr val="FFFF00"/>
                </a:solidFill>
              </a:rPr>
              <a:t>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14262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 A Brief Look at the Book of Jonah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360218" y="873240"/>
            <a:ext cx="11388437" cy="553998"/>
          </a:xfrm>
          <a:prstGeom prst="rect">
            <a:avLst/>
          </a:prstGeom>
          <a:noFill/>
        </p:spPr>
        <p:txBody>
          <a:bodyPr wrap="square" rtlCol="0">
            <a:spAutoFit/>
          </a:bodyPr>
          <a:lstStyle/>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We know the story of Jonah</a:t>
            </a:r>
          </a:p>
        </p:txBody>
      </p:sp>
    </p:spTree>
    <p:extLst>
      <p:ext uri="{BB962C8B-B14F-4D97-AF65-F5344CB8AC3E}">
        <p14:creationId xmlns:p14="http://schemas.microsoft.com/office/powerpoint/2010/main" val="578010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 A Brief Look at the Book of Jonah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360218" y="873240"/>
            <a:ext cx="11388437" cy="1246495"/>
          </a:xfrm>
          <a:prstGeom prst="rect">
            <a:avLst/>
          </a:prstGeom>
          <a:noFill/>
        </p:spPr>
        <p:txBody>
          <a:bodyPr wrap="square" rtlCol="0">
            <a:spAutoFit/>
          </a:bodyPr>
          <a:lstStyle/>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know the story of Jonah</a:t>
            </a:r>
          </a:p>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We may know the outline of the Bible</a:t>
            </a:r>
          </a:p>
        </p:txBody>
      </p:sp>
    </p:spTree>
    <p:extLst>
      <p:ext uri="{BB962C8B-B14F-4D97-AF65-F5344CB8AC3E}">
        <p14:creationId xmlns:p14="http://schemas.microsoft.com/office/powerpoint/2010/main" val="4011210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 A Brief Look at the Book of Jonah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360218" y="873240"/>
            <a:ext cx="11388437" cy="1938992"/>
          </a:xfrm>
          <a:prstGeom prst="rect">
            <a:avLst/>
          </a:prstGeom>
          <a:noFill/>
        </p:spPr>
        <p:txBody>
          <a:bodyPr wrap="square" rtlCol="0">
            <a:spAutoFit/>
          </a:bodyPr>
          <a:lstStyle/>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know the story of Jonah</a:t>
            </a:r>
          </a:p>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We may know the outline of the Bible</a:t>
            </a:r>
          </a:p>
          <a:p>
            <a:pPr marL="461963" marR="0" lvl="0" indent="-461963" algn="just">
              <a:spcBef>
                <a:spcPts val="0"/>
              </a:spcBef>
              <a:spcAft>
                <a:spcPts val="1800"/>
              </a:spcAft>
              <a:buClr>
                <a:schemeClr val="bg1"/>
              </a:buClr>
              <a:buFont typeface="Arial" panose="020B0604020202020204" pitchFamily="34" charset="0"/>
              <a:buChar char="•"/>
              <a:tabLst>
                <a:tab pos="3205163" algn="l"/>
                <a:tab pos="3657600" algn="l"/>
              </a:tabLst>
            </a:pPr>
            <a:r>
              <a:rPr lang="en-US" sz="30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Chapter One:	Jonah Runs FROM God</a:t>
            </a:r>
          </a:p>
        </p:txBody>
      </p:sp>
    </p:spTree>
    <p:extLst>
      <p:ext uri="{BB962C8B-B14F-4D97-AF65-F5344CB8AC3E}">
        <p14:creationId xmlns:p14="http://schemas.microsoft.com/office/powerpoint/2010/main" val="3842335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 A Brief Look at the Book of Jonah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360218" y="873240"/>
            <a:ext cx="11388437" cy="2631490"/>
          </a:xfrm>
          <a:prstGeom prst="rect">
            <a:avLst/>
          </a:prstGeom>
          <a:noFill/>
        </p:spPr>
        <p:txBody>
          <a:bodyPr wrap="square" rtlCol="0">
            <a:spAutoFit/>
          </a:bodyPr>
          <a:lstStyle/>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know the story of Jonah</a:t>
            </a:r>
          </a:p>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We may know the outline of the Bible</a:t>
            </a:r>
          </a:p>
          <a:p>
            <a:pPr marL="461963" marR="0" lvl="0" indent="-461963" algn="just">
              <a:spcBef>
                <a:spcPts val="0"/>
              </a:spcBef>
              <a:spcAft>
                <a:spcPts val="1800"/>
              </a:spcAft>
              <a:buClr>
                <a:schemeClr val="bg1"/>
              </a:buClr>
              <a:buFont typeface="Arial" panose="020B0604020202020204" pitchFamily="34" charset="0"/>
              <a:buChar char="•"/>
              <a:tabLst>
                <a:tab pos="3205163" algn="l"/>
                <a:tab pos="3657600" algn="l"/>
              </a:tabLst>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Chapter One:	Jonah Runs FROM God</a:t>
            </a:r>
          </a:p>
          <a:p>
            <a:pPr marL="461963" marR="0" lvl="0" indent="-461963" algn="just">
              <a:spcBef>
                <a:spcPts val="0"/>
              </a:spcBef>
              <a:spcAft>
                <a:spcPts val="1800"/>
              </a:spcAft>
              <a:buClr>
                <a:schemeClr val="bg1"/>
              </a:buClr>
              <a:buFont typeface="Arial" panose="020B0604020202020204" pitchFamily="34" charset="0"/>
              <a:buChar char="•"/>
              <a:tabLst>
                <a:tab pos="3205163" algn="l"/>
              </a:tabLst>
            </a:pPr>
            <a:r>
              <a:rPr lang="en-US" sz="30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Chapter Two:	Jonah Runs TOWARD God</a:t>
            </a:r>
          </a:p>
        </p:txBody>
      </p:sp>
    </p:spTree>
    <p:extLst>
      <p:ext uri="{BB962C8B-B14F-4D97-AF65-F5344CB8AC3E}">
        <p14:creationId xmlns:p14="http://schemas.microsoft.com/office/powerpoint/2010/main" val="2201952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 A Brief Look at the Book of Jonah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360218" y="873240"/>
            <a:ext cx="11388437" cy="3323987"/>
          </a:xfrm>
          <a:prstGeom prst="rect">
            <a:avLst/>
          </a:prstGeom>
          <a:noFill/>
        </p:spPr>
        <p:txBody>
          <a:bodyPr wrap="square" rtlCol="0">
            <a:spAutoFit/>
          </a:bodyPr>
          <a:lstStyle/>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know the story of Jonah</a:t>
            </a:r>
          </a:p>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We may know the outline of the Bible</a:t>
            </a:r>
          </a:p>
          <a:p>
            <a:pPr marL="461963" marR="0" lvl="0" indent="-461963" algn="just">
              <a:spcBef>
                <a:spcPts val="0"/>
              </a:spcBef>
              <a:spcAft>
                <a:spcPts val="1800"/>
              </a:spcAft>
              <a:buClr>
                <a:schemeClr val="bg1"/>
              </a:buClr>
              <a:buFont typeface="Arial" panose="020B0604020202020204" pitchFamily="34" charset="0"/>
              <a:buChar char="•"/>
              <a:tabLst>
                <a:tab pos="3205163" algn="l"/>
                <a:tab pos="3657600" algn="l"/>
              </a:tabLst>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Chapter One:	Jonah Runs FROM God</a:t>
            </a:r>
          </a:p>
          <a:p>
            <a:pPr marL="461963" marR="0" lvl="0" indent="-461963" algn="just">
              <a:spcBef>
                <a:spcPts val="0"/>
              </a:spcBef>
              <a:spcAft>
                <a:spcPts val="1800"/>
              </a:spcAft>
              <a:buClr>
                <a:schemeClr val="bg1"/>
              </a:buClr>
              <a:buFont typeface="Arial" panose="020B0604020202020204" pitchFamily="34" charset="0"/>
              <a:buChar char="•"/>
              <a:tabLst>
                <a:tab pos="3205163" algn="l"/>
              </a:tabLst>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Chapter Two:	Jonah Runs TOWARD God</a:t>
            </a:r>
          </a:p>
          <a:p>
            <a:pPr marL="461963" marR="0" lvl="0" indent="-461963" algn="just">
              <a:spcBef>
                <a:spcPts val="0"/>
              </a:spcBef>
              <a:spcAft>
                <a:spcPts val="1800"/>
              </a:spcAft>
              <a:buClr>
                <a:schemeClr val="bg1"/>
              </a:buClr>
              <a:buFont typeface="Arial" panose="020B0604020202020204" pitchFamily="34" charset="0"/>
              <a:buChar char="•"/>
              <a:tabLst>
                <a:tab pos="3205163" algn="l"/>
              </a:tabLst>
            </a:pP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Chapter Three:	Jonah Runs WITH God</a:t>
            </a:r>
          </a:p>
        </p:txBody>
      </p:sp>
    </p:spTree>
    <p:extLst>
      <p:ext uri="{BB962C8B-B14F-4D97-AF65-F5344CB8AC3E}">
        <p14:creationId xmlns:p14="http://schemas.microsoft.com/office/powerpoint/2010/main" val="21747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 A Brief Look at the Book of Jonah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360218" y="873240"/>
            <a:ext cx="11388437" cy="4678204"/>
          </a:xfrm>
          <a:prstGeom prst="rect">
            <a:avLst/>
          </a:prstGeom>
          <a:noFill/>
        </p:spPr>
        <p:txBody>
          <a:bodyPr wrap="square" rtlCol="0">
            <a:spAutoFit/>
          </a:bodyPr>
          <a:lstStyle/>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know the story of Jonah</a:t>
            </a:r>
          </a:p>
          <a:p>
            <a:pPr marL="461963" marR="0" lvl="0" indent="-461963" algn="just">
              <a:spcBef>
                <a:spcPts val="0"/>
              </a:spcBef>
              <a:spcAft>
                <a:spcPts val="18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We may know the outline of the Bible</a:t>
            </a:r>
          </a:p>
          <a:p>
            <a:pPr marL="461963" marR="0" lvl="0" indent="-461963" algn="just">
              <a:spcBef>
                <a:spcPts val="0"/>
              </a:spcBef>
              <a:spcAft>
                <a:spcPts val="1800"/>
              </a:spcAft>
              <a:buClr>
                <a:schemeClr val="bg1"/>
              </a:buClr>
              <a:buFont typeface="Arial" panose="020B0604020202020204" pitchFamily="34" charset="0"/>
              <a:buChar char="•"/>
              <a:tabLst>
                <a:tab pos="3205163" algn="l"/>
                <a:tab pos="3657600" algn="l"/>
              </a:tabLst>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Chapter One:	Jonah Runs FROM God</a:t>
            </a:r>
          </a:p>
          <a:p>
            <a:pPr marL="461963" marR="0" lvl="0" indent="-461963" algn="just">
              <a:spcBef>
                <a:spcPts val="0"/>
              </a:spcBef>
              <a:spcAft>
                <a:spcPts val="1800"/>
              </a:spcAft>
              <a:buClr>
                <a:schemeClr val="bg1"/>
              </a:buClr>
              <a:buFont typeface="Arial" panose="020B0604020202020204" pitchFamily="34" charset="0"/>
              <a:buChar char="•"/>
              <a:tabLst>
                <a:tab pos="3205163" algn="l"/>
              </a:tabLst>
            </a:pPr>
            <a:r>
              <a:rPr lang="en-US" sz="3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Chapter Two:	Jonah Runs TOWARD God</a:t>
            </a:r>
          </a:p>
          <a:p>
            <a:pPr marL="461963" marR="0" lvl="0" indent="-461963" algn="just">
              <a:spcBef>
                <a:spcPts val="0"/>
              </a:spcBef>
              <a:spcAft>
                <a:spcPts val="1800"/>
              </a:spcAft>
              <a:buClr>
                <a:schemeClr val="bg1"/>
              </a:buClr>
              <a:buFont typeface="Arial" panose="020B0604020202020204" pitchFamily="34" charset="0"/>
              <a:buChar char="•"/>
              <a:tabLst>
                <a:tab pos="3205163" algn="l"/>
              </a:tabLst>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Chapter Three:	Jonah Runs WITH God</a:t>
            </a:r>
          </a:p>
          <a:p>
            <a:pPr marL="461963" marR="0" lvl="0" indent="-461963" algn="just">
              <a:spcBef>
                <a:spcPts val="0"/>
              </a:spcBef>
              <a:spcAft>
                <a:spcPts val="1800"/>
              </a:spcAft>
              <a:buClr>
                <a:schemeClr val="bg1"/>
              </a:buClr>
              <a:buFont typeface="Arial" panose="020B0604020202020204" pitchFamily="34" charset="0"/>
              <a:buChar char="•"/>
              <a:tabLst>
                <a:tab pos="3205163" algn="l"/>
              </a:tabLst>
            </a:pP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Chapter Four:	Jonah Runs AHEAD of God</a:t>
            </a:r>
          </a:p>
          <a:p>
            <a:pPr marL="461963" marR="0" lvl="0" indent="-461963" algn="ctr">
              <a:spcBef>
                <a:spcPts val="0"/>
              </a:spcBef>
              <a:spcAft>
                <a:spcPts val="1800"/>
              </a:spcAft>
              <a:buClr>
                <a:schemeClr val="bg1"/>
              </a:buClr>
              <a:tabLst>
                <a:tab pos="3205163" algn="l"/>
              </a:tabLst>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949367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26408</TotalTime>
  <Words>1954</Words>
  <Application>Microsoft Office PowerPoint</Application>
  <PresentationFormat>Widescreen</PresentationFormat>
  <Paragraphs>202</Paragraphs>
  <Slides>39</Slides>
  <Notes>39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Cambria</vt:lpstr>
      <vt:lpstr>Office Theme</vt:lpstr>
      <vt:lpstr>Four Directions From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Your Life Walking With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858</cp:revision>
  <cp:lastPrinted>2021-12-19T03:52:29Z</cp:lastPrinted>
  <dcterms:modified xsi:type="dcterms:W3CDTF">2021-12-19T21:10:27Z</dcterms:modified>
</cp:coreProperties>
</file>