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1700" r:id="rId3"/>
    <p:sldId id="1739" r:id="rId4"/>
    <p:sldId id="1740" r:id="rId5"/>
    <p:sldId id="1646" r:id="rId6"/>
    <p:sldId id="1647" r:id="rId7"/>
    <p:sldId id="1657" r:id="rId8"/>
    <p:sldId id="1692" r:id="rId9"/>
    <p:sldId id="1638" r:id="rId10"/>
    <p:sldId id="1711" r:id="rId11"/>
    <p:sldId id="1722" r:id="rId12"/>
    <p:sldId id="1699" r:id="rId13"/>
    <p:sldId id="1723" r:id="rId14"/>
    <p:sldId id="1724" r:id="rId15"/>
    <p:sldId id="1725" r:id="rId16"/>
    <p:sldId id="1726" r:id="rId17"/>
    <p:sldId id="1727" r:id="rId18"/>
    <p:sldId id="1728" r:id="rId19"/>
    <p:sldId id="1729" r:id="rId20"/>
    <p:sldId id="1701" r:id="rId21"/>
    <p:sldId id="1730" r:id="rId22"/>
    <p:sldId id="1731" r:id="rId23"/>
    <p:sldId id="1732" r:id="rId24"/>
    <p:sldId id="1733" r:id="rId25"/>
    <p:sldId id="1734" r:id="rId26"/>
    <p:sldId id="1706" r:id="rId27"/>
    <p:sldId id="1735" r:id="rId28"/>
    <p:sldId id="1736" r:id="rId2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357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0805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0366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460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415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371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85617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6516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200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7183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756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8586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5284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76109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33538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3490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41406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29974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50966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7372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03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047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1282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6093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3946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5358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827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Nine—Part Two of Genesis Study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November-February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227011" y="1378342"/>
            <a:ext cx="937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1384678" y="1264846"/>
            <a:ext cx="991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Isaac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413217" y="1663540"/>
            <a:ext cx="705269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NOAH--------------------------------------------------------350 YEARS AFTER FLOOD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408376" y="2115120"/>
            <a:ext cx="100583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SHEM--------------------------------------------------------------------------------------------------498 YEARS AFTER FLOOD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471810" y="2570927"/>
            <a:ext cx="89779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ARPHAXAD------------------------------------------------------------------------------------------------438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1148372" y="3032295"/>
            <a:ext cx="887896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SALAH-----------------------------------------------------------------------------------------------------433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1697556" y="3478674"/>
            <a:ext cx="9329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EBER-------------------------------------------------------------------------------------------------------------464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2299282" y="3926653"/>
            <a:ext cx="470780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PELEG-----------------------------------------239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2829204" y="4369382"/>
            <a:ext cx="471021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REU--------------------------------------------239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3448124" y="4801774"/>
            <a:ext cx="2550775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SERUG----------148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4528878" y="5671403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TERAH---------------------------------205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5837257" y="6115549"/>
            <a:ext cx="34386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ABRAHAM-----------------175 YEARS </a:t>
            </a:r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7107" y="-211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Noah?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D935D98-02B1-42D3-A599-B72F3681A2CE}"/>
              </a:ext>
            </a:extLst>
          </p:cNvPr>
          <p:cNvSpPr/>
          <p:nvPr/>
        </p:nvSpPr>
        <p:spPr>
          <a:xfrm rot="10800000" flipV="1">
            <a:off x="410783" y="115252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1BCCFF-9F06-4205-8883-FA6379460690}"/>
              </a:ext>
            </a:extLst>
          </p:cNvPr>
          <p:cNvSpPr/>
          <p:nvPr/>
        </p:nvSpPr>
        <p:spPr>
          <a:xfrm rot="10800000" flipV="1">
            <a:off x="10513242" y="1129738"/>
            <a:ext cx="113415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A4F66F4-5D06-4302-AB2C-FAC3147C0C55}"/>
              </a:ext>
            </a:extLst>
          </p:cNvPr>
          <p:cNvSpPr/>
          <p:nvPr/>
        </p:nvSpPr>
        <p:spPr>
          <a:xfrm rot="10800000" flipV="1">
            <a:off x="2427346" y="1144044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698EC42-B78F-40BA-A7BE-535F0149D44F}"/>
              </a:ext>
            </a:extLst>
          </p:cNvPr>
          <p:cNvSpPr/>
          <p:nvPr/>
        </p:nvSpPr>
        <p:spPr>
          <a:xfrm rot="10800000" flipV="1">
            <a:off x="4450414" y="114602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0E654DC-EA5C-487C-80C1-5BC8C5E36F7A}"/>
              </a:ext>
            </a:extLst>
          </p:cNvPr>
          <p:cNvSpPr/>
          <p:nvPr/>
        </p:nvSpPr>
        <p:spPr>
          <a:xfrm rot="10800000" flipV="1">
            <a:off x="6473711" y="113343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BF63919-303E-405C-8B6F-0139E44F5C4F}"/>
              </a:ext>
            </a:extLst>
          </p:cNvPr>
          <p:cNvSpPr/>
          <p:nvPr/>
        </p:nvSpPr>
        <p:spPr>
          <a:xfrm rot="10800000" flipV="1">
            <a:off x="8491942" y="113693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23C97CE-EDF5-4227-B13D-85FBF89DA047}"/>
              </a:ext>
            </a:extLst>
          </p:cNvPr>
          <p:cNvSpPr txBox="1"/>
          <p:nvPr/>
        </p:nvSpPr>
        <p:spPr>
          <a:xfrm rot="16200000">
            <a:off x="2221840" y="1195590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558FD03-3384-4F14-A8F7-46729CC51AF0}"/>
              </a:ext>
            </a:extLst>
          </p:cNvPr>
          <p:cNvSpPr txBox="1"/>
          <p:nvPr/>
        </p:nvSpPr>
        <p:spPr>
          <a:xfrm rot="16200000">
            <a:off x="4187594" y="1186699"/>
            <a:ext cx="48841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C0C0FD0-BEE2-499D-9D6D-3341D186CF3D}"/>
              </a:ext>
            </a:extLst>
          </p:cNvPr>
          <p:cNvSpPr txBox="1"/>
          <p:nvPr/>
        </p:nvSpPr>
        <p:spPr>
          <a:xfrm rot="16200000">
            <a:off x="6217196" y="1184558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454204C-F350-4996-9EFE-480AE969E2D6}"/>
              </a:ext>
            </a:extLst>
          </p:cNvPr>
          <p:cNvSpPr txBox="1"/>
          <p:nvPr/>
        </p:nvSpPr>
        <p:spPr>
          <a:xfrm rot="16200000">
            <a:off x="8246009" y="1171646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44D984C-0593-4D1D-8AFC-6DDA1624FC49}"/>
              </a:ext>
            </a:extLst>
          </p:cNvPr>
          <p:cNvSpPr txBox="1"/>
          <p:nvPr/>
        </p:nvSpPr>
        <p:spPr>
          <a:xfrm rot="16200000">
            <a:off x="10306720" y="1074665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6CC5B9-50DE-424A-86A2-51AD069E73D2}"/>
              </a:ext>
            </a:extLst>
          </p:cNvPr>
          <p:cNvSpPr txBox="1"/>
          <p:nvPr/>
        </p:nvSpPr>
        <p:spPr>
          <a:xfrm>
            <a:off x="3922191" y="5240129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NAHOR--------------------------------205 YEARS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F9F5EF-B46A-4E36-9DF3-F41DD105772F}"/>
              </a:ext>
            </a:extLst>
          </p:cNvPr>
          <p:cNvSpPr txBox="1"/>
          <p:nvPr/>
        </p:nvSpPr>
        <p:spPr>
          <a:xfrm>
            <a:off x="8751662" y="4076595"/>
            <a:ext cx="32942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Abraham Could have know Noah for 58 yrs. Shem for all his life</a:t>
            </a:r>
          </a:p>
        </p:txBody>
      </p:sp>
    </p:spTree>
    <p:extLst>
      <p:ext uri="{BB962C8B-B14F-4D97-AF65-F5344CB8AC3E}">
        <p14:creationId xmlns:p14="http://schemas.microsoft.com/office/powerpoint/2010/main" val="1323947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Genesis—Chapter Twelve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Abraham is the central figure of the Old Testament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Mentioned 312 in Bible (in 17 O.T. books and 11 N.T. books)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Threefold Promise made to Abraham, Isaac and Jacob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Promise to Abraham (12:3-4; 18:18; 22:17-18); to Isaac (26:4);      and Jacob (28:14)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1.  A </a:t>
            </a:r>
            <a:r>
              <a:rPr lang="en-US" sz="2800" b="1" dirty="0">
                <a:solidFill>
                  <a:srgbClr val="FFFF00"/>
                </a:solidFill>
              </a:rPr>
              <a:t>GREAT nation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2.  In a </a:t>
            </a:r>
            <a:r>
              <a:rPr lang="en-US" sz="2800" b="1" dirty="0">
                <a:solidFill>
                  <a:srgbClr val="FFFF00"/>
                </a:solidFill>
              </a:rPr>
              <a:t>GREAT land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r>
              <a:rPr lang="en-US" sz="2800" b="1" dirty="0">
                <a:solidFill>
                  <a:schemeClr val="bg1"/>
                </a:solidFill>
              </a:rPr>
              <a:t>    3.  A </a:t>
            </a:r>
            <a:r>
              <a:rPr lang="en-US" sz="2800" b="1" dirty="0">
                <a:solidFill>
                  <a:srgbClr val="FFFF00"/>
                </a:solidFill>
              </a:rPr>
              <a:t>GREAT seed </a:t>
            </a:r>
            <a:r>
              <a:rPr lang="en-US" sz="2800" b="1" dirty="0">
                <a:solidFill>
                  <a:schemeClr val="bg1"/>
                </a:solidFill>
              </a:rPr>
              <a:t>to bless all nations (seed=Jesus, Gal. 3:16)</a:t>
            </a:r>
          </a:p>
        </p:txBody>
      </p:sp>
    </p:spTree>
    <p:extLst>
      <p:ext uri="{BB962C8B-B14F-4D97-AF65-F5344CB8AC3E}">
        <p14:creationId xmlns:p14="http://schemas.microsoft.com/office/powerpoint/2010/main" val="212419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God’s threefold promise to Abraham demanded children</a:t>
            </a:r>
          </a:p>
        </p:txBody>
      </p:sp>
    </p:spTree>
    <p:extLst>
      <p:ext uri="{BB962C8B-B14F-4D97-AF65-F5344CB8AC3E}">
        <p14:creationId xmlns:p14="http://schemas.microsoft.com/office/powerpoint/2010/main" val="4095187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Yet Abraham was childless almost all of his life</a:t>
            </a:r>
          </a:p>
        </p:txBody>
      </p:sp>
    </p:spTree>
    <p:extLst>
      <p:ext uri="{BB962C8B-B14F-4D97-AF65-F5344CB8AC3E}">
        <p14:creationId xmlns:p14="http://schemas.microsoft.com/office/powerpoint/2010/main" val="3919129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Yet Abraham was childless almost all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Abraham/Sarah’s  plan to “help” God solve problem--Gen 16</a:t>
            </a:r>
          </a:p>
        </p:txBody>
      </p:sp>
    </p:spTree>
    <p:extLst>
      <p:ext uri="{BB962C8B-B14F-4D97-AF65-F5344CB8AC3E}">
        <p14:creationId xmlns:p14="http://schemas.microsoft.com/office/powerpoint/2010/main" val="2520117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Yet Abraham was childless almost all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Abraham/Sarah’s  plan to “help” God solve problem--Gen 16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Hagar (Sarah’s handmade) gave child to Abraham—Ishmael</a:t>
            </a:r>
          </a:p>
        </p:txBody>
      </p:sp>
    </p:spTree>
    <p:extLst>
      <p:ext uri="{BB962C8B-B14F-4D97-AF65-F5344CB8AC3E}">
        <p14:creationId xmlns:p14="http://schemas.microsoft.com/office/powerpoint/2010/main" val="561162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Yet Abraham was childless almost all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Abraham/Sarah’s  plan to “help” God solve problem--Gen 16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Hagar (Sarah’s handmade) gave child to Abraham—Ishmael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Look at problems created when they “helped” God</a:t>
            </a:r>
          </a:p>
        </p:txBody>
      </p:sp>
    </p:spTree>
    <p:extLst>
      <p:ext uri="{BB962C8B-B14F-4D97-AF65-F5344CB8AC3E}">
        <p14:creationId xmlns:p14="http://schemas.microsoft.com/office/powerpoint/2010/main" val="733659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Yet Abraham was childless almost all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Abraham/Sarah’s  plan to “help” God solve problem--Gen 16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Hagar (Sarah’s handmade) gave child to Abraham—Ishmael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Look at problems created when they “helped” God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Galatians 4 uses Ishmael/Isaac to show OT law ended</a:t>
            </a:r>
          </a:p>
        </p:txBody>
      </p:sp>
    </p:spTree>
    <p:extLst>
      <p:ext uri="{BB962C8B-B14F-4D97-AF65-F5344CB8AC3E}">
        <p14:creationId xmlns:p14="http://schemas.microsoft.com/office/powerpoint/2010/main" val="3217146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Yet Abraham was childless almost all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Abraham/Sarah’s  plan to “help” God solve problem--Gen 16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Hagar (Sarah’s handmade) gave child to Abraham—Ishmael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Look at problems created when they “helped” God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Galatians 4 uses Ishmael/Isaac to show OT law ended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Rom. 4 described the faith of Abraham in God’s promise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31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 and His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13581"/>
            <a:ext cx="10955045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Yet Abraham was childless almost all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Abraham/Sarah’s  plan to “help” God solve problem--Gen 16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Hagar (Sarah’s handmade) gave child to Abraham—Ishmael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Look at problems created when they “helped” God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Galatians 4 uses Ishmael/Isaac to show OT law ended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Rom. 4 described the faith of Abraham in God’s promise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Abraham had six other children who became nations Gen. 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03EB5-9E2A-4867-82E9-F2BE5A3F6DCF}"/>
              </a:ext>
            </a:extLst>
          </p:cNvPr>
          <p:cNvSpPr txBox="1"/>
          <p:nvPr/>
        </p:nvSpPr>
        <p:spPr>
          <a:xfrm>
            <a:off x="618477" y="1526151"/>
            <a:ext cx="10955045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God’s threefold promise to Abraham demanded children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Yet Abraham was childless almost all of his life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Abraham/Sarah’s  plan to “help” God solve problem--Gen 16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Hagar (Sarah’s handmade) gave child to Abraham—Ishmael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Look at problems created when they “helped” God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Galatians 4 uses Ishmael/Isaac to show OT law ended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Rom. 4 described the faith of Abraham in God’s promise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Abraham had six other children who became nations Gen. 25</a:t>
            </a:r>
          </a:p>
        </p:txBody>
      </p:sp>
    </p:spTree>
    <p:extLst>
      <p:ext uri="{BB962C8B-B14F-4D97-AF65-F5344CB8AC3E}">
        <p14:creationId xmlns:p14="http://schemas.microsoft.com/office/powerpoint/2010/main" val="114579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Genesis—Part 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Thanks to Willie Smith for introducing Genesis Part Two and teaching his lesson last week on Abraham offering Isaac</a:t>
            </a:r>
          </a:p>
        </p:txBody>
      </p:sp>
    </p:spTree>
    <p:extLst>
      <p:ext uri="{BB962C8B-B14F-4D97-AF65-F5344CB8AC3E}">
        <p14:creationId xmlns:p14="http://schemas.microsoft.com/office/powerpoint/2010/main" val="2845960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Abraham, Lot and Sodom</a:t>
            </a:r>
          </a:p>
        </p:txBody>
      </p:sp>
    </p:spTree>
    <p:extLst>
      <p:ext uri="{BB962C8B-B14F-4D97-AF65-F5344CB8AC3E}">
        <p14:creationId xmlns:p14="http://schemas.microsoft.com/office/powerpoint/2010/main" val="3666047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Abraham, Lot and Sodom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First mention of homosexuality (and all topics) so important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21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Abraham, Lot and Sodom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First mention of homosexuality (and all topics) so important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Gen. 18—Heavenly messengers come to Abraham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424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Abraham, Lot and Sodom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First mention of homosexuality (and all topics) so important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Gen. 18—Heavenly messengers come to Abraham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Abraham’s boldness in praying to God about Sodom/Lot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295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Abraham, Lot and Sodom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First mention of homosexuality (and all topics) so important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Gen. 18—Heavenly messengers come to Abraham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Abraham’s boldness in praying to God about Sodom/Lot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Abraham’s number vs. God’s number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409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Abraham, Lot and Sodom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First mention of homosexuality (and all topics) so important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Gen. 18—Heavenly messengers come to Abraham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Abraham’s boldness in praying to God about Sodom/Lot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Abraham’s number vs. God’s number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Jude’s discussion this event and definition of the sin</a:t>
            </a:r>
          </a:p>
          <a:p>
            <a:pPr>
              <a:spcAft>
                <a:spcPts val="1800"/>
              </a:spcAft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9982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</p:spTree>
    <p:extLst>
      <p:ext uri="{BB962C8B-B14F-4D97-AF65-F5344CB8AC3E}">
        <p14:creationId xmlns:p14="http://schemas.microsoft.com/office/powerpoint/2010/main" val="1526670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His name means “laughter” – Children can bring joy!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1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Isaac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87707"/>
            <a:ext cx="10955045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His name means “laughter” – Children can bring joy!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Abraham’s concern about wife for Isaac </a:t>
            </a:r>
          </a:p>
        </p:txBody>
      </p:sp>
    </p:spTree>
    <p:extLst>
      <p:ext uri="{BB962C8B-B14F-4D97-AF65-F5344CB8AC3E}">
        <p14:creationId xmlns:p14="http://schemas.microsoft.com/office/powerpoint/2010/main" val="262638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Genesis—Part 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Thanks to Willie Smith for introducing Genesis Part Two and teaching his lesson last week on Abraham offering Isaac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We have looked at half of Genesis in nine previous lesson</a:t>
            </a:r>
          </a:p>
        </p:txBody>
      </p:sp>
    </p:spTree>
    <p:extLst>
      <p:ext uri="{BB962C8B-B14F-4D97-AF65-F5344CB8AC3E}">
        <p14:creationId xmlns:p14="http://schemas.microsoft.com/office/powerpoint/2010/main" val="275024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Genesis—Part Two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620675"/>
            <a:ext cx="10955045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Thanks to Willie Smith for introducing Genesis Part Two and teaching his lesson last week on Abraham offering Isaac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We have looked at half of Genesis in nine previous lessons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</a:rPr>
              <a:t>Abraham/Isaac/Jacob’s timelines in Bible history </a:t>
            </a:r>
          </a:p>
        </p:txBody>
      </p:sp>
    </p:spTree>
    <p:extLst>
      <p:ext uri="{BB962C8B-B14F-4D97-AF65-F5344CB8AC3E}">
        <p14:creationId xmlns:p14="http://schemas.microsoft.com/office/powerpoint/2010/main" val="48097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62176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ENOCH-365 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1242" y="5566272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LAMECH-------------------------------------777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87B9370-4D44-4E19-870D-87DCF86FE620}"/>
              </a:ext>
            </a:extLst>
          </p:cNvPr>
          <p:cNvSpPr txBox="1"/>
          <p:nvPr/>
        </p:nvSpPr>
        <p:spPr>
          <a:xfrm>
            <a:off x="567158" y="4780125"/>
            <a:ext cx="366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Nine Generations from Adam to Noah’s Father</a:t>
            </a:r>
          </a:p>
        </p:txBody>
      </p:sp>
    </p:spTree>
    <p:extLst>
      <p:ext uri="{BB962C8B-B14F-4D97-AF65-F5344CB8AC3E}">
        <p14:creationId xmlns:p14="http://schemas.microsoft.com/office/powerpoint/2010/main" val="3398763375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62176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ENOCH-365 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1242" y="5566272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------------- 600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70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15514A-DABC-40A9-BFEA-DF4F6B834F51}"/>
              </a:ext>
            </a:extLst>
          </p:cNvPr>
          <p:cNvCxnSpPr>
            <a:cxnSpLocks/>
          </p:cNvCxnSpPr>
          <p:nvPr/>
        </p:nvCxnSpPr>
        <p:spPr>
          <a:xfrm flipV="1">
            <a:off x="1830360" y="4760926"/>
            <a:ext cx="681418" cy="974023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76E322-5763-4CA7-AA3C-C2328D3257C1}"/>
              </a:ext>
            </a:extLst>
          </p:cNvPr>
          <p:cNvSpPr txBox="1"/>
          <p:nvPr/>
        </p:nvSpPr>
        <p:spPr>
          <a:xfrm rot="20385293">
            <a:off x="3848407" y="522457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600 years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22C28-F90A-439F-A108-0CE5680BD2A0}"/>
              </a:ext>
            </a:extLst>
          </p:cNvPr>
          <p:cNvSpPr txBox="1"/>
          <p:nvPr/>
        </p:nvSpPr>
        <p:spPr>
          <a:xfrm rot="19681602">
            <a:off x="3621481" y="479250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0 years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3B6B14-7BB3-40EC-8048-CF9AE18E19F8}"/>
              </a:ext>
            </a:extLst>
          </p:cNvPr>
          <p:cNvSpPr txBox="1"/>
          <p:nvPr/>
        </p:nvSpPr>
        <p:spPr>
          <a:xfrm rot="18543810">
            <a:off x="2444616" y="4506093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366 years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122D39D-53FF-428E-9C3F-D318B8C8741D}"/>
              </a:ext>
            </a:extLst>
          </p:cNvPr>
          <p:cNvSpPr txBox="1"/>
          <p:nvPr/>
        </p:nvSpPr>
        <p:spPr>
          <a:xfrm rot="17993805">
            <a:off x="2167499" y="404815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234 years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D4A7E81-C3C0-4939-88DE-85C9DF492984}"/>
              </a:ext>
            </a:extLst>
          </p:cNvPr>
          <p:cNvSpPr txBox="1"/>
          <p:nvPr/>
        </p:nvSpPr>
        <p:spPr>
          <a:xfrm rot="18011891">
            <a:off x="1663267" y="3569867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179 years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28C324A-84F5-4683-97DF-77609754E9BC}"/>
              </a:ext>
            </a:extLst>
          </p:cNvPr>
          <p:cNvSpPr txBox="1"/>
          <p:nvPr/>
        </p:nvSpPr>
        <p:spPr>
          <a:xfrm rot="17930020">
            <a:off x="1148306" y="3100340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84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84F30B9-B2D9-4F76-8223-BAB242A4EAB5}"/>
              </a:ext>
            </a:extLst>
          </p:cNvPr>
          <p:cNvCxnSpPr>
            <a:cxnSpLocks/>
          </p:cNvCxnSpPr>
          <p:nvPr/>
        </p:nvCxnSpPr>
        <p:spPr>
          <a:xfrm flipV="1">
            <a:off x="2327241" y="5196640"/>
            <a:ext cx="1662381" cy="76336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5DB9EB2-85BB-4F23-9449-790A34EBE444}"/>
              </a:ext>
            </a:extLst>
          </p:cNvPr>
          <p:cNvCxnSpPr>
            <a:cxnSpLocks/>
          </p:cNvCxnSpPr>
          <p:nvPr/>
        </p:nvCxnSpPr>
        <p:spPr>
          <a:xfrm flipV="1">
            <a:off x="2252909" y="5125820"/>
            <a:ext cx="561732" cy="6157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E9F908F-6371-42F6-A9B7-6C3C4ABA29F2}"/>
              </a:ext>
            </a:extLst>
          </p:cNvPr>
          <p:cNvCxnSpPr>
            <a:cxnSpLocks/>
          </p:cNvCxnSpPr>
          <p:nvPr/>
        </p:nvCxnSpPr>
        <p:spPr>
          <a:xfrm flipV="1">
            <a:off x="1330800" y="4259000"/>
            <a:ext cx="752206" cy="148872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3583FCA-3DC5-4CF9-B82B-CFD2B9D09F18}"/>
              </a:ext>
            </a:extLst>
          </p:cNvPr>
          <p:cNvCxnSpPr>
            <a:cxnSpLocks/>
          </p:cNvCxnSpPr>
          <p:nvPr/>
        </p:nvCxnSpPr>
        <p:spPr>
          <a:xfrm flipV="1">
            <a:off x="680024" y="3749036"/>
            <a:ext cx="934940" cy="1986319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0DE067-BEBC-497A-B72E-828E8B55821D}"/>
              </a:ext>
            </a:extLst>
          </p:cNvPr>
          <p:cNvCxnSpPr>
            <a:cxnSpLocks/>
          </p:cNvCxnSpPr>
          <p:nvPr/>
        </p:nvCxnSpPr>
        <p:spPr>
          <a:xfrm flipV="1">
            <a:off x="2315480" y="5605265"/>
            <a:ext cx="1748448" cy="608665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11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227011" y="1378342"/>
            <a:ext cx="937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1384678" y="1264846"/>
            <a:ext cx="991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Isaac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413217" y="1663540"/>
            <a:ext cx="705269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NOAH--------------------------------------------------------350 YEARS AFTER FLOOD</a:t>
            </a:r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7107" y="-211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>
            <a:off x="10565399" y="1472762"/>
            <a:ext cx="14126" cy="765629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CD935D98-02B1-42D3-A599-B72F3681A2CE}"/>
              </a:ext>
            </a:extLst>
          </p:cNvPr>
          <p:cNvSpPr/>
          <p:nvPr/>
        </p:nvSpPr>
        <p:spPr>
          <a:xfrm rot="10800000" flipV="1">
            <a:off x="410783" y="115252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1BCCFF-9F06-4205-8883-FA6379460690}"/>
              </a:ext>
            </a:extLst>
          </p:cNvPr>
          <p:cNvSpPr/>
          <p:nvPr/>
        </p:nvSpPr>
        <p:spPr>
          <a:xfrm rot="10800000" flipV="1">
            <a:off x="10513242" y="1129738"/>
            <a:ext cx="113415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A4F66F4-5D06-4302-AB2C-FAC3147C0C55}"/>
              </a:ext>
            </a:extLst>
          </p:cNvPr>
          <p:cNvSpPr/>
          <p:nvPr/>
        </p:nvSpPr>
        <p:spPr>
          <a:xfrm rot="10800000" flipV="1">
            <a:off x="2427346" y="1144044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698EC42-B78F-40BA-A7BE-535F0149D44F}"/>
              </a:ext>
            </a:extLst>
          </p:cNvPr>
          <p:cNvSpPr/>
          <p:nvPr/>
        </p:nvSpPr>
        <p:spPr>
          <a:xfrm rot="10800000" flipV="1">
            <a:off x="4450414" y="114602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0E654DC-EA5C-487C-80C1-5BC8C5E36F7A}"/>
              </a:ext>
            </a:extLst>
          </p:cNvPr>
          <p:cNvSpPr/>
          <p:nvPr/>
        </p:nvSpPr>
        <p:spPr>
          <a:xfrm rot="10800000" flipV="1">
            <a:off x="6473711" y="113343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BF63919-303E-405C-8B6F-0139E44F5C4F}"/>
              </a:ext>
            </a:extLst>
          </p:cNvPr>
          <p:cNvSpPr/>
          <p:nvPr/>
        </p:nvSpPr>
        <p:spPr>
          <a:xfrm rot="10800000" flipV="1">
            <a:off x="8491942" y="113693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23C97CE-EDF5-4227-B13D-85FBF89DA047}"/>
              </a:ext>
            </a:extLst>
          </p:cNvPr>
          <p:cNvSpPr txBox="1"/>
          <p:nvPr/>
        </p:nvSpPr>
        <p:spPr>
          <a:xfrm rot="16200000">
            <a:off x="2221840" y="1195590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558FD03-3384-4F14-A8F7-46729CC51AF0}"/>
              </a:ext>
            </a:extLst>
          </p:cNvPr>
          <p:cNvSpPr txBox="1"/>
          <p:nvPr/>
        </p:nvSpPr>
        <p:spPr>
          <a:xfrm rot="16200000">
            <a:off x="4187594" y="1186699"/>
            <a:ext cx="48841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C0C0FD0-BEE2-499D-9D6D-3341D186CF3D}"/>
              </a:ext>
            </a:extLst>
          </p:cNvPr>
          <p:cNvSpPr txBox="1"/>
          <p:nvPr/>
        </p:nvSpPr>
        <p:spPr>
          <a:xfrm rot="16200000">
            <a:off x="6217196" y="1184558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454204C-F350-4996-9EFE-480AE969E2D6}"/>
              </a:ext>
            </a:extLst>
          </p:cNvPr>
          <p:cNvSpPr txBox="1"/>
          <p:nvPr/>
        </p:nvSpPr>
        <p:spPr>
          <a:xfrm rot="16200000">
            <a:off x="8246009" y="1171646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44D984C-0593-4D1D-8AFC-6DDA1624FC49}"/>
              </a:ext>
            </a:extLst>
          </p:cNvPr>
          <p:cNvSpPr txBox="1"/>
          <p:nvPr/>
        </p:nvSpPr>
        <p:spPr>
          <a:xfrm rot="16200000">
            <a:off x="10306720" y="1074665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184437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227011" y="1378342"/>
            <a:ext cx="937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1384678" y="1264846"/>
            <a:ext cx="991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Isaac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413217" y="1663540"/>
            <a:ext cx="705269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NOAH--------------------------------------------------------350 YEARS AFTER FLOOD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408376" y="2115120"/>
            <a:ext cx="100583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SHEM--------------------------------------------------------------------------------------------------498 YEARS AFTER FLOOD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471810" y="2570927"/>
            <a:ext cx="89779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ARPHAXAD------------------------------------------------------------------------------------------------438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1148372" y="3032295"/>
            <a:ext cx="887896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SALAH-----------------------------------------------------------------------------------------------------433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1697556" y="3478674"/>
            <a:ext cx="9329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EBER-------------------------------------------------------------------------------------------------------------464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2299282" y="3926653"/>
            <a:ext cx="470780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PELEG-----------------------------------------239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2829204" y="4369382"/>
            <a:ext cx="471021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REU--------------------------------------------239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3448124" y="4801774"/>
            <a:ext cx="2550775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SERUG----------148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4528878" y="5671403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TERAH---------------------------------205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5837257" y="6115549"/>
            <a:ext cx="34386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ABRAHAM-----------------175 YEARS </a:t>
            </a:r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7107" y="-211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Noah?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D935D98-02B1-42D3-A599-B72F3681A2CE}"/>
              </a:ext>
            </a:extLst>
          </p:cNvPr>
          <p:cNvSpPr/>
          <p:nvPr/>
        </p:nvSpPr>
        <p:spPr>
          <a:xfrm rot="10800000" flipV="1">
            <a:off x="410783" y="115252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1BCCFF-9F06-4205-8883-FA6379460690}"/>
              </a:ext>
            </a:extLst>
          </p:cNvPr>
          <p:cNvSpPr/>
          <p:nvPr/>
        </p:nvSpPr>
        <p:spPr>
          <a:xfrm rot="10800000" flipV="1">
            <a:off x="10513242" y="1129738"/>
            <a:ext cx="113415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A4F66F4-5D06-4302-AB2C-FAC3147C0C55}"/>
              </a:ext>
            </a:extLst>
          </p:cNvPr>
          <p:cNvSpPr/>
          <p:nvPr/>
        </p:nvSpPr>
        <p:spPr>
          <a:xfrm rot="10800000" flipV="1">
            <a:off x="2427346" y="1144044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698EC42-B78F-40BA-A7BE-535F0149D44F}"/>
              </a:ext>
            </a:extLst>
          </p:cNvPr>
          <p:cNvSpPr/>
          <p:nvPr/>
        </p:nvSpPr>
        <p:spPr>
          <a:xfrm rot="10800000" flipV="1">
            <a:off x="4450414" y="114602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0E654DC-EA5C-487C-80C1-5BC8C5E36F7A}"/>
              </a:ext>
            </a:extLst>
          </p:cNvPr>
          <p:cNvSpPr/>
          <p:nvPr/>
        </p:nvSpPr>
        <p:spPr>
          <a:xfrm rot="10800000" flipV="1">
            <a:off x="6473711" y="113343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BF63919-303E-405C-8B6F-0139E44F5C4F}"/>
              </a:ext>
            </a:extLst>
          </p:cNvPr>
          <p:cNvSpPr/>
          <p:nvPr/>
        </p:nvSpPr>
        <p:spPr>
          <a:xfrm rot="10800000" flipV="1">
            <a:off x="8491942" y="113693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23C97CE-EDF5-4227-B13D-85FBF89DA047}"/>
              </a:ext>
            </a:extLst>
          </p:cNvPr>
          <p:cNvSpPr txBox="1"/>
          <p:nvPr/>
        </p:nvSpPr>
        <p:spPr>
          <a:xfrm rot="16200000">
            <a:off x="2221840" y="1195590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558FD03-3384-4F14-A8F7-46729CC51AF0}"/>
              </a:ext>
            </a:extLst>
          </p:cNvPr>
          <p:cNvSpPr txBox="1"/>
          <p:nvPr/>
        </p:nvSpPr>
        <p:spPr>
          <a:xfrm rot="16200000">
            <a:off x="4187594" y="1186699"/>
            <a:ext cx="48841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C0C0FD0-BEE2-499D-9D6D-3341D186CF3D}"/>
              </a:ext>
            </a:extLst>
          </p:cNvPr>
          <p:cNvSpPr txBox="1"/>
          <p:nvPr/>
        </p:nvSpPr>
        <p:spPr>
          <a:xfrm rot="16200000">
            <a:off x="6217196" y="1184558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454204C-F350-4996-9EFE-480AE969E2D6}"/>
              </a:ext>
            </a:extLst>
          </p:cNvPr>
          <p:cNvSpPr txBox="1"/>
          <p:nvPr/>
        </p:nvSpPr>
        <p:spPr>
          <a:xfrm rot="16200000">
            <a:off x="8246009" y="1171646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44D984C-0593-4D1D-8AFC-6DDA1624FC49}"/>
              </a:ext>
            </a:extLst>
          </p:cNvPr>
          <p:cNvSpPr txBox="1"/>
          <p:nvPr/>
        </p:nvSpPr>
        <p:spPr>
          <a:xfrm rot="16200000">
            <a:off x="10306720" y="1074665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6CC5B9-50DE-424A-86A2-51AD069E73D2}"/>
              </a:ext>
            </a:extLst>
          </p:cNvPr>
          <p:cNvSpPr txBox="1"/>
          <p:nvPr/>
        </p:nvSpPr>
        <p:spPr>
          <a:xfrm>
            <a:off x="3922191" y="5240129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NAHOR--------------------------------205 YEARS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F9F5EF-B46A-4E36-9DF3-F41DD105772F}"/>
              </a:ext>
            </a:extLst>
          </p:cNvPr>
          <p:cNvSpPr txBox="1"/>
          <p:nvPr/>
        </p:nvSpPr>
        <p:spPr>
          <a:xfrm>
            <a:off x="8786387" y="4111319"/>
            <a:ext cx="32942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Every Generation from Noah to Abraham</a:t>
            </a:r>
          </a:p>
        </p:txBody>
      </p:sp>
    </p:spTree>
    <p:extLst>
      <p:ext uri="{BB962C8B-B14F-4D97-AF65-F5344CB8AC3E}">
        <p14:creationId xmlns:p14="http://schemas.microsoft.com/office/powerpoint/2010/main" val="81774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8162</TotalTime>
  <Words>1254</Words>
  <Application>Microsoft Office PowerPoint</Application>
  <PresentationFormat>Widescreen</PresentationFormat>
  <Paragraphs>222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Cambria</vt:lpstr>
      <vt:lpstr>Office Theme</vt:lpstr>
      <vt:lpstr> Survey of Genesis  Lesson Nine—Part Two of Genesis Study  Palm Beach Lakes </vt:lpstr>
      <vt:lpstr>Genesis—Part Two</vt:lpstr>
      <vt:lpstr>Genesis—Part Two</vt:lpstr>
      <vt:lpstr>Genesis—Part Two</vt:lpstr>
      <vt:lpstr>Who Could Have Known Adam?</vt:lpstr>
      <vt:lpstr>Who Could Have Known Adam?</vt:lpstr>
      <vt:lpstr>Who Could Noah Have Known?</vt:lpstr>
      <vt:lpstr>Who Could Noah Have Known?</vt:lpstr>
      <vt:lpstr>Who Could Have Known Noah?</vt:lpstr>
      <vt:lpstr>Who Could Have Known Noah?</vt:lpstr>
      <vt:lpstr>Genesis—Chapter Twelve</vt:lpstr>
      <vt:lpstr>Abraham and His Children</vt:lpstr>
      <vt:lpstr>Abraham and His Children</vt:lpstr>
      <vt:lpstr>Abraham and His Children</vt:lpstr>
      <vt:lpstr>Abraham and His Children</vt:lpstr>
      <vt:lpstr>Abraham and His Children</vt:lpstr>
      <vt:lpstr>Abraham and His Children</vt:lpstr>
      <vt:lpstr>Abraham and His Children</vt:lpstr>
      <vt:lpstr>Abraham and His Children</vt:lpstr>
      <vt:lpstr>Abraham, Lot and Sodom</vt:lpstr>
      <vt:lpstr>Abraham, Lot and Sodom</vt:lpstr>
      <vt:lpstr>Abraham, Lot and Sodom</vt:lpstr>
      <vt:lpstr>Abraham, Lot and Sodom</vt:lpstr>
      <vt:lpstr>Abraham, Lot and Sodom</vt:lpstr>
      <vt:lpstr>Abraham, Lot and Sodom</vt:lpstr>
      <vt:lpstr>Isaac</vt:lpstr>
      <vt:lpstr>Isaac</vt:lpstr>
      <vt:lpstr>Isaac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143</cp:revision>
  <cp:lastPrinted>2021-11-14T12:23:21Z</cp:lastPrinted>
  <dcterms:modified xsi:type="dcterms:W3CDTF">2021-11-28T13:53:29Z</dcterms:modified>
</cp:coreProperties>
</file>