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0"/>
  </p:notesMasterIdLst>
  <p:sldIdLst>
    <p:sldId id="256" r:id="rId2"/>
    <p:sldId id="1700" r:id="rId3"/>
    <p:sldId id="1739" r:id="rId4"/>
    <p:sldId id="1740" r:id="rId5"/>
    <p:sldId id="1646" r:id="rId6"/>
    <p:sldId id="1647" r:id="rId7"/>
    <p:sldId id="1657" r:id="rId8"/>
    <p:sldId id="1692" r:id="rId9"/>
    <p:sldId id="1638" r:id="rId10"/>
    <p:sldId id="1711" r:id="rId11"/>
    <p:sldId id="1722" r:id="rId12"/>
    <p:sldId id="1699" r:id="rId13"/>
    <p:sldId id="1723" r:id="rId14"/>
    <p:sldId id="1724" r:id="rId15"/>
    <p:sldId id="1725" r:id="rId16"/>
    <p:sldId id="1726" r:id="rId17"/>
    <p:sldId id="1727" r:id="rId18"/>
    <p:sldId id="1728" r:id="rId19"/>
    <p:sldId id="1729" r:id="rId20"/>
    <p:sldId id="1701" r:id="rId21"/>
    <p:sldId id="1730" r:id="rId22"/>
    <p:sldId id="1731" r:id="rId23"/>
    <p:sldId id="1732" r:id="rId24"/>
    <p:sldId id="1733" r:id="rId25"/>
    <p:sldId id="1734" r:id="rId26"/>
    <p:sldId id="1706" r:id="rId27"/>
    <p:sldId id="1735" r:id="rId28"/>
    <p:sldId id="1736" r:id="rId29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357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0805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0366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460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415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371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5617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65169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200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7183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756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8586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528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7610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33538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3490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41406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29974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50966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737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03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0474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1282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6093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3946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5358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827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Nine—Part Two of Genesis Study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November-February 2021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227011" y="1378342"/>
            <a:ext cx="937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1384678" y="1264846"/>
            <a:ext cx="991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Isaac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413217" y="1663540"/>
            <a:ext cx="705269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NOAH--------------------------------------------------------350 YEARS AFTER FLOOD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408376" y="2115120"/>
            <a:ext cx="100583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SHEM--------------------------------------------------------------------------------------------------498 YEARS AFTER FLOOD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471810" y="2570927"/>
            <a:ext cx="89779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ARPHAXAD------------------------------------------------------------------------------------------------438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1148372" y="3032295"/>
            <a:ext cx="887896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SALAH-----------------------------------------------------------------------------------------------------433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1697556" y="3478674"/>
            <a:ext cx="9329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EBER-------------------------------------------------------------------------------------------------------------464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2299282" y="3926653"/>
            <a:ext cx="470780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PELEG-----------------------------------------239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2829204" y="4369382"/>
            <a:ext cx="471021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REU--------------------------------------------239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3448124" y="4801774"/>
            <a:ext cx="2550775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SERUG----------148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4528878" y="5671403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TERAH---------------------------------205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5837257" y="6115549"/>
            <a:ext cx="34386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ABRAHAM-----------------175 YEARS </a:t>
            </a:r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7107" y="-211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Noah?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935D98-02B1-42D3-A599-B72F3681A2CE}"/>
              </a:ext>
            </a:extLst>
          </p:cNvPr>
          <p:cNvSpPr/>
          <p:nvPr/>
        </p:nvSpPr>
        <p:spPr>
          <a:xfrm rot="10800000" flipV="1">
            <a:off x="410783" y="115252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1BCCFF-9F06-4205-8883-FA6379460690}"/>
              </a:ext>
            </a:extLst>
          </p:cNvPr>
          <p:cNvSpPr/>
          <p:nvPr/>
        </p:nvSpPr>
        <p:spPr>
          <a:xfrm rot="10800000" flipV="1">
            <a:off x="10513242" y="1129738"/>
            <a:ext cx="113415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A4F66F4-5D06-4302-AB2C-FAC3147C0C55}"/>
              </a:ext>
            </a:extLst>
          </p:cNvPr>
          <p:cNvSpPr/>
          <p:nvPr/>
        </p:nvSpPr>
        <p:spPr>
          <a:xfrm rot="10800000" flipV="1">
            <a:off x="2427346" y="1144044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698EC42-B78F-40BA-A7BE-535F0149D44F}"/>
              </a:ext>
            </a:extLst>
          </p:cNvPr>
          <p:cNvSpPr/>
          <p:nvPr/>
        </p:nvSpPr>
        <p:spPr>
          <a:xfrm rot="10800000" flipV="1">
            <a:off x="4450414" y="114602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0E654DC-EA5C-487C-80C1-5BC8C5E36F7A}"/>
              </a:ext>
            </a:extLst>
          </p:cNvPr>
          <p:cNvSpPr/>
          <p:nvPr/>
        </p:nvSpPr>
        <p:spPr>
          <a:xfrm rot="10800000" flipV="1">
            <a:off x="6473711" y="113343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BF63919-303E-405C-8B6F-0139E44F5C4F}"/>
              </a:ext>
            </a:extLst>
          </p:cNvPr>
          <p:cNvSpPr/>
          <p:nvPr/>
        </p:nvSpPr>
        <p:spPr>
          <a:xfrm rot="10800000" flipV="1">
            <a:off x="8491942" y="113693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23C97CE-EDF5-4227-B13D-85FBF89DA047}"/>
              </a:ext>
            </a:extLst>
          </p:cNvPr>
          <p:cNvSpPr txBox="1"/>
          <p:nvPr/>
        </p:nvSpPr>
        <p:spPr>
          <a:xfrm rot="16200000">
            <a:off x="2221840" y="1195590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558FD03-3384-4F14-A8F7-46729CC51AF0}"/>
              </a:ext>
            </a:extLst>
          </p:cNvPr>
          <p:cNvSpPr txBox="1"/>
          <p:nvPr/>
        </p:nvSpPr>
        <p:spPr>
          <a:xfrm rot="16200000">
            <a:off x="4187594" y="1186699"/>
            <a:ext cx="48841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0C0FD0-BEE2-499D-9D6D-3341D186CF3D}"/>
              </a:ext>
            </a:extLst>
          </p:cNvPr>
          <p:cNvSpPr txBox="1"/>
          <p:nvPr/>
        </p:nvSpPr>
        <p:spPr>
          <a:xfrm rot="16200000">
            <a:off x="6217196" y="1184558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54204C-F350-4996-9EFE-480AE969E2D6}"/>
              </a:ext>
            </a:extLst>
          </p:cNvPr>
          <p:cNvSpPr txBox="1"/>
          <p:nvPr/>
        </p:nvSpPr>
        <p:spPr>
          <a:xfrm rot="16200000">
            <a:off x="8246009" y="1171646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44D984C-0593-4D1D-8AFC-6DDA1624FC49}"/>
              </a:ext>
            </a:extLst>
          </p:cNvPr>
          <p:cNvSpPr txBox="1"/>
          <p:nvPr/>
        </p:nvSpPr>
        <p:spPr>
          <a:xfrm rot="16200000">
            <a:off x="10306720" y="1074665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6CC5B9-50DE-424A-86A2-51AD069E73D2}"/>
              </a:ext>
            </a:extLst>
          </p:cNvPr>
          <p:cNvSpPr txBox="1"/>
          <p:nvPr/>
        </p:nvSpPr>
        <p:spPr>
          <a:xfrm>
            <a:off x="3922191" y="5240129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NAHOR--------------------------------205 YEARS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F9F5EF-B46A-4E36-9DF3-F41DD105772F}"/>
              </a:ext>
            </a:extLst>
          </p:cNvPr>
          <p:cNvSpPr txBox="1"/>
          <p:nvPr/>
        </p:nvSpPr>
        <p:spPr>
          <a:xfrm>
            <a:off x="8751662" y="4076595"/>
            <a:ext cx="32942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Abraham Could have know Noah for 58 yrs. Shem for all his life</a:t>
            </a:r>
          </a:p>
        </p:txBody>
      </p:sp>
    </p:spTree>
    <p:extLst>
      <p:ext uri="{BB962C8B-B14F-4D97-AF65-F5344CB8AC3E}">
        <p14:creationId xmlns:p14="http://schemas.microsoft.com/office/powerpoint/2010/main" val="1323947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Genesis—Chapter Twelve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Abraham is the central figure of the Old Testament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Mentioned 312 in Bible (in 17 O.T. books and 11 N.T. books)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Threefold Promise made to Abraham, Isaac and Jacob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Promise to Abraham (12:3-4; 18:18; 22:17-18); to Isaac (26:4);      and Jacob (28:14)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1.  A </a:t>
            </a:r>
            <a:r>
              <a:rPr lang="en-US" sz="2800" b="1" dirty="0">
                <a:solidFill>
                  <a:srgbClr val="FFFF00"/>
                </a:solidFill>
              </a:rPr>
              <a:t>GREAT nation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2.  In a </a:t>
            </a:r>
            <a:r>
              <a:rPr lang="en-US" sz="2800" b="1" dirty="0">
                <a:solidFill>
                  <a:srgbClr val="FFFF00"/>
                </a:solidFill>
              </a:rPr>
              <a:t>GREAT land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</a:rPr>
              <a:t>    3.  A </a:t>
            </a:r>
            <a:r>
              <a:rPr lang="en-US" sz="2800" b="1" dirty="0">
                <a:solidFill>
                  <a:srgbClr val="FFFF00"/>
                </a:solidFill>
              </a:rPr>
              <a:t>GREAT seed </a:t>
            </a:r>
            <a:r>
              <a:rPr lang="en-US" sz="2800" b="1" dirty="0">
                <a:solidFill>
                  <a:schemeClr val="bg1"/>
                </a:solidFill>
              </a:rPr>
              <a:t>to bless all nations (seed=Jesus, Gal. 3:16)</a:t>
            </a:r>
          </a:p>
        </p:txBody>
      </p:sp>
    </p:spTree>
    <p:extLst>
      <p:ext uri="{BB962C8B-B14F-4D97-AF65-F5344CB8AC3E}">
        <p14:creationId xmlns:p14="http://schemas.microsoft.com/office/powerpoint/2010/main" val="21241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God’s threefold promise to Abraham demanded children</a:t>
            </a:r>
          </a:p>
        </p:txBody>
      </p:sp>
    </p:spTree>
    <p:extLst>
      <p:ext uri="{BB962C8B-B14F-4D97-AF65-F5344CB8AC3E}">
        <p14:creationId xmlns:p14="http://schemas.microsoft.com/office/powerpoint/2010/main" val="4095187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Yet Abraham was childless almost all of his life</a:t>
            </a:r>
          </a:p>
        </p:txBody>
      </p:sp>
    </p:spTree>
    <p:extLst>
      <p:ext uri="{BB962C8B-B14F-4D97-AF65-F5344CB8AC3E}">
        <p14:creationId xmlns:p14="http://schemas.microsoft.com/office/powerpoint/2010/main" val="3919129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Yet Abraham was childless almost all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Abraham/Sarah’s  plan to “help” God solve problem--Gen 16</a:t>
            </a:r>
          </a:p>
        </p:txBody>
      </p:sp>
    </p:spTree>
    <p:extLst>
      <p:ext uri="{BB962C8B-B14F-4D97-AF65-F5344CB8AC3E}">
        <p14:creationId xmlns:p14="http://schemas.microsoft.com/office/powerpoint/2010/main" val="2520117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Yet Abraham was childless almost all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Abraham/Sarah’s  plan to “help” God solve problem--Gen 16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Hagar (Sarah’s handmade) gave child to Abraham—Ishmael</a:t>
            </a:r>
          </a:p>
        </p:txBody>
      </p:sp>
    </p:spTree>
    <p:extLst>
      <p:ext uri="{BB962C8B-B14F-4D97-AF65-F5344CB8AC3E}">
        <p14:creationId xmlns:p14="http://schemas.microsoft.com/office/powerpoint/2010/main" val="56116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Yet Abraham was childless almost all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Abraham/Sarah’s  plan to “help” God solve problem--Gen 16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Hagar (Sarah’s handmade) gave child to Abraham—Ishmael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Look at problems created when they “helped” God</a:t>
            </a:r>
          </a:p>
        </p:txBody>
      </p:sp>
    </p:spTree>
    <p:extLst>
      <p:ext uri="{BB962C8B-B14F-4D97-AF65-F5344CB8AC3E}">
        <p14:creationId xmlns:p14="http://schemas.microsoft.com/office/powerpoint/2010/main" val="733659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Yet Abraham was childless almost all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Abraham/Sarah’s  plan to “help” God solve problem--Gen 16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Hagar (Sarah’s handmade) gave child to Abraham—Ishmael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Look at problems created when they “helped” God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Galatians 4 uses Ishmael/Isaac to show OT law ended</a:t>
            </a:r>
          </a:p>
        </p:txBody>
      </p:sp>
    </p:spTree>
    <p:extLst>
      <p:ext uri="{BB962C8B-B14F-4D97-AF65-F5344CB8AC3E}">
        <p14:creationId xmlns:p14="http://schemas.microsoft.com/office/powerpoint/2010/main" val="321714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Yet Abraham was childless almost all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Abraham/Sarah’s  plan to “help” God solve problem--Gen 16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Hagar (Sarah’s handmade) gave child to Abraham—Ishmael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Look at problems created when they “helped” God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Galatians 4 uses Ishmael/Isaac to show OT law ended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Rom. 4 described the faith of Abraham in God’s promise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31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 and His Children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13581"/>
            <a:ext cx="1095504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Yet Abraham was childless almost all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Abraham/Sarah’s  plan to “help” God solve problem--Gen 16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Hagar (Sarah’s handmade) gave child to Abraham—Ishmael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Look at problems created when they “helped” God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Galatians 4 uses Ishmael/Isaac to show OT law ended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Rom. 4 described the faith of Abraham in God’s promise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Abraham had six other children who became nations Gen. 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803EB5-9E2A-4867-82E9-F2BE5A3F6DCF}"/>
              </a:ext>
            </a:extLst>
          </p:cNvPr>
          <p:cNvSpPr txBox="1"/>
          <p:nvPr/>
        </p:nvSpPr>
        <p:spPr>
          <a:xfrm>
            <a:off x="618477" y="1526151"/>
            <a:ext cx="10955045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God’s threefold promise to Abraham demanded children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Yet Abraham was childless almost all of his life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Abraham/Sarah’s  plan to “help” God solve problem--Gen 16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Hagar (Sarah’s handmade) gave child to Abraham—Ishmael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Look at problems created when they “helped” God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Galatians 4 uses Ishmael/Isaac to show OT law ended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Rom. 4 described the faith of Abraham in God’s promise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FFFF00"/>
                </a:solidFill>
              </a:rPr>
              <a:t>Abraham had six other children who became nations Gen. 25</a:t>
            </a:r>
          </a:p>
        </p:txBody>
      </p:sp>
    </p:spTree>
    <p:extLst>
      <p:ext uri="{BB962C8B-B14F-4D97-AF65-F5344CB8AC3E}">
        <p14:creationId xmlns:p14="http://schemas.microsoft.com/office/powerpoint/2010/main" val="114579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Genesis—Part Two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Thanks to Willie Smith for introducing Genesis Part Two and teaching his lesson last week on Abraham offering Isaac</a:t>
            </a:r>
          </a:p>
        </p:txBody>
      </p:sp>
    </p:spTree>
    <p:extLst>
      <p:ext uri="{BB962C8B-B14F-4D97-AF65-F5344CB8AC3E}">
        <p14:creationId xmlns:p14="http://schemas.microsoft.com/office/powerpoint/2010/main" val="2845960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Abraham, Lot and Sodom</a:t>
            </a:r>
          </a:p>
        </p:txBody>
      </p:sp>
    </p:spTree>
    <p:extLst>
      <p:ext uri="{BB962C8B-B14F-4D97-AF65-F5344CB8AC3E}">
        <p14:creationId xmlns:p14="http://schemas.microsoft.com/office/powerpoint/2010/main" val="3666047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Abraham, Lot and Sodom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First mention of homosexuality (and all topics) so important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021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Abraham, Lot and Sodom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First mention of homosexuality (and all topics) so important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Gen. 18—Heavenly messengers come to Abraham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24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Abraham, Lot and Sodom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First mention of homosexuality (and all topics) so important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Gen. 18—Heavenly messengers come to Abraham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Abraham’s boldness in praying to God about Sodom/Lot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295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Abraham, Lot and Sodom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First mention of homosexuality (and all topics) so important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Gen. 18—Heavenly messengers come to Abraham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Abraham’s boldness in praying to God about Sodom/Lot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Abraham’s number vs. God’s number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09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Abraham, Lot and Sodom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First mention of homosexuality (and all topics) so important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Gen. 18—Heavenly messengers come to Abraham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Abraham’s boldness in praying to God about Sodom/Lot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Abraham’s number vs. God’s number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Jude’s discussion this event and definition of the sin</a:t>
            </a:r>
          </a:p>
          <a:p>
            <a:pPr>
              <a:spcAft>
                <a:spcPts val="1800"/>
              </a:spcAft>
              <a:buClr>
                <a:schemeClr val="bg1"/>
              </a:buClr>
            </a:pP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98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</p:spTree>
    <p:extLst>
      <p:ext uri="{BB962C8B-B14F-4D97-AF65-F5344CB8AC3E}">
        <p14:creationId xmlns:p14="http://schemas.microsoft.com/office/powerpoint/2010/main" val="1526670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His name means “laughter” – Children can bring joy!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1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Isaac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587707"/>
            <a:ext cx="10955045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His name means “laughter” – Children can bring joy!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Abraham’s concern about wife for Isaac </a:t>
            </a:r>
          </a:p>
        </p:txBody>
      </p:sp>
    </p:spTree>
    <p:extLst>
      <p:ext uri="{BB962C8B-B14F-4D97-AF65-F5344CB8AC3E}">
        <p14:creationId xmlns:p14="http://schemas.microsoft.com/office/powerpoint/2010/main" val="262638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Genesis—Part Two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Thanks to Willie Smith for introducing Genesis Part Two and teaching his lesson last week on Abraham offering Isaac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We have looked at half of Genesis in nine previous lesson</a:t>
            </a:r>
          </a:p>
        </p:txBody>
      </p:sp>
    </p:spTree>
    <p:extLst>
      <p:ext uri="{BB962C8B-B14F-4D97-AF65-F5344CB8AC3E}">
        <p14:creationId xmlns:p14="http://schemas.microsoft.com/office/powerpoint/2010/main" val="275024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Genesis—Part Two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618477" y="1620675"/>
            <a:ext cx="1095504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Thanks to Willie Smith for introducing Genesis Part Two and teaching his lesson last week on Abraham offering Isaac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We have looked at half of Genesis in nine previous lessons</a:t>
            </a:r>
          </a:p>
          <a:p>
            <a:pPr marL="285750" indent="-285750">
              <a:spcAft>
                <a:spcPts val="18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Abraham/Isaac/Jacob’s timelines in Bible history </a:t>
            </a:r>
          </a:p>
        </p:txBody>
      </p:sp>
    </p:spTree>
    <p:extLst>
      <p:ext uri="{BB962C8B-B14F-4D97-AF65-F5344CB8AC3E}">
        <p14:creationId xmlns:p14="http://schemas.microsoft.com/office/powerpoint/2010/main" val="48097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62176" y="4595695"/>
            <a:ext cx="19945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ENOCH-365 YEARS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1242" y="5566272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LAMECH-------------------------------------777 YEARS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87B9370-4D44-4E19-870D-87DCF86FE620}"/>
              </a:ext>
            </a:extLst>
          </p:cNvPr>
          <p:cNvSpPr txBox="1"/>
          <p:nvPr/>
        </p:nvSpPr>
        <p:spPr>
          <a:xfrm>
            <a:off x="567158" y="4780125"/>
            <a:ext cx="3669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Nine Generations from Adam to Noah’s Father</a:t>
            </a:r>
          </a:p>
        </p:txBody>
      </p:sp>
    </p:spTree>
    <p:extLst>
      <p:ext uri="{BB962C8B-B14F-4D97-AF65-F5344CB8AC3E}">
        <p14:creationId xmlns:p14="http://schemas.microsoft.com/office/powerpoint/2010/main" val="339876337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53694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ADAM---------------------------------------------------------- 930 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SETH---------------------------------------------------------- 912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ENOSH------------------------------------------------------ 905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CAINAN----------------------------------------------------- 919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MAHALAEL------------------------------------------------ 895 YEARS 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62176" y="4595695"/>
            <a:ext cx="19945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ENOCH-365 YEARS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1242" y="5566272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------------- 600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74011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Adam?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70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122747" y="1437514"/>
            <a:ext cx="1387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Creation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0929969" y="1251189"/>
            <a:ext cx="1091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B1EB5BF-9B85-4495-9C57-030F43935C90}"/>
              </a:ext>
            </a:extLst>
          </p:cNvPr>
          <p:cNvSpPr/>
          <p:nvPr/>
        </p:nvSpPr>
        <p:spPr>
          <a:xfrm rot="10800000" flipV="1">
            <a:off x="777719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7A70861-5D06-4CD9-9CFF-227BEE29119E}"/>
              </a:ext>
            </a:extLst>
          </p:cNvPr>
          <p:cNvSpPr/>
          <p:nvPr/>
        </p:nvSpPr>
        <p:spPr>
          <a:xfrm rot="10800000" flipV="1">
            <a:off x="20635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91F03E1-BCFC-4A27-8C82-6B4531753DD9}"/>
              </a:ext>
            </a:extLst>
          </p:cNvPr>
          <p:cNvSpPr/>
          <p:nvPr/>
        </p:nvSpPr>
        <p:spPr>
          <a:xfrm rot="10800000" flipV="1">
            <a:off x="335899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C3E95ED-DB21-4824-9CCD-46D5895424AC}"/>
              </a:ext>
            </a:extLst>
          </p:cNvPr>
          <p:cNvSpPr/>
          <p:nvPr/>
        </p:nvSpPr>
        <p:spPr>
          <a:xfrm rot="10800000" flipV="1">
            <a:off x="7188044" y="1192689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56BC6-CF5D-4424-A5B8-663A30A03DB7}"/>
              </a:ext>
            </a:extLst>
          </p:cNvPr>
          <p:cNvSpPr/>
          <p:nvPr/>
        </p:nvSpPr>
        <p:spPr>
          <a:xfrm rot="10800000" flipV="1">
            <a:off x="4627107" y="119809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03FDE13-9301-4785-A1DE-C654329C27B5}"/>
              </a:ext>
            </a:extLst>
          </p:cNvPr>
          <p:cNvSpPr/>
          <p:nvPr/>
        </p:nvSpPr>
        <p:spPr>
          <a:xfrm rot="10800000" flipV="1">
            <a:off x="5918182" y="1199075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F364281-D16A-426F-A471-BADEE6B03720}"/>
              </a:ext>
            </a:extLst>
          </p:cNvPr>
          <p:cNvSpPr/>
          <p:nvPr/>
        </p:nvSpPr>
        <p:spPr>
          <a:xfrm rot="10800000" flipV="1">
            <a:off x="9759794" y="1193336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14164D7-5F8D-4B94-B5A0-B96620F2D919}"/>
              </a:ext>
            </a:extLst>
          </p:cNvPr>
          <p:cNvSpPr/>
          <p:nvPr/>
        </p:nvSpPr>
        <p:spPr>
          <a:xfrm rot="10800000" flipV="1">
            <a:off x="11036144" y="1179975"/>
            <a:ext cx="267247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811845" y="1733113"/>
            <a:ext cx="5960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ADAM-----------------------------------930YEARS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1516620" y="2222415"/>
            <a:ext cx="579923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SETH----------------------------------912 YEARS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2214433" y="2693768"/>
            <a:ext cx="573996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ENOSH-----------------------------------905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2741368" y="3173582"/>
            <a:ext cx="5736810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CAINAN-----------------------------------919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3225449" y="3672539"/>
            <a:ext cx="566106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MAHALAEL-----------------------------------895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3588193" y="4129393"/>
            <a:ext cx="5935184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JARED-----------------------------------962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4790026" y="4603128"/>
            <a:ext cx="2009042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ENOCH--365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5125364" y="5066663"/>
            <a:ext cx="613337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METHUSALAH----------------------------969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6530413" y="5556916"/>
            <a:ext cx="463626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LAMECH-------------------------777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7438026" y="6032415"/>
            <a:ext cx="382959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 ---------------600 YEARS to Flood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65AFC6D-7117-4D28-A9A9-63639E620F97}"/>
              </a:ext>
            </a:extLst>
          </p:cNvPr>
          <p:cNvSpPr/>
          <p:nvPr/>
        </p:nvSpPr>
        <p:spPr>
          <a:xfrm rot="10800000" flipV="1">
            <a:off x="8465133" y="1185937"/>
            <a:ext cx="1243913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8150" y="-213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7B16160-E147-456B-A920-79050AEC6B7A}"/>
              </a:ext>
            </a:extLst>
          </p:cNvPr>
          <p:cNvGrpSpPr/>
          <p:nvPr/>
        </p:nvGrpSpPr>
        <p:grpSpPr>
          <a:xfrm>
            <a:off x="1374333" y="1201961"/>
            <a:ext cx="5543270" cy="4751399"/>
            <a:chOff x="1374333" y="1201961"/>
            <a:chExt cx="5543270" cy="475139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C8F4C7-9640-4938-A4B9-B596797E8E78}"/>
                </a:ext>
              </a:extLst>
            </p:cNvPr>
            <p:cNvCxnSpPr>
              <a:cxnSpLocks/>
              <a:stCxn id="5" idx="1"/>
            </p:cNvCxnSpPr>
            <p:nvPr/>
          </p:nvCxnSpPr>
          <p:spPr>
            <a:xfrm flipH="1">
              <a:off x="1509375" y="1696852"/>
              <a:ext cx="18847" cy="86288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4099936-5AF9-4B10-951E-C3BC2E81812B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 flipH="1">
              <a:off x="3581476" y="1696987"/>
              <a:ext cx="8830" cy="279695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129AB3-FED7-4310-93A0-DC3972DCA8B3}"/>
                </a:ext>
              </a:extLst>
            </p:cNvPr>
            <p:cNvSpPr txBox="1"/>
            <p:nvPr/>
          </p:nvSpPr>
          <p:spPr>
            <a:xfrm rot="16200000">
              <a:off x="1284013" y="1298755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130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C972AF-2805-40A0-A915-B2A1FA4C8425}"/>
                </a:ext>
              </a:extLst>
            </p:cNvPr>
            <p:cNvSpPr txBox="1"/>
            <p:nvPr/>
          </p:nvSpPr>
          <p:spPr>
            <a:xfrm rot="16200000">
              <a:off x="1960872" y="129228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235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C52F3198-2EA2-47B8-A29B-49C6BAB856E2}"/>
                </a:ext>
              </a:extLst>
            </p:cNvPr>
            <p:cNvCxnSpPr>
              <a:cxnSpLocks/>
              <a:stCxn id="42" idx="1"/>
            </p:cNvCxnSpPr>
            <p:nvPr/>
          </p:nvCxnSpPr>
          <p:spPr>
            <a:xfrm>
              <a:off x="2205081" y="1690378"/>
              <a:ext cx="4477" cy="1405088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62618EE-C057-4700-B9AD-61D126726883}"/>
                </a:ext>
              </a:extLst>
            </p:cNvPr>
            <p:cNvSpPr txBox="1"/>
            <p:nvPr/>
          </p:nvSpPr>
          <p:spPr>
            <a:xfrm rot="16200000">
              <a:off x="2514324" y="1297771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325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6D7334-B980-4A9F-A51B-311C5ABEC6CF}"/>
                </a:ext>
              </a:extLst>
            </p:cNvPr>
            <p:cNvCxnSpPr>
              <a:cxnSpLocks/>
              <a:stCxn id="53" idx="1"/>
            </p:cNvCxnSpPr>
            <p:nvPr/>
          </p:nvCxnSpPr>
          <p:spPr>
            <a:xfrm flipH="1">
              <a:off x="2753216" y="1695868"/>
              <a:ext cx="5317" cy="1865587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56CED5B-2A22-4E09-A72C-BA900C8F84FD}"/>
                </a:ext>
              </a:extLst>
            </p:cNvPr>
            <p:cNvSpPr txBox="1"/>
            <p:nvPr/>
          </p:nvSpPr>
          <p:spPr>
            <a:xfrm rot="16200000">
              <a:off x="2984902" y="13011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395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233F99D-A016-4364-9D5C-B0AE0D1A85EB}"/>
                </a:ext>
              </a:extLst>
            </p:cNvPr>
            <p:cNvCxnSpPr>
              <a:cxnSpLocks/>
              <a:stCxn id="57" idx="1"/>
            </p:cNvCxnSpPr>
            <p:nvPr/>
          </p:nvCxnSpPr>
          <p:spPr>
            <a:xfrm flipH="1">
              <a:off x="3213717" y="1699287"/>
              <a:ext cx="15394" cy="2340053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95785BB-51AB-4AEF-BF08-8B0B5838DEEF}"/>
                </a:ext>
              </a:extLst>
            </p:cNvPr>
            <p:cNvSpPr txBox="1"/>
            <p:nvPr/>
          </p:nvSpPr>
          <p:spPr>
            <a:xfrm rot="16200000">
              <a:off x="3346097" y="1298890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460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D62A9A7-4114-4A82-831C-4E2D2F9AFC9B}"/>
                </a:ext>
              </a:extLst>
            </p:cNvPr>
            <p:cNvSpPr txBox="1"/>
            <p:nvPr/>
          </p:nvSpPr>
          <p:spPr>
            <a:xfrm rot="16200000">
              <a:off x="4475883" y="1294778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612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D6FD039-AF42-4C2A-A641-9A7D24D7ED09}"/>
                </a:ext>
              </a:extLst>
            </p:cNvPr>
            <p:cNvCxnSpPr>
              <a:cxnSpLocks/>
              <a:stCxn id="75" idx="1"/>
            </p:cNvCxnSpPr>
            <p:nvPr/>
          </p:nvCxnSpPr>
          <p:spPr>
            <a:xfrm>
              <a:off x="4720092" y="1692875"/>
              <a:ext cx="38339" cy="3269742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AF56FA9-5306-49DF-B39F-C9BF9B03AAD1}"/>
                </a:ext>
              </a:extLst>
            </p:cNvPr>
            <p:cNvSpPr txBox="1"/>
            <p:nvPr/>
          </p:nvSpPr>
          <p:spPr>
            <a:xfrm rot="16200000">
              <a:off x="4864568" y="129389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677</a:t>
              </a: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D99F5DA0-334D-4995-81DF-D926F1E0BA58}"/>
                </a:ext>
              </a:extLst>
            </p:cNvPr>
            <p:cNvCxnSpPr>
              <a:cxnSpLocks/>
              <a:stCxn id="78" idx="1"/>
            </p:cNvCxnSpPr>
            <p:nvPr/>
          </p:nvCxnSpPr>
          <p:spPr>
            <a:xfrm>
              <a:off x="5108777" y="1691990"/>
              <a:ext cx="0" cy="3744005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AB9825-DF74-42CD-92A6-8D18F7CA668D}"/>
                </a:ext>
              </a:extLst>
            </p:cNvPr>
            <p:cNvSpPr txBox="1"/>
            <p:nvPr/>
          </p:nvSpPr>
          <p:spPr>
            <a:xfrm rot="16200000">
              <a:off x="6269447" y="1305483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864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4893B4-5072-43E5-B4E6-A9CC85C70EE2}"/>
                </a:ext>
              </a:extLst>
            </p:cNvPr>
            <p:cNvCxnSpPr>
              <a:cxnSpLocks/>
              <a:stCxn id="81" idx="1"/>
            </p:cNvCxnSpPr>
            <p:nvPr/>
          </p:nvCxnSpPr>
          <p:spPr>
            <a:xfrm>
              <a:off x="6513656" y="1703580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93F95C3-7318-46F2-BD95-63111C932A3A}"/>
                </a:ext>
              </a:extLst>
            </p:cNvPr>
            <p:cNvSpPr txBox="1"/>
            <p:nvPr/>
          </p:nvSpPr>
          <p:spPr>
            <a:xfrm rot="16200000">
              <a:off x="6519506" y="1298086"/>
              <a:ext cx="488417" cy="30777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930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425BC13-457D-40AC-AE68-CDC487FB73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1471" y="1696183"/>
              <a:ext cx="8707" cy="4249780"/>
            </a:xfrm>
            <a:prstGeom prst="line">
              <a:avLst/>
            </a:prstGeom>
            <a:ln w="38100">
              <a:solidFill>
                <a:srgbClr val="FFFF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  <a:endCxn id="73" idx="3"/>
          </p:cNvCxnSpPr>
          <p:nvPr/>
        </p:nvCxnSpPr>
        <p:spPr>
          <a:xfrm flipH="1">
            <a:off x="11267619" y="1226300"/>
            <a:ext cx="8018" cy="4990781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98E3EB2-F465-4252-9CAB-815F97873DD8}"/>
              </a:ext>
            </a:extLst>
          </p:cNvPr>
          <p:cNvSpPr txBox="1"/>
          <p:nvPr/>
        </p:nvSpPr>
        <p:spPr>
          <a:xfrm>
            <a:off x="464209" y="5755416"/>
            <a:ext cx="1839821" cy="646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 COULD</a:t>
            </a:r>
          </a:p>
          <a:p>
            <a:pPr algn="ctr"/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KNOWN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DFA5006-9F14-4BB0-95A8-2ED25BEAB3B9}"/>
              </a:ext>
            </a:extLst>
          </p:cNvPr>
          <p:cNvCxnSpPr/>
          <p:nvPr/>
        </p:nvCxnSpPr>
        <p:spPr>
          <a:xfrm>
            <a:off x="3075222" y="240708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5514A-DABC-40A9-BFEA-DF4F6B834F51}"/>
              </a:ext>
            </a:extLst>
          </p:cNvPr>
          <p:cNvCxnSpPr>
            <a:cxnSpLocks/>
          </p:cNvCxnSpPr>
          <p:nvPr/>
        </p:nvCxnSpPr>
        <p:spPr>
          <a:xfrm flipV="1">
            <a:off x="1830360" y="4760926"/>
            <a:ext cx="681418" cy="974023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D290804-B5C1-4D04-90B7-E567BE456002}"/>
              </a:ext>
            </a:extLst>
          </p:cNvPr>
          <p:cNvSpPr txBox="1"/>
          <p:nvPr/>
        </p:nvSpPr>
        <p:spPr>
          <a:xfrm>
            <a:off x="5171474" y="555211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595 years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76E322-5763-4CA7-AA3C-C2328D3257C1}"/>
              </a:ext>
            </a:extLst>
          </p:cNvPr>
          <p:cNvSpPr txBox="1"/>
          <p:nvPr/>
        </p:nvSpPr>
        <p:spPr>
          <a:xfrm rot="20385293">
            <a:off x="3848407" y="522457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600 years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BC22C28-F90A-439F-A108-0CE5680BD2A0}"/>
              </a:ext>
            </a:extLst>
          </p:cNvPr>
          <p:cNvSpPr txBox="1"/>
          <p:nvPr/>
        </p:nvSpPr>
        <p:spPr>
          <a:xfrm rot="19681602">
            <a:off x="3621481" y="4792509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0 years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3B6B14-7BB3-40EC-8048-CF9AE18E19F8}"/>
              </a:ext>
            </a:extLst>
          </p:cNvPr>
          <p:cNvSpPr txBox="1"/>
          <p:nvPr/>
        </p:nvSpPr>
        <p:spPr>
          <a:xfrm rot="18543810">
            <a:off x="2444616" y="4506093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366 years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122D39D-53FF-428E-9C3F-D318B8C8741D}"/>
              </a:ext>
            </a:extLst>
          </p:cNvPr>
          <p:cNvSpPr txBox="1"/>
          <p:nvPr/>
        </p:nvSpPr>
        <p:spPr>
          <a:xfrm rot="17993805">
            <a:off x="2167499" y="4048156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234 years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D4A7E81-C3C0-4939-88DE-85C9DF492984}"/>
              </a:ext>
            </a:extLst>
          </p:cNvPr>
          <p:cNvSpPr txBox="1"/>
          <p:nvPr/>
        </p:nvSpPr>
        <p:spPr>
          <a:xfrm rot="18011891">
            <a:off x="1663267" y="3569867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179 years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28C324A-84F5-4683-97DF-77609754E9BC}"/>
              </a:ext>
            </a:extLst>
          </p:cNvPr>
          <p:cNvSpPr txBox="1"/>
          <p:nvPr/>
        </p:nvSpPr>
        <p:spPr>
          <a:xfrm rot="17930020">
            <a:off x="1148306" y="3100340"/>
            <a:ext cx="1443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FF00"/>
                </a:solidFill>
              </a:rPr>
              <a:t>84 years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4FD5ED-B20B-4F4D-9B62-32DB5E363611}"/>
              </a:ext>
            </a:extLst>
          </p:cNvPr>
          <p:cNvCxnSpPr>
            <a:cxnSpLocks/>
          </p:cNvCxnSpPr>
          <p:nvPr/>
        </p:nvCxnSpPr>
        <p:spPr>
          <a:xfrm flipV="1">
            <a:off x="2352357" y="5770534"/>
            <a:ext cx="2905359" cy="59593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84F30B9-B2D9-4F76-8223-BAB242A4EAB5}"/>
              </a:ext>
            </a:extLst>
          </p:cNvPr>
          <p:cNvCxnSpPr>
            <a:cxnSpLocks/>
          </p:cNvCxnSpPr>
          <p:nvPr/>
        </p:nvCxnSpPr>
        <p:spPr>
          <a:xfrm flipV="1">
            <a:off x="2327241" y="5196640"/>
            <a:ext cx="1662381" cy="7633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5DB9EB2-85BB-4F23-9449-790A34EBE444}"/>
              </a:ext>
            </a:extLst>
          </p:cNvPr>
          <p:cNvCxnSpPr>
            <a:cxnSpLocks/>
          </p:cNvCxnSpPr>
          <p:nvPr/>
        </p:nvCxnSpPr>
        <p:spPr>
          <a:xfrm flipV="1">
            <a:off x="2252909" y="5125820"/>
            <a:ext cx="561732" cy="61576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EE9F908F-6371-42F6-A9B7-6C3C4ABA29F2}"/>
              </a:ext>
            </a:extLst>
          </p:cNvPr>
          <p:cNvCxnSpPr>
            <a:cxnSpLocks/>
          </p:cNvCxnSpPr>
          <p:nvPr/>
        </p:nvCxnSpPr>
        <p:spPr>
          <a:xfrm flipV="1">
            <a:off x="1330800" y="4259000"/>
            <a:ext cx="752206" cy="1488722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3583FCA-3DC5-4CF9-B82B-CFD2B9D09F18}"/>
              </a:ext>
            </a:extLst>
          </p:cNvPr>
          <p:cNvCxnSpPr>
            <a:cxnSpLocks/>
          </p:cNvCxnSpPr>
          <p:nvPr/>
        </p:nvCxnSpPr>
        <p:spPr>
          <a:xfrm flipV="1">
            <a:off x="680024" y="3749036"/>
            <a:ext cx="934940" cy="1986319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00DE067-BEBC-497A-B72E-828E8B55821D}"/>
              </a:ext>
            </a:extLst>
          </p:cNvPr>
          <p:cNvCxnSpPr>
            <a:cxnSpLocks/>
          </p:cNvCxnSpPr>
          <p:nvPr/>
        </p:nvCxnSpPr>
        <p:spPr>
          <a:xfrm flipV="1">
            <a:off x="2315480" y="5605265"/>
            <a:ext cx="1748448" cy="608665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11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227011" y="1378342"/>
            <a:ext cx="937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1384678" y="1264846"/>
            <a:ext cx="991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Isaac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413217" y="1663540"/>
            <a:ext cx="705269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NOAH--------------------------------------------------------350 YEARS AFTER FLOOD</a:t>
            </a:r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7107" y="-211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Noah Have Known?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7B22060-C8D6-4188-AF44-E38082A6DD67}"/>
              </a:ext>
            </a:extLst>
          </p:cNvPr>
          <p:cNvCxnSpPr>
            <a:cxnSpLocks/>
          </p:cNvCxnSpPr>
          <p:nvPr/>
        </p:nvCxnSpPr>
        <p:spPr>
          <a:xfrm>
            <a:off x="10565399" y="1472762"/>
            <a:ext cx="14126" cy="765629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CD935D98-02B1-42D3-A599-B72F3681A2CE}"/>
              </a:ext>
            </a:extLst>
          </p:cNvPr>
          <p:cNvSpPr/>
          <p:nvPr/>
        </p:nvSpPr>
        <p:spPr>
          <a:xfrm rot="10800000" flipV="1">
            <a:off x="410783" y="115252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1BCCFF-9F06-4205-8883-FA6379460690}"/>
              </a:ext>
            </a:extLst>
          </p:cNvPr>
          <p:cNvSpPr/>
          <p:nvPr/>
        </p:nvSpPr>
        <p:spPr>
          <a:xfrm rot="10800000" flipV="1">
            <a:off x="10513242" y="1129738"/>
            <a:ext cx="113415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A4F66F4-5D06-4302-AB2C-FAC3147C0C55}"/>
              </a:ext>
            </a:extLst>
          </p:cNvPr>
          <p:cNvSpPr/>
          <p:nvPr/>
        </p:nvSpPr>
        <p:spPr>
          <a:xfrm rot="10800000" flipV="1">
            <a:off x="2427346" y="1144044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698EC42-B78F-40BA-A7BE-535F0149D44F}"/>
              </a:ext>
            </a:extLst>
          </p:cNvPr>
          <p:cNvSpPr/>
          <p:nvPr/>
        </p:nvSpPr>
        <p:spPr>
          <a:xfrm rot="10800000" flipV="1">
            <a:off x="4450414" y="114602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0E654DC-EA5C-487C-80C1-5BC8C5E36F7A}"/>
              </a:ext>
            </a:extLst>
          </p:cNvPr>
          <p:cNvSpPr/>
          <p:nvPr/>
        </p:nvSpPr>
        <p:spPr>
          <a:xfrm rot="10800000" flipV="1">
            <a:off x="6473711" y="113343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BF63919-303E-405C-8B6F-0139E44F5C4F}"/>
              </a:ext>
            </a:extLst>
          </p:cNvPr>
          <p:cNvSpPr/>
          <p:nvPr/>
        </p:nvSpPr>
        <p:spPr>
          <a:xfrm rot="10800000" flipV="1">
            <a:off x="8491942" y="113693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23C97CE-EDF5-4227-B13D-85FBF89DA047}"/>
              </a:ext>
            </a:extLst>
          </p:cNvPr>
          <p:cNvSpPr txBox="1"/>
          <p:nvPr/>
        </p:nvSpPr>
        <p:spPr>
          <a:xfrm rot="16200000">
            <a:off x="2221840" y="1195590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558FD03-3384-4F14-A8F7-46729CC51AF0}"/>
              </a:ext>
            </a:extLst>
          </p:cNvPr>
          <p:cNvSpPr txBox="1"/>
          <p:nvPr/>
        </p:nvSpPr>
        <p:spPr>
          <a:xfrm rot="16200000">
            <a:off x="4187594" y="1186699"/>
            <a:ext cx="48841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0C0FD0-BEE2-499D-9D6D-3341D186CF3D}"/>
              </a:ext>
            </a:extLst>
          </p:cNvPr>
          <p:cNvSpPr txBox="1"/>
          <p:nvPr/>
        </p:nvSpPr>
        <p:spPr>
          <a:xfrm rot="16200000">
            <a:off x="6217196" y="1184558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54204C-F350-4996-9EFE-480AE969E2D6}"/>
              </a:ext>
            </a:extLst>
          </p:cNvPr>
          <p:cNvSpPr txBox="1"/>
          <p:nvPr/>
        </p:nvSpPr>
        <p:spPr>
          <a:xfrm rot="16200000">
            <a:off x="8246009" y="1171646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44D984C-0593-4D1D-8AFC-6DDA1624FC49}"/>
              </a:ext>
            </a:extLst>
          </p:cNvPr>
          <p:cNvSpPr txBox="1"/>
          <p:nvPr/>
        </p:nvSpPr>
        <p:spPr>
          <a:xfrm rot="16200000">
            <a:off x="10306720" y="1074665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</a:p>
        </p:txBody>
      </p:sp>
    </p:spTree>
    <p:extLst>
      <p:ext uri="{BB962C8B-B14F-4D97-AF65-F5344CB8AC3E}">
        <p14:creationId xmlns:p14="http://schemas.microsoft.com/office/powerpoint/2010/main" val="18443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E2B32C50-A24F-4B45-B6CE-4C49458D2F64}"/>
              </a:ext>
            </a:extLst>
          </p:cNvPr>
          <p:cNvSpPr txBox="1"/>
          <p:nvPr/>
        </p:nvSpPr>
        <p:spPr>
          <a:xfrm rot="16200000">
            <a:off x="-227011" y="1378342"/>
            <a:ext cx="937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Flood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7B22D2-155E-4281-84DE-7EE79449474B}"/>
              </a:ext>
            </a:extLst>
          </p:cNvPr>
          <p:cNvSpPr txBox="1"/>
          <p:nvPr/>
        </p:nvSpPr>
        <p:spPr>
          <a:xfrm rot="16200000">
            <a:off x="11384678" y="1264846"/>
            <a:ext cx="991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Isaac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9BEF1-3788-4BE3-A1B2-D9B47363B5D3}"/>
              </a:ext>
            </a:extLst>
          </p:cNvPr>
          <p:cNvSpPr txBox="1"/>
          <p:nvPr/>
        </p:nvSpPr>
        <p:spPr>
          <a:xfrm>
            <a:off x="413217" y="1663540"/>
            <a:ext cx="705269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NOAH--------------------------------------------------------350 YEARS AFTER FLOOD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18A9C37-13D5-4526-AEF8-FC15C2F7D1CE}"/>
              </a:ext>
            </a:extLst>
          </p:cNvPr>
          <p:cNvSpPr txBox="1"/>
          <p:nvPr/>
        </p:nvSpPr>
        <p:spPr>
          <a:xfrm>
            <a:off x="408376" y="2115120"/>
            <a:ext cx="100583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SHEM--------------------------------------------------------------------------------------------------498 YEARS AFTER FLOOD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BD342E-45F3-4E1D-9293-E05055BE5736}"/>
              </a:ext>
            </a:extLst>
          </p:cNvPr>
          <p:cNvSpPr txBox="1"/>
          <p:nvPr/>
        </p:nvSpPr>
        <p:spPr>
          <a:xfrm>
            <a:off x="471810" y="2570927"/>
            <a:ext cx="89779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ARPHAXAD------------------------------------------------------------------------------------------------438 YEARS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E261D8-B96F-4384-8911-82E0D72A59DF}"/>
              </a:ext>
            </a:extLst>
          </p:cNvPr>
          <p:cNvSpPr txBox="1"/>
          <p:nvPr/>
        </p:nvSpPr>
        <p:spPr>
          <a:xfrm>
            <a:off x="1148372" y="3032295"/>
            <a:ext cx="887896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SALAH-----------------------------------------------------------------------------------------------------433 YEARS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4E024C-B62E-44C6-9EA0-C9E0A6C088D9}"/>
              </a:ext>
            </a:extLst>
          </p:cNvPr>
          <p:cNvSpPr txBox="1"/>
          <p:nvPr/>
        </p:nvSpPr>
        <p:spPr>
          <a:xfrm>
            <a:off x="1697556" y="3478674"/>
            <a:ext cx="9329576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EBER-------------------------------------------------------------------------------------------------------------464 YEARS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7BCC85A-D932-4798-A69E-AAD44C8B66B4}"/>
              </a:ext>
            </a:extLst>
          </p:cNvPr>
          <p:cNvSpPr txBox="1"/>
          <p:nvPr/>
        </p:nvSpPr>
        <p:spPr>
          <a:xfrm>
            <a:off x="2299282" y="3926653"/>
            <a:ext cx="4707803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PELEG-----------------------------------------239 YEARS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614BAD3-74EC-4AA7-A66D-2021B0D01C17}"/>
              </a:ext>
            </a:extLst>
          </p:cNvPr>
          <p:cNvSpPr txBox="1"/>
          <p:nvPr/>
        </p:nvSpPr>
        <p:spPr>
          <a:xfrm>
            <a:off x="2829204" y="4369382"/>
            <a:ext cx="4710217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REU--------------------------------------------239 YEARS</a:t>
            </a:r>
            <a:endParaRPr lang="en-US" sz="17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628A33B-FE11-4DEE-8C15-D357E506FB44}"/>
              </a:ext>
            </a:extLst>
          </p:cNvPr>
          <p:cNvSpPr txBox="1"/>
          <p:nvPr/>
        </p:nvSpPr>
        <p:spPr>
          <a:xfrm>
            <a:off x="3448124" y="4801774"/>
            <a:ext cx="2550775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SERUG----------148 YEARS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E8A82B-8E42-465D-8B2F-A64AF4E2DCC2}"/>
              </a:ext>
            </a:extLst>
          </p:cNvPr>
          <p:cNvSpPr txBox="1"/>
          <p:nvPr/>
        </p:nvSpPr>
        <p:spPr>
          <a:xfrm>
            <a:off x="4528878" y="5671403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TERAH---------------------------------205 YEARS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35C6BF6-6FDB-48E8-B36F-BE7941DDE32C}"/>
              </a:ext>
            </a:extLst>
          </p:cNvPr>
          <p:cNvSpPr txBox="1"/>
          <p:nvPr/>
        </p:nvSpPr>
        <p:spPr>
          <a:xfrm>
            <a:off x="5837257" y="6115549"/>
            <a:ext cx="3438698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ABRAHAM-----------------175 YEARS </a:t>
            </a:r>
          </a:p>
        </p:txBody>
      </p:sp>
      <p:sp>
        <p:nvSpPr>
          <p:cNvPr id="95" name="Google Shape;86;p14">
            <a:extLst>
              <a:ext uri="{FF2B5EF4-FFF2-40B4-BE49-F238E27FC236}">
                <a16:creationId xmlns:a16="http://schemas.microsoft.com/office/drawing/2014/main" id="{A3BCA19B-8997-4A03-BDB6-EDF1DD2E3A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17107" y="-2114"/>
            <a:ext cx="8843614" cy="1068913"/>
          </a:xfrm>
          <a:ln w="38100">
            <a:solidFill>
              <a:srgbClr val="FFFF00"/>
            </a:solidFill>
          </a:ln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Who Could Have Known Noah?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B7BFEC-9958-4509-AC73-122AB5E8EA3C}"/>
              </a:ext>
            </a:extLst>
          </p:cNvPr>
          <p:cNvSpPr txBox="1"/>
          <p:nvPr/>
        </p:nvSpPr>
        <p:spPr>
          <a:xfrm>
            <a:off x="8584707" y="34290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D935D98-02B1-42D3-A599-B72F3681A2CE}"/>
              </a:ext>
            </a:extLst>
          </p:cNvPr>
          <p:cNvSpPr/>
          <p:nvPr/>
        </p:nvSpPr>
        <p:spPr>
          <a:xfrm rot="10800000" flipV="1">
            <a:off x="410783" y="115252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1BCCFF-9F06-4205-8883-FA6379460690}"/>
              </a:ext>
            </a:extLst>
          </p:cNvPr>
          <p:cNvSpPr/>
          <p:nvPr/>
        </p:nvSpPr>
        <p:spPr>
          <a:xfrm rot="10800000" flipV="1">
            <a:off x="10513242" y="1129738"/>
            <a:ext cx="1134155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A4F66F4-5D06-4302-AB2C-FAC3147C0C55}"/>
              </a:ext>
            </a:extLst>
          </p:cNvPr>
          <p:cNvSpPr/>
          <p:nvPr/>
        </p:nvSpPr>
        <p:spPr>
          <a:xfrm rot="10800000" flipV="1">
            <a:off x="2427346" y="1144044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1698EC42-B78F-40BA-A7BE-535F0149D44F}"/>
              </a:ext>
            </a:extLst>
          </p:cNvPr>
          <p:cNvSpPr/>
          <p:nvPr/>
        </p:nvSpPr>
        <p:spPr>
          <a:xfrm rot="10800000" flipV="1">
            <a:off x="4450414" y="114602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0E654DC-EA5C-487C-80C1-5BC8C5E36F7A}"/>
              </a:ext>
            </a:extLst>
          </p:cNvPr>
          <p:cNvSpPr/>
          <p:nvPr/>
        </p:nvSpPr>
        <p:spPr>
          <a:xfrm rot="10800000" flipV="1">
            <a:off x="6473711" y="1133439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BF63919-303E-405C-8B6F-0139E44F5C4F}"/>
              </a:ext>
            </a:extLst>
          </p:cNvPr>
          <p:cNvSpPr/>
          <p:nvPr/>
        </p:nvSpPr>
        <p:spPr>
          <a:xfrm rot="10800000" flipV="1">
            <a:off x="8491942" y="1136932"/>
            <a:ext cx="1996712" cy="4501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23C97CE-EDF5-4227-B13D-85FBF89DA047}"/>
              </a:ext>
            </a:extLst>
          </p:cNvPr>
          <p:cNvSpPr txBox="1"/>
          <p:nvPr/>
        </p:nvSpPr>
        <p:spPr>
          <a:xfrm rot="16200000">
            <a:off x="2221840" y="1195590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558FD03-3384-4F14-A8F7-46729CC51AF0}"/>
              </a:ext>
            </a:extLst>
          </p:cNvPr>
          <p:cNvSpPr txBox="1"/>
          <p:nvPr/>
        </p:nvSpPr>
        <p:spPr>
          <a:xfrm rot="16200000">
            <a:off x="4187594" y="1186699"/>
            <a:ext cx="48841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0C0FD0-BEE2-499D-9D6D-3341D186CF3D}"/>
              </a:ext>
            </a:extLst>
          </p:cNvPr>
          <p:cNvSpPr txBox="1"/>
          <p:nvPr/>
        </p:nvSpPr>
        <p:spPr>
          <a:xfrm rot="16200000">
            <a:off x="6217196" y="1184558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454204C-F350-4996-9EFE-480AE969E2D6}"/>
              </a:ext>
            </a:extLst>
          </p:cNvPr>
          <p:cNvSpPr txBox="1"/>
          <p:nvPr/>
        </p:nvSpPr>
        <p:spPr>
          <a:xfrm rot="16200000">
            <a:off x="8246009" y="1171646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44D984C-0593-4D1D-8AFC-6DDA1624FC49}"/>
              </a:ext>
            </a:extLst>
          </p:cNvPr>
          <p:cNvSpPr txBox="1"/>
          <p:nvPr/>
        </p:nvSpPr>
        <p:spPr>
          <a:xfrm rot="16200000">
            <a:off x="10306720" y="1074665"/>
            <a:ext cx="488417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6CC5B9-50DE-424A-86A2-51AD069E73D2}"/>
              </a:ext>
            </a:extLst>
          </p:cNvPr>
          <p:cNvSpPr txBox="1"/>
          <p:nvPr/>
        </p:nvSpPr>
        <p:spPr>
          <a:xfrm>
            <a:off x="3922191" y="5240129"/>
            <a:ext cx="4166221" cy="3693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NAHOR--------------------------------205 YEARS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F9F5EF-B46A-4E36-9DF3-F41DD105772F}"/>
              </a:ext>
            </a:extLst>
          </p:cNvPr>
          <p:cNvSpPr txBox="1"/>
          <p:nvPr/>
        </p:nvSpPr>
        <p:spPr>
          <a:xfrm>
            <a:off x="8786387" y="4111319"/>
            <a:ext cx="32942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Every Generation from Noah to Abraham</a:t>
            </a:r>
          </a:p>
        </p:txBody>
      </p:sp>
    </p:spTree>
    <p:extLst>
      <p:ext uri="{BB962C8B-B14F-4D97-AF65-F5344CB8AC3E}">
        <p14:creationId xmlns:p14="http://schemas.microsoft.com/office/powerpoint/2010/main" val="81774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8162</TotalTime>
  <Words>1254</Words>
  <Application>Microsoft Office PowerPoint</Application>
  <PresentationFormat>Widescreen</PresentationFormat>
  <Paragraphs>222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</vt:lpstr>
      <vt:lpstr>Office Theme</vt:lpstr>
      <vt:lpstr> Survey of Genesis  Lesson Nine—Part Two of Genesis Study  Palm Beach Lakes </vt:lpstr>
      <vt:lpstr>Genesis—Part Two</vt:lpstr>
      <vt:lpstr>Genesis—Part Two</vt:lpstr>
      <vt:lpstr>Genesis—Part Two</vt:lpstr>
      <vt:lpstr>Who Could Have Known Adam?</vt:lpstr>
      <vt:lpstr>Who Could Have Known Adam?</vt:lpstr>
      <vt:lpstr>Who Could Noah Have Known?</vt:lpstr>
      <vt:lpstr>Who Could Noah Have Known?</vt:lpstr>
      <vt:lpstr>Who Could Have Known Noah?</vt:lpstr>
      <vt:lpstr>Who Could Have Known Noah?</vt:lpstr>
      <vt:lpstr>Genesis—Chapter Twelve</vt:lpstr>
      <vt:lpstr>Abraham and His Children</vt:lpstr>
      <vt:lpstr>Abraham and His Children</vt:lpstr>
      <vt:lpstr>Abraham and His Children</vt:lpstr>
      <vt:lpstr>Abraham and His Children</vt:lpstr>
      <vt:lpstr>Abraham and His Children</vt:lpstr>
      <vt:lpstr>Abraham and His Children</vt:lpstr>
      <vt:lpstr>Abraham and His Children</vt:lpstr>
      <vt:lpstr>Abraham and His Children</vt:lpstr>
      <vt:lpstr>Abraham, Lot and Sodom</vt:lpstr>
      <vt:lpstr>Abraham, Lot and Sodom</vt:lpstr>
      <vt:lpstr>Abraham, Lot and Sodom</vt:lpstr>
      <vt:lpstr>Abraham, Lot and Sodom</vt:lpstr>
      <vt:lpstr>Abraham, Lot and Sodom</vt:lpstr>
      <vt:lpstr>Abraham, Lot and Sodom</vt:lpstr>
      <vt:lpstr>Isaac</vt:lpstr>
      <vt:lpstr>Isaac</vt:lpstr>
      <vt:lpstr>Isaac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143</cp:revision>
  <cp:lastPrinted>2021-11-14T12:23:21Z</cp:lastPrinted>
  <dcterms:modified xsi:type="dcterms:W3CDTF">2021-11-28T13:53:29Z</dcterms:modified>
</cp:coreProperties>
</file>