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B732BA-9681-4234-92F1-69BBC442691E}" v="243" dt="2021-11-17T15:45:13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513E-2732-4CF4-8120-1EC044888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F3C96-38FD-4408-AC97-00D057D39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54034-F694-48FA-8FC1-84B722CE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2C3C5-237B-442D-A9FB-0DC598C8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28231-1C09-454B-86CC-D1AD406C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, mammal, sheep&#10;&#10;Description automatically generated">
            <a:extLst>
              <a:ext uri="{FF2B5EF4-FFF2-40B4-BE49-F238E27FC236}">
                <a16:creationId xmlns:a16="http://schemas.microsoft.com/office/drawing/2014/main" id="{FF377ED2-7173-4509-A2A6-7676D395DC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1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2724-E538-4B7F-9C67-90885B0A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28206-1218-4A5A-A1BF-BEDDC4C52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BE3D3-747C-43FA-9686-9175D37D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337D-961D-4459-9EB8-53C20888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50136-022A-4592-BEDF-3F139564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3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2310E9-00E9-4CC2-959D-458F0E8AD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4A53B-E261-4359-AAD1-5EE3E3F48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D1EAF-B9AE-4A3D-968C-88A50879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FED43-0937-4295-BEF0-763CA5DC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F318D-FC03-42A2-A591-FEABD53B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9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DD92EE3D-DF84-4B49-A924-C4FB922CC6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B235D-1F7B-4944-A59F-4D458419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30" y="209754"/>
            <a:ext cx="11481575" cy="942565"/>
          </a:xfr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lIns="182880"/>
          <a:lstStyle>
            <a:lvl1pPr>
              <a:defRPr b="1">
                <a:solidFill>
                  <a:srgbClr val="002060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E96C4-B305-432C-84A8-B3D42546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1" y="1278194"/>
            <a:ext cx="11741921" cy="4898769"/>
          </a:xfrm>
        </p:spPr>
        <p:txBody>
          <a:bodyPr/>
          <a:lstStyle>
            <a:lvl1pPr marL="282575" indent="-282575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318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67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5C44-AD06-48B2-AE80-0FAD86E1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F789-9A5B-42CB-B2A5-D66CE6007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6C7F-098B-4C8E-B267-5DBCEB71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BC03A-D495-4D56-A344-18EF0500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3D15-B7CF-4F40-9070-EC3FD6DE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B509-FC06-470B-B9F9-BF5C4947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66C53-6AF0-4BF8-B0CC-63C7671E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225C1-D49F-4BD2-AEC1-DBD9305AB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F97F1-436B-49E7-BA6C-2F11FEA6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920DB-0495-4AAD-B835-B3A10BA3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76CE7-D927-449C-A748-4D1110CD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9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D264-2104-455B-8F77-27210D1C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0F398-706B-47CE-A673-BA68EA837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7F9C7-50F2-4DB4-8004-4F38D3EBC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85B10-9467-4524-9B22-248560CCF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F4487-C602-4BAC-8EEC-7B90AE35C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28415-FC13-40DA-8002-CB3809A2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9A75A-17BC-4287-8349-54E8E754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314F3-8EAE-4B76-B305-93EC0C37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4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1623-943D-4448-9365-D38049C3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DEA32-6F30-4323-954F-C2DAC9ED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FB07F-E1D0-4EDD-8707-B55200AE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C638A-B728-47A8-85A7-3AC5CCD0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4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827E1-59B6-4404-8802-369534CB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59DFE-DC66-4210-A99F-9D3BCB2E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A8B66-34F6-4AD8-94D9-0BC7F78F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2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CEB5-D163-4CEB-8D61-E778829B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50E90-C41B-488D-B3E3-A3ABF90B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A52D2-BA91-4BE4-AFA5-92AFF0F4E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732D9-8FC3-435B-BE89-FF52E4FB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10018-E797-4493-BCE4-7F6F0344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F248E-6B54-467C-80B6-B759995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21A7-7511-44B6-974E-BFA20C31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F40A4-6739-48AE-874D-83F9EBB09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A61BD-CC29-4CDA-82A4-3CDFEE8CB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80FE9-75FB-4B69-8189-8FFCB5C8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14716-6E1F-49CB-AC0B-F4E66302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AB068-DA9B-46E4-80D8-CF881B6B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72D10-11C4-43E7-AAEC-BA8A9EAF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AFE57-1D47-4B93-8D58-458E9F05E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11D41-2273-47B6-AB9D-D90910356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FB76E-2EBC-46E2-9C46-88218C14157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DB00B-1440-445B-82C2-06FB6B4AC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93B6-366F-4A1F-8825-ED728A47A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8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4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REJOICE!	</a:t>
            </a:r>
            <a:r>
              <a:rPr lang="en-US" b="0" i="1" dirty="0"/>
              <a:t>Luke 15</a:t>
            </a:r>
            <a:endParaRPr lang="en-US" sz="3600" b="0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Rejoice with (and for) the one who has returned </a:t>
            </a:r>
            <a:r>
              <a:rPr lang="en-US" sz="2600" dirty="0"/>
              <a:t>(15:4-7, 8-10, 11-32)</a:t>
            </a:r>
          </a:p>
          <a:p>
            <a:r>
              <a:rPr lang="en-US" dirty="0"/>
              <a:t>Rejoice with the rest of the family (15:6, 9, 22-24, 32)</a:t>
            </a:r>
          </a:p>
          <a:p>
            <a:r>
              <a:rPr lang="en-US" dirty="0"/>
              <a:t>Rejoice with heaven (15:7, 10, 20)</a:t>
            </a:r>
          </a:p>
        </p:txBody>
      </p:sp>
    </p:spTree>
    <p:extLst>
      <p:ext uri="{BB962C8B-B14F-4D97-AF65-F5344CB8AC3E}">
        <p14:creationId xmlns:p14="http://schemas.microsoft.com/office/powerpoint/2010/main" val="20701864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ACT!	</a:t>
            </a:r>
            <a:r>
              <a:rPr lang="en-US" b="0" i="1" dirty="0"/>
              <a:t>2 Cor. 2:7, 11</a:t>
            </a:r>
            <a:endParaRPr lang="en-US" sz="3600" b="0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Failure to act (i.e., respond properly) will have devastating consequences:</a:t>
            </a:r>
          </a:p>
          <a:p>
            <a:pPr lvl="1"/>
            <a:r>
              <a:rPr lang="en-US" dirty="0"/>
              <a:t>The penitent may be swallowed up by excessive sorrow (2:7)</a:t>
            </a:r>
          </a:p>
          <a:p>
            <a:pPr lvl="1"/>
            <a:r>
              <a:rPr lang="en-US" dirty="0"/>
              <a:t>The church may be overreached by Satan (2:11)</a:t>
            </a:r>
          </a:p>
          <a:p>
            <a:r>
              <a:rPr lang="en-US" dirty="0"/>
              <a:t>When a wayward sheep returns, the church MUST RESPOND immediately and appropriately! </a:t>
            </a:r>
          </a:p>
        </p:txBody>
      </p:sp>
    </p:spTree>
    <p:extLst>
      <p:ext uri="{BB962C8B-B14F-4D97-AF65-F5344CB8AC3E}">
        <p14:creationId xmlns:p14="http://schemas.microsoft.com/office/powerpoint/2010/main" val="27554107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FORGIVE!	</a:t>
            </a:r>
            <a:r>
              <a:rPr lang="en-US" b="0" i="1" dirty="0"/>
              <a:t>2 Cor. 2:7</a:t>
            </a:r>
            <a:endParaRPr lang="en-US" sz="3600" b="0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 brother repents, we MUST forgive! (Luke 17:1-4)</a:t>
            </a:r>
          </a:p>
          <a:p>
            <a:r>
              <a:rPr lang="en-US" dirty="0"/>
              <a:t>Our forgiving others is likened to Christ forgiving us (Eph. 4:32; Col; 3:13)</a:t>
            </a:r>
          </a:p>
          <a:p>
            <a:r>
              <a:rPr lang="en-US" dirty="0"/>
              <a:t>The Father forgiving us is contingent on us forgiving others (Matt. 6:14-15; 18:35; Mark 11:25)</a:t>
            </a:r>
          </a:p>
        </p:txBody>
      </p:sp>
    </p:spTree>
    <p:extLst>
      <p:ext uri="{BB962C8B-B14F-4D97-AF65-F5344CB8AC3E}">
        <p14:creationId xmlns:p14="http://schemas.microsoft.com/office/powerpoint/2010/main" val="10436242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COMFORT!		</a:t>
            </a:r>
            <a:r>
              <a:rPr lang="en-US" b="0" i="1" dirty="0"/>
              <a:t>2 Cor. 2:7</a:t>
            </a:r>
            <a:endParaRPr lang="en-US" sz="3600" b="0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 brother returns, we MUST comfort!</a:t>
            </a:r>
          </a:p>
          <a:p>
            <a:pPr lvl="1"/>
            <a:r>
              <a:rPr lang="en-US" dirty="0"/>
              <a:t>From Greek </a:t>
            </a:r>
            <a:r>
              <a:rPr lang="en-US" i="1" dirty="0" err="1"/>
              <a:t>parakaleo</a:t>
            </a:r>
            <a:r>
              <a:rPr lang="en-US" dirty="0"/>
              <a:t>, lit. “call to one’s side”</a:t>
            </a:r>
          </a:p>
          <a:p>
            <a:r>
              <a:rPr lang="en-US" dirty="0"/>
              <a:t>God is our perfect example and ultimate source of comfort (2 Cor. 1:3-7; 7:6)</a:t>
            </a:r>
          </a:p>
          <a:p>
            <a:r>
              <a:rPr lang="en-US" dirty="0"/>
              <a:t>Comfort is more than just “soothing”</a:t>
            </a:r>
          </a:p>
          <a:p>
            <a:pPr lvl="1"/>
            <a:r>
              <a:rPr lang="en-US" dirty="0"/>
              <a:t>It is encouragement to continue the course (1 Thess. 2:11-12)</a:t>
            </a:r>
          </a:p>
          <a:p>
            <a:pPr lvl="1"/>
            <a:r>
              <a:rPr lang="en-US" dirty="0"/>
              <a:t>Think of the example of Jesus with Peter (John 21:15-17)</a:t>
            </a:r>
          </a:p>
        </p:txBody>
      </p:sp>
    </p:spTree>
    <p:extLst>
      <p:ext uri="{BB962C8B-B14F-4D97-AF65-F5344CB8AC3E}">
        <p14:creationId xmlns:p14="http://schemas.microsoft.com/office/powerpoint/2010/main" val="40546938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REAFFIRM LOVE!	</a:t>
            </a:r>
            <a:r>
              <a:rPr lang="en-US" b="0" i="1" dirty="0"/>
              <a:t>2 Cor. 2:8</a:t>
            </a:r>
            <a:endParaRPr lang="en-US" sz="3600" b="0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 brother returns, we MUST reaffirm agape love!</a:t>
            </a:r>
          </a:p>
          <a:p>
            <a:pPr lvl="1"/>
            <a:r>
              <a:rPr lang="en-US" dirty="0"/>
              <a:t>The Greek indicates an authoritative public resolution</a:t>
            </a:r>
          </a:p>
          <a:p>
            <a:pPr lvl="1"/>
            <a:r>
              <a:rPr lang="en-US" dirty="0"/>
              <a:t>The withdraw was done in a public church assembly (1 Cor. 5:4)</a:t>
            </a:r>
          </a:p>
          <a:p>
            <a:pPr lvl="1"/>
            <a:r>
              <a:rPr lang="en-US" dirty="0"/>
              <a:t>The restoration should be made known in a public assembly</a:t>
            </a:r>
          </a:p>
          <a:p>
            <a:r>
              <a:rPr lang="en-US" dirty="0"/>
              <a:t>The love of the family of God must abound and overflow toward this family member (1 Thess. 3:12-13; 4:9-10; Phil. 1:9)</a:t>
            </a:r>
          </a:p>
          <a:p>
            <a:r>
              <a:rPr lang="en-US" dirty="0"/>
              <a:t>This is agape love – unselfish, unconditional, seeking their best</a:t>
            </a:r>
          </a:p>
        </p:txBody>
      </p:sp>
    </p:spTree>
    <p:extLst>
      <p:ext uri="{BB962C8B-B14F-4D97-AF65-F5344CB8AC3E}">
        <p14:creationId xmlns:p14="http://schemas.microsoft.com/office/powerpoint/2010/main" val="18303296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Wayward Sheep Return Home:</a:t>
            </a:r>
            <a:endParaRPr lang="en-US" sz="3600" b="0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735" y="1278194"/>
            <a:ext cx="10886017" cy="489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REJOICE!</a:t>
            </a:r>
          </a:p>
          <a:p>
            <a:pPr marL="0" indent="0">
              <a:buNone/>
            </a:pPr>
            <a:r>
              <a:rPr lang="en-US" sz="5400" dirty="0"/>
              <a:t>ACT!</a:t>
            </a:r>
          </a:p>
          <a:p>
            <a:pPr marL="0" indent="0">
              <a:buNone/>
            </a:pPr>
            <a:r>
              <a:rPr lang="en-US" sz="5400" dirty="0"/>
              <a:t>FORGIVE!</a:t>
            </a:r>
          </a:p>
          <a:p>
            <a:pPr marL="0" indent="0">
              <a:buNone/>
            </a:pPr>
            <a:r>
              <a:rPr lang="en-US" sz="5400" dirty="0"/>
              <a:t>COMFORT!</a:t>
            </a:r>
          </a:p>
          <a:p>
            <a:pPr marL="0" indent="0">
              <a:buNone/>
            </a:pPr>
            <a:r>
              <a:rPr lang="en-US" sz="5400" dirty="0"/>
              <a:t>REAFFIRM LOVE!</a:t>
            </a:r>
          </a:p>
        </p:txBody>
      </p:sp>
    </p:spTree>
    <p:extLst>
      <p:ext uri="{BB962C8B-B14F-4D97-AF65-F5344CB8AC3E}">
        <p14:creationId xmlns:p14="http://schemas.microsoft.com/office/powerpoint/2010/main" val="8846531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355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REJOICE! Luke 15</vt:lpstr>
      <vt:lpstr>ACT! 2 Cor. 2:7, 11</vt:lpstr>
      <vt:lpstr>FORGIVE! 2 Cor. 2:7</vt:lpstr>
      <vt:lpstr>COMFORT!  2 Cor. 2:7</vt:lpstr>
      <vt:lpstr>REAFFIRM LOVE! 2 Cor. 2:8</vt:lpstr>
      <vt:lpstr>When Wayward Sheep Return Home: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10</cp:revision>
  <dcterms:created xsi:type="dcterms:W3CDTF">2021-09-10T01:13:47Z</dcterms:created>
  <dcterms:modified xsi:type="dcterms:W3CDTF">2021-11-17T23:32:48Z</dcterms:modified>
</cp:coreProperties>
</file>