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0" r:id="rId3"/>
    <p:sldId id="261" r:id="rId4"/>
    <p:sldId id="262" r:id="rId5"/>
    <p:sldId id="263" r:id="rId6"/>
    <p:sldId id="264" r:id="rId7"/>
    <p:sldId id="265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A143CD3A-EEF6-4145-8868-938F4D8ED1C9}" v="156" dt="2021-10-27T22:05:49.192"/>
    <p1510:client id="{DDB8311F-D217-4513-A123-321D925C31D0}" v="428" dt="2021-10-27T21:22:05.934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3" autoAdjust="0"/>
    <p:restoredTop sz="94660"/>
  </p:normalViewPr>
  <p:slideViewPr>
    <p:cSldViewPr snapToGrid="0">
      <p:cViewPr varScale="1">
        <p:scale>
          <a:sx n="51" d="100"/>
          <a:sy n="51" d="100"/>
        </p:scale>
        <p:origin x="114" y="90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microsoft.com/office/2015/10/relationships/revisionInfo" Target="revisionInfo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FB513E-2732-4CF4-8120-1EC044888E1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12F3C96-38FD-4408-AC97-00D057D3968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2954034-F694-48FA-8FC1-84B722CEBB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EFB76E-2EBC-46E2-9C46-88218C14157E}" type="datetimeFigureOut">
              <a:rPr lang="en-US" smtClean="0"/>
              <a:t>10/27/2021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F22C3C5-237B-442D-A9FB-0DC598C81E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EF28231-1C09-454B-86CC-D1AD406CC9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544A39-431C-4EE6-9F52-85A50AE59BE6}" type="slidenum">
              <a:rPr lang="en-US" smtClean="0"/>
              <a:t>‹#›</a:t>
            </a:fld>
            <a:endParaRPr lang="en-US"/>
          </a:p>
        </p:txBody>
      </p:sp>
      <p:pic>
        <p:nvPicPr>
          <p:cNvPr id="9" name="Picture 8" descr="A picture containing text, mammal, grass, sheep&#10;&#10;Description automatically generated">
            <a:extLst>
              <a:ext uri="{FF2B5EF4-FFF2-40B4-BE49-F238E27FC236}">
                <a16:creationId xmlns:a16="http://schemas.microsoft.com/office/drawing/2014/main" id="{A332B63C-7CA9-4B2C-AC3A-5AF4B0C7F3E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04119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562724-E538-4B7F-9C67-90885B0AA5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4D28206-1218-4A5A-A1BF-BEDDC4C52CE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31BE3D3-747C-43FA-9686-9175D37DD0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EFB76E-2EBC-46E2-9C46-88218C14157E}" type="datetimeFigureOut">
              <a:rPr lang="en-US" smtClean="0"/>
              <a:t>10/27/2021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2ED337D-961D-4459-9EB8-53C208889A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4150136-022A-4592-BEDF-3F13956406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544A39-431C-4EE6-9F52-85A50AE59B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11335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82310E9-00E9-4CC2-959D-458F0E8AD2B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884A53B-E261-4359-AAD1-5EE3E3F4808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42D1EAF-B9AE-4A3D-968C-88A5087939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EFB76E-2EBC-46E2-9C46-88218C14157E}" type="datetimeFigureOut">
              <a:rPr lang="en-US" smtClean="0"/>
              <a:t>10/27/2021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63FED43-0937-4295-BEF0-763CA5DC0B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5BF318D-FC03-42A2-A591-FEABD53B94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544A39-431C-4EE6-9F52-85A50AE59B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23903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picture containing shape&#10;&#10;Description automatically generated">
            <a:extLst>
              <a:ext uri="{FF2B5EF4-FFF2-40B4-BE49-F238E27FC236}">
                <a16:creationId xmlns:a16="http://schemas.microsoft.com/office/drawing/2014/main" id="{1C60AC6F-CB54-42D5-B1CB-EA28B3958BC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F11B235D-1F7B-4944-A59F-4D458419F5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1830" y="209754"/>
            <a:ext cx="11481575" cy="942565"/>
          </a:xfrm>
          <a:solidFill>
            <a:schemeClr val="bg1"/>
          </a:solidFill>
          <a:ln w="57150">
            <a:solidFill>
              <a:srgbClr val="00B0F0"/>
            </a:solidFill>
          </a:ln>
        </p:spPr>
        <p:txBody>
          <a:bodyPr lIns="182880"/>
          <a:lstStyle>
            <a:lvl1pPr>
              <a:defRPr b="1">
                <a:solidFill>
                  <a:srgbClr val="002060"/>
                </a:solidFill>
                <a:effectLst/>
                <a:latin typeface="+mn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78E96C4-B305-432C-84A8-B3D42546CB3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1831" y="1278194"/>
            <a:ext cx="11741921" cy="4898769"/>
          </a:xfrm>
        </p:spPr>
        <p:txBody>
          <a:bodyPr/>
          <a:lstStyle>
            <a:lvl1pPr marL="282575" indent="-282575">
              <a:defRPr b="1">
                <a:solidFill>
                  <a:schemeClr val="bg1"/>
                </a:solidFill>
                <a:effectLst>
                  <a:outerShdw blurRad="50800" dist="50800" dir="2700000" algn="ctr" rotWithShape="0">
                    <a:schemeClr val="tx1"/>
                  </a:outerShdw>
                </a:effectLst>
              </a:defRPr>
            </a:lvl1pPr>
            <a:lvl2pPr marL="631825" indent="-228600">
              <a:buFont typeface="Calibri" panose="020F0502020204030204" pitchFamily="34" charset="0"/>
              <a:buChar char="−"/>
              <a:defRPr b="1">
                <a:solidFill>
                  <a:schemeClr val="bg1"/>
                </a:solidFill>
                <a:effectLst>
                  <a:outerShdw blurRad="50800" dist="50800" dir="2700000" algn="ctr" rotWithShape="0">
                    <a:schemeClr val="tx1"/>
                  </a:outerShdw>
                </a:effectLst>
              </a:defRPr>
            </a:lvl2pPr>
            <a:lvl3pPr>
              <a:defRPr b="1">
                <a:solidFill>
                  <a:schemeClr val="bg1"/>
                </a:solidFill>
                <a:effectLst>
                  <a:outerShdw blurRad="50800" dist="50800" dir="2700000" algn="ctr" rotWithShape="0">
                    <a:schemeClr val="tx1"/>
                  </a:outerShdw>
                </a:effectLst>
              </a:defRPr>
            </a:lvl3pPr>
            <a:lvl4pPr>
              <a:defRPr b="1">
                <a:solidFill>
                  <a:schemeClr val="bg1"/>
                </a:solidFill>
                <a:effectLst>
                  <a:outerShdw blurRad="50800" dist="50800" dir="2700000" algn="ctr" rotWithShape="0">
                    <a:schemeClr val="tx1"/>
                  </a:outerShdw>
                </a:effectLst>
              </a:defRPr>
            </a:lvl4pPr>
            <a:lvl5pPr>
              <a:defRPr b="1">
                <a:solidFill>
                  <a:schemeClr val="bg1"/>
                </a:solidFill>
                <a:effectLst>
                  <a:outerShdw blurRad="50800" dist="50800" dir="2700000" algn="ctr" rotWithShape="0">
                    <a:schemeClr val="tx1"/>
                  </a:outerShdw>
                </a:effectLst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5926752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1C5C44-AD06-48B2-AE80-0FAD86E193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028F789-9A5B-42CB-B2A5-D66CE6007C8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01D6C7F-098B-4C8E-B267-5DBCEB71C6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EFB76E-2EBC-46E2-9C46-88218C14157E}" type="datetimeFigureOut">
              <a:rPr lang="en-US" smtClean="0"/>
              <a:t>10/27/2021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5DBC03A-D495-4D56-A344-18EF0500DE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EFB3D15-B7CF-4F40-9070-EC3FD6DEB3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544A39-431C-4EE6-9F52-85A50AE59B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06810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03B509-FC06-470B-B9F9-BF5C494709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CC66C53-6AF0-4BF8-B0CC-63C7671E107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CD225C1-D49F-4BD2-AEC1-DBD9305AB6A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5BF97F1-436B-49E7-BA6C-2F11FEA636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EFB76E-2EBC-46E2-9C46-88218C14157E}" type="datetimeFigureOut">
              <a:rPr lang="en-US" smtClean="0"/>
              <a:t>10/27/2021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9B920DB-0495-4AAD-B835-B3A10BA373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3276CE7-D927-449C-A748-4D1110CD0A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544A39-431C-4EE6-9F52-85A50AE59B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87989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A1D264-2104-455B-8F77-27210D1C69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8A0F398-706B-47CE-A673-BA68EA837B9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F57F9C7-50F2-4DB4-8004-4F38D3EBC0B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8385B10-9467-4524-9B22-248560CCFCD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38F4487-C602-4BAC-8EEC-7B90AE35CF6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6F28415-FC13-40DA-8002-CB3809A29A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EFB76E-2EBC-46E2-9C46-88218C14157E}" type="datetimeFigureOut">
              <a:rPr lang="en-US" smtClean="0"/>
              <a:t>10/27/2021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069A75A-17BC-4287-8349-54E8E754B4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E8314F3-8EAE-4B76-B305-93EC0C379F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544A39-431C-4EE6-9F52-85A50AE59B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91466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E41623-943D-4448-9365-D38049C37F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C5DEA32-6F30-4323-954F-C2DAC9ED39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EFB76E-2EBC-46E2-9C46-88218C14157E}" type="datetimeFigureOut">
              <a:rPr lang="en-US" smtClean="0"/>
              <a:t>10/27/2021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56FB07F-E1D0-4EDD-8707-B55200AEF7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B9C638A-B728-47A8-85A7-3AC5CCD036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544A39-431C-4EE6-9F52-85A50AE59B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96401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EB827E1-59B6-4404-8802-369534CBEF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EFB76E-2EBC-46E2-9C46-88218C14157E}" type="datetimeFigureOut">
              <a:rPr lang="en-US" smtClean="0"/>
              <a:t>10/27/2021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6359DFE-DC66-4210-A99F-9D3BCB2E30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17A8B66-34F6-4AD8-94D9-0BC7F78FEC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544A39-431C-4EE6-9F52-85A50AE59B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10205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D4CEB5-D163-4CEB-8D61-E778829B94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0C50E90-C41B-488D-B3E3-A3ABF90BB0F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08A52D2-BA91-4BE4-AFA5-92AFF0F4EF3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92732D9-8FC3-435B-BE89-FF52E4FBCC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EFB76E-2EBC-46E2-9C46-88218C14157E}" type="datetimeFigureOut">
              <a:rPr lang="en-US" smtClean="0"/>
              <a:t>10/27/2021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C610018-E797-4493-BCE4-7F6F034494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5BF248E-6B54-467C-80B6-B759995E0D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544A39-431C-4EE6-9F52-85A50AE59B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81468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4521A7-7511-44B6-974E-BFA20C31FD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06F40A4-6739-48AE-874D-83F9EBB095B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5EA61BD-CC29-4CDA-82A4-3CDFEE8CB43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7080FE9-75FB-4B69-8189-8FFCB5C8BC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EFB76E-2EBC-46E2-9C46-88218C14157E}" type="datetimeFigureOut">
              <a:rPr lang="en-US" smtClean="0"/>
              <a:t>10/27/2021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1714716-6E1F-49CB-AC0B-F4E66302A1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79AB068-DA9B-46E4-80D8-CF881B6B1C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544A39-431C-4EE6-9F52-85A50AE59B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81561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5072D10-11C4-43E7-AAEC-BA8A9EAFAA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0DAFE57-1D47-4B93-8D58-458E9F05EF4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A611D41-2273-47B6-AB9D-D90910356A9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9EFB76E-2EBC-46E2-9C46-88218C14157E}" type="datetimeFigureOut">
              <a:rPr lang="en-US" smtClean="0"/>
              <a:t>10/27/2021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87DB00B-1440-445B-82C2-06FB6B4AC65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06893B6-366F-4A1F-8825-ED728A47AF5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E544A39-431C-4EE6-9F52-85A50AE59B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45843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0A680A4F-607F-434F-A3A3-8F5A3E2F6ABC}"/>
              </a:ext>
            </a:extLst>
          </p:cNvPr>
          <p:cNvSpPr txBox="1"/>
          <p:nvPr/>
        </p:nvSpPr>
        <p:spPr>
          <a:xfrm>
            <a:off x="7992494" y="0"/>
            <a:ext cx="411899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000" dirty="0">
                <a:solidFill>
                  <a:srgbClr val="DCE5F0"/>
                </a:solidFill>
                <a:effectLst>
                  <a:outerShdw blurRad="50800" dist="50800" dir="2700000" algn="ctr" rotWithShape="0">
                    <a:schemeClr val="tx1"/>
                  </a:outerShdw>
                </a:effectLst>
              </a:rPr>
              <a:t>Based on two books by Tom Holland</a:t>
            </a:r>
          </a:p>
        </p:txBody>
      </p:sp>
    </p:spTree>
    <p:extLst>
      <p:ext uri="{BB962C8B-B14F-4D97-AF65-F5344CB8AC3E}">
        <p14:creationId xmlns:p14="http://schemas.microsoft.com/office/powerpoint/2010/main" val="15344165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/>
      </p:transition>
    </mc:Choice>
    <mc:Fallback xmlns="">
      <p:transition spd="slow">
        <p:split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47CAE7-D29A-4DC3-A107-99A6F7E279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Examination of Endurance</a:t>
            </a:r>
            <a:endParaRPr lang="en-US" sz="3600" dirty="0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A12753DE-BE22-4E03-AC0A-78AC378CC12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The Definition of “Endurance” (for the Christian)</a:t>
            </a:r>
          </a:p>
          <a:p>
            <a:pPr lvl="1"/>
            <a:r>
              <a:rPr lang="en-US" dirty="0"/>
              <a:t>From compound Greek word, </a:t>
            </a:r>
            <a:r>
              <a:rPr lang="en-US" i="1" dirty="0" err="1"/>
              <a:t>hupomeno</a:t>
            </a:r>
            <a:endParaRPr lang="en-US" i="1" dirty="0"/>
          </a:p>
          <a:p>
            <a:pPr lvl="2"/>
            <a:r>
              <a:rPr lang="en-US" i="1" dirty="0"/>
              <a:t>“</a:t>
            </a:r>
            <a:r>
              <a:rPr lang="en-US" i="1" dirty="0" err="1"/>
              <a:t>Hupo</a:t>
            </a:r>
            <a:r>
              <a:rPr lang="en-US" i="1" dirty="0"/>
              <a:t>” </a:t>
            </a:r>
            <a:r>
              <a:rPr lang="en-US" dirty="0"/>
              <a:t>(under) + </a:t>
            </a:r>
            <a:r>
              <a:rPr lang="en-US" i="1" dirty="0"/>
              <a:t>“</a:t>
            </a:r>
            <a:r>
              <a:rPr lang="en-US" i="1" dirty="0" err="1"/>
              <a:t>meno</a:t>
            </a:r>
            <a:r>
              <a:rPr lang="en-US" i="1" dirty="0"/>
              <a:t>” </a:t>
            </a:r>
            <a:r>
              <a:rPr lang="en-US" dirty="0"/>
              <a:t>(to abide, remain) = “to abide under”</a:t>
            </a:r>
          </a:p>
          <a:p>
            <a:pPr lvl="1"/>
            <a:r>
              <a:rPr lang="en-US" dirty="0"/>
              <a:t>Translated “patience”</a:t>
            </a:r>
          </a:p>
          <a:p>
            <a:pPr lvl="2"/>
            <a:r>
              <a:rPr lang="en-US" dirty="0"/>
              <a:t>Luke 8:15; Rom. 2:6-7; 12:12; Col. 1:11; 1 Th. 1:3; 1 Tim. 6:11; Jas. 1:3-4</a:t>
            </a:r>
          </a:p>
          <a:p>
            <a:pPr lvl="1"/>
            <a:r>
              <a:rPr lang="en-US" dirty="0"/>
              <a:t>Translated “perseverance” </a:t>
            </a:r>
          </a:p>
          <a:p>
            <a:pPr lvl="2"/>
            <a:r>
              <a:rPr lang="en-US" dirty="0"/>
              <a:t>Rom. 5:3-4; 2 Pet. 1:6</a:t>
            </a:r>
          </a:p>
          <a:p>
            <a:pPr lvl="1"/>
            <a:r>
              <a:rPr lang="en-US" dirty="0"/>
              <a:t>Translated “endure” </a:t>
            </a:r>
          </a:p>
          <a:p>
            <a:pPr lvl="2"/>
            <a:r>
              <a:rPr lang="en-US" dirty="0"/>
              <a:t>Matt. 10:22; 1 Cor. 13:7; 2 Tim. 2:12; Heb. 12:2,3,7; Jas. 1:12; 5:11</a:t>
            </a:r>
          </a:p>
          <a:p>
            <a:pPr lvl="1"/>
            <a:r>
              <a:rPr lang="en-US" dirty="0"/>
              <a:t>This describes one who endures, holds on, goes on, perseveres and doesn’t give up</a:t>
            </a:r>
          </a:p>
        </p:txBody>
      </p:sp>
    </p:spTree>
    <p:extLst>
      <p:ext uri="{BB962C8B-B14F-4D97-AF65-F5344CB8AC3E}">
        <p14:creationId xmlns:p14="http://schemas.microsoft.com/office/powerpoint/2010/main" val="2070186483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000"/>
                            </p:stCondLst>
                            <p:childTnLst>
                              <p:par>
                                <p:cTn id="2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000"/>
                            </p:stCondLst>
                            <p:childTnLst>
                              <p:par>
                                <p:cTn id="3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500"/>
                            </p:stCondLst>
                            <p:childTnLst>
                              <p:par>
                                <p:cTn id="3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2000"/>
                            </p:stCondLst>
                            <p:childTnLst>
                              <p:par>
                                <p:cTn id="4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2500"/>
                            </p:stCondLst>
                            <p:childTnLst>
                              <p:par>
                                <p:cTn id="4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47CAE7-D29A-4DC3-A107-99A6F7E279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Examination of Endurance</a:t>
            </a:r>
            <a:endParaRPr lang="en-US" sz="3600" dirty="0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A12753DE-BE22-4E03-AC0A-78AC378CC12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The Definition of “Endurance” (for the Christian)</a:t>
            </a:r>
          </a:p>
          <a:p>
            <a:r>
              <a:rPr lang="en-US" dirty="0"/>
              <a:t>The Opposite of “Endurance” (for the Christian)</a:t>
            </a:r>
          </a:p>
          <a:p>
            <a:pPr lvl="1"/>
            <a:r>
              <a:rPr lang="en-US" dirty="0"/>
              <a:t>“Wearied” in mind (Heb. 12:3)</a:t>
            </a:r>
          </a:p>
          <a:p>
            <a:pPr lvl="1"/>
            <a:r>
              <a:rPr lang="en-US" dirty="0"/>
              <a:t>“Fainthearted” in soul (Heb. 12:3)</a:t>
            </a:r>
          </a:p>
          <a:p>
            <a:pPr lvl="1"/>
            <a:r>
              <a:rPr lang="en-US" dirty="0"/>
              <a:t>“Hands which hang down, feeble knees, lame” (Heb. 12:12-13)</a:t>
            </a:r>
          </a:p>
          <a:p>
            <a:r>
              <a:rPr lang="en-US" dirty="0"/>
              <a:t>Endurance is not:</a:t>
            </a:r>
          </a:p>
          <a:p>
            <a:pPr lvl="1"/>
            <a:r>
              <a:rPr lang="en-US" dirty="0"/>
              <a:t>Doing right only when the weather is right</a:t>
            </a:r>
          </a:p>
          <a:p>
            <a:r>
              <a:rPr lang="en-US" dirty="0"/>
              <a:t>Endurance is:</a:t>
            </a:r>
          </a:p>
          <a:p>
            <a:pPr lvl="1"/>
            <a:r>
              <a:rPr lang="en-US" dirty="0"/>
              <a:t>Holding on to the Lord when the storm is raging</a:t>
            </a:r>
          </a:p>
          <a:p>
            <a:pPr lvl="1"/>
            <a:r>
              <a:rPr lang="en-US" dirty="0"/>
              <a:t>Continuing to faithfully live for God when “life” is hurled at you</a:t>
            </a:r>
          </a:p>
        </p:txBody>
      </p:sp>
    </p:spTree>
    <p:extLst>
      <p:ext uri="{BB962C8B-B14F-4D97-AF65-F5344CB8AC3E}">
        <p14:creationId xmlns:p14="http://schemas.microsoft.com/office/powerpoint/2010/main" val="418561933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00"/>
                            </p:stCondLst>
                            <p:childTnLst>
                              <p:par>
                                <p:cTn id="3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000"/>
                            </p:stCondLst>
                            <p:childTnLst>
                              <p:par>
                                <p:cTn id="4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47CAE7-D29A-4DC3-A107-99A6F7E279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Exhortation to Endurance</a:t>
            </a:r>
            <a:endParaRPr lang="en-US" sz="3600" dirty="0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A12753DE-BE22-4E03-AC0A-78AC378CC12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God urges His people to “lay aside every weight” (12:1)</a:t>
            </a:r>
          </a:p>
          <a:p>
            <a:r>
              <a:rPr lang="en-US" dirty="0"/>
              <a:t>God urges His people to “lay aside the sin which so easily ensnares” (12:1)</a:t>
            </a:r>
          </a:p>
          <a:p>
            <a:r>
              <a:rPr lang="en-US" dirty="0"/>
              <a:t>God urges His people to “run with endurance the race that is set” (12:1)</a:t>
            </a:r>
          </a:p>
        </p:txBody>
      </p:sp>
    </p:spTree>
    <p:extLst>
      <p:ext uri="{BB962C8B-B14F-4D97-AF65-F5344CB8AC3E}">
        <p14:creationId xmlns:p14="http://schemas.microsoft.com/office/powerpoint/2010/main" val="1885550525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47CAE7-D29A-4DC3-A107-99A6F7E279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Example of Endurance</a:t>
            </a:r>
            <a:endParaRPr lang="en-US" sz="3600" dirty="0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A12753DE-BE22-4E03-AC0A-78AC378CC12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“Look unto Jesus” (12:2)</a:t>
            </a:r>
          </a:p>
          <a:p>
            <a:pPr lvl="1"/>
            <a:r>
              <a:rPr lang="en-US" dirty="0"/>
              <a:t>Jesus endured the cross (12:2)</a:t>
            </a:r>
          </a:p>
          <a:p>
            <a:pPr lvl="1"/>
            <a:r>
              <a:rPr lang="en-US" dirty="0"/>
              <a:t>Jesus endured hostility from sinners (12:2)</a:t>
            </a:r>
          </a:p>
          <a:p>
            <a:pPr lvl="1"/>
            <a:r>
              <a:rPr lang="en-US" dirty="0"/>
              <a:t>Jesus endured rejection (John 1:11; Mark 14:50; Isa. 53:1-6)</a:t>
            </a:r>
          </a:p>
          <a:p>
            <a:pPr lvl="1"/>
            <a:r>
              <a:rPr lang="en-US" dirty="0"/>
              <a:t>Jesus endured lies (Matt. 26:59-60)</a:t>
            </a:r>
          </a:p>
          <a:p>
            <a:pPr lvl="1"/>
            <a:r>
              <a:rPr lang="en-US" dirty="0"/>
              <a:t>Jesus endured scourging (John 19:1-3)</a:t>
            </a:r>
          </a:p>
          <a:p>
            <a:pPr lvl="1"/>
            <a:r>
              <a:rPr lang="en-US" dirty="0"/>
              <a:t>Jesus endured nails (John 20:25; Psa. 22:16)</a:t>
            </a:r>
          </a:p>
          <a:p>
            <a:pPr lvl="1"/>
            <a:r>
              <a:rPr lang="en-US" dirty="0"/>
              <a:t>Jesus endured ridicule (Matt. 27:39-44)</a:t>
            </a:r>
          </a:p>
          <a:p>
            <a:pPr lvl="1"/>
            <a:r>
              <a:rPr lang="en-US" dirty="0"/>
              <a:t>Jesus held on, kept going, endured it all and didn’t quit!</a:t>
            </a:r>
          </a:p>
          <a:p>
            <a:r>
              <a:rPr lang="en-US" dirty="0"/>
              <a:t>We may “look to Jesus” by:</a:t>
            </a:r>
          </a:p>
          <a:p>
            <a:pPr lvl="1"/>
            <a:r>
              <a:rPr lang="en-US" dirty="0"/>
              <a:t>Recognizing He faced our same temptations and overcame (Heb. 4:15)</a:t>
            </a:r>
          </a:p>
          <a:p>
            <a:pPr lvl="1"/>
            <a:r>
              <a:rPr lang="en-US" dirty="0"/>
              <a:t>Relying on Him to extend mercy and grace in time of need (Heb. 4:16)</a:t>
            </a:r>
          </a:p>
          <a:p>
            <a:pPr lvl="1"/>
            <a:r>
              <a:rPr lang="en-US" dirty="0"/>
              <a:t>Recalling He is our High Priest who ever lives to make intercession (Heb. 7:25)</a:t>
            </a:r>
          </a:p>
          <a:p>
            <a:pPr lvl="1"/>
            <a:r>
              <a:rPr lang="en-US" dirty="0"/>
              <a:t>Faithfully partaking of His memorial every week (Heb. 10:25)</a:t>
            </a:r>
          </a:p>
          <a:p>
            <a:pPr lvl="1"/>
            <a:r>
              <a:rPr lang="en-US" dirty="0"/>
              <a:t>Following His example of being steadfast in God’s will (Heb. 12:2)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8905858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500"/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4" dur="500"/>
                                        <p:tgtEl>
                                          <p:spTgt spid="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9" dur="500"/>
                                        <p:tgtEl>
                                          <p:spTgt spid="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4" dur="500"/>
                                        <p:tgtEl>
                                          <p:spTgt spid="7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9" dur="500"/>
                                        <p:tgtEl>
                                          <p:spTgt spid="7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4" dur="500"/>
                                        <p:tgtEl>
                                          <p:spTgt spid="7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47CAE7-D29A-4DC3-A107-99A6F7E279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Expectations for Endurance</a:t>
            </a:r>
            <a:endParaRPr lang="en-US" sz="3600" dirty="0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A12753DE-BE22-4E03-AC0A-78AC378CC12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Anticipate and prepare for “the hostility of sinners” (Heb. 12:3)</a:t>
            </a:r>
          </a:p>
          <a:p>
            <a:r>
              <a:rPr lang="en-US" dirty="0"/>
              <a:t>Anticipate and prepare for “striving against sin” (Heb. 12:4)</a:t>
            </a:r>
          </a:p>
          <a:p>
            <a:r>
              <a:rPr lang="en-US" dirty="0"/>
              <a:t>Anticipate and prepare for “the chastening of the Lord” (Heb. 12:5-11)</a:t>
            </a:r>
          </a:p>
          <a:p>
            <a:r>
              <a:rPr lang="en-US" dirty="0"/>
              <a:t>Anticipate and prepare for the failure of some of God’s people (Heb. 12:15)</a:t>
            </a:r>
          </a:p>
          <a:p>
            <a:r>
              <a:rPr lang="en-US" dirty="0"/>
              <a:t>Anticipate and prepare for sexual immorality among God’s people (12:16)</a:t>
            </a:r>
          </a:p>
          <a:p>
            <a:r>
              <a:rPr lang="en-US" dirty="0"/>
              <a:t>Anticipate and prepare for godlessness among God’s people (Heb. 12:16)</a:t>
            </a:r>
          </a:p>
          <a:p>
            <a:r>
              <a:rPr lang="en-US" dirty="0"/>
              <a:t>When you anticipate and prepare for what may/will come, you can weather the storm and hold on!</a:t>
            </a:r>
          </a:p>
        </p:txBody>
      </p:sp>
    </p:spTree>
    <p:extLst>
      <p:ext uri="{BB962C8B-B14F-4D97-AF65-F5344CB8AC3E}">
        <p14:creationId xmlns:p14="http://schemas.microsoft.com/office/powerpoint/2010/main" val="2449863391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47CAE7-D29A-4DC3-A107-99A6F7E279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Excelling in Endurance</a:t>
            </a:r>
            <a:endParaRPr lang="en-US" sz="3600" dirty="0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A12753DE-BE22-4E03-AC0A-78AC378CC12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If you are unfaithful, the cause is not lost – You can start over!</a:t>
            </a:r>
          </a:p>
          <a:p>
            <a:r>
              <a:rPr lang="en-US" dirty="0"/>
              <a:t>There is a difference between being “knocked down” and “knocked out”</a:t>
            </a:r>
          </a:p>
          <a:p>
            <a:r>
              <a:rPr lang="en-US" dirty="0"/>
              <a:t>Failing does not have to be failure</a:t>
            </a:r>
          </a:p>
          <a:p>
            <a:r>
              <a:rPr lang="en-US" dirty="0"/>
              <a:t>You can resolve anew right now to the zeal and steadfastness you had when you obeyed the gospel (1 Cor. 15:58)</a:t>
            </a:r>
          </a:p>
          <a:p>
            <a:r>
              <a:rPr lang="en-US" dirty="0"/>
              <a:t>No matter where you are, you can change your mind and come back to the Lord – He wants you to come home!</a:t>
            </a:r>
          </a:p>
        </p:txBody>
      </p:sp>
    </p:spTree>
    <p:extLst>
      <p:ext uri="{BB962C8B-B14F-4D97-AF65-F5344CB8AC3E}">
        <p14:creationId xmlns:p14="http://schemas.microsoft.com/office/powerpoint/2010/main" val="4043482016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1112</TotalTime>
  <Words>658</Words>
  <Application>Microsoft Office PowerPoint</Application>
  <PresentationFormat>Widescreen</PresentationFormat>
  <Paragraphs>57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1" baseType="lpstr">
      <vt:lpstr>Arial</vt:lpstr>
      <vt:lpstr>Calibri</vt:lpstr>
      <vt:lpstr>Calibri Light</vt:lpstr>
      <vt:lpstr>Office Theme</vt:lpstr>
      <vt:lpstr>PowerPoint Presentation</vt:lpstr>
      <vt:lpstr>Examination of Endurance</vt:lpstr>
      <vt:lpstr>Examination of Endurance</vt:lpstr>
      <vt:lpstr>Exhortation to Endurance</vt:lpstr>
      <vt:lpstr>Example of Endurance</vt:lpstr>
      <vt:lpstr>Expectations for Endurance</vt:lpstr>
      <vt:lpstr>Excelling in Endurance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David Sproule</dc:creator>
  <cp:lastModifiedBy>David Sproule</cp:lastModifiedBy>
  <cp:revision>8</cp:revision>
  <dcterms:created xsi:type="dcterms:W3CDTF">2021-09-10T01:13:47Z</dcterms:created>
  <dcterms:modified xsi:type="dcterms:W3CDTF">2021-10-27T22:07:15Z</dcterms:modified>
</cp:coreProperties>
</file>