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778" r:id="rId2"/>
    <p:sldId id="3103" r:id="rId3"/>
    <p:sldId id="3215" r:id="rId4"/>
    <p:sldId id="3219" r:id="rId5"/>
    <p:sldId id="3220" r:id="rId6"/>
    <p:sldId id="3208" r:id="rId7"/>
    <p:sldId id="3209" r:id="rId8"/>
    <p:sldId id="3210" r:id="rId9"/>
    <p:sldId id="3211" r:id="rId10"/>
    <p:sldId id="3232" r:id="rId11"/>
    <p:sldId id="3247" r:id="rId12"/>
    <p:sldId id="3201" r:id="rId13"/>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2" pos="6408"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3"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5256" autoAdjust="0"/>
  </p:normalViewPr>
  <p:slideViewPr>
    <p:cSldViewPr snapToGrid="0">
      <p:cViewPr varScale="1">
        <p:scale>
          <a:sx n="110" d="100"/>
          <a:sy n="110" d="100"/>
        </p:scale>
        <p:origin x="348" y="108"/>
      </p:cViewPr>
      <p:guideLst>
        <p:guide pos="6408"/>
        <p:guide orient="horz" pos="216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6361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0492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8019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0073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8208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056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5818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387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8431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9621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844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5400" b="1" dirty="0"/>
              <a:t>Marriage—Heaven or Hell on Earth</a:t>
            </a:r>
            <a:endParaRPr sz="5400" dirty="0"/>
          </a:p>
        </p:txBody>
      </p:sp>
      <p:sp>
        <p:nvSpPr>
          <p:cNvPr id="81" name="Google Shape;81;p13"/>
          <p:cNvSpPr txBox="1">
            <a:spLocks noGrp="1"/>
          </p:cNvSpPr>
          <p:nvPr>
            <p:ph type="subTitle" idx="1"/>
          </p:nvPr>
        </p:nvSpPr>
        <p:spPr>
          <a:xfrm>
            <a:off x="7409089" y="6028852"/>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2 Cor. 6:14-18</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Five New Testament Teachings</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F2A17CA9-74A0-4F73-A984-77867A747E57}"/>
              </a:ext>
            </a:extLst>
          </p:cNvPr>
          <p:cNvSpPr txBox="1"/>
          <p:nvPr/>
        </p:nvSpPr>
        <p:spPr>
          <a:xfrm>
            <a:off x="254558" y="706992"/>
            <a:ext cx="11682884" cy="4934108"/>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Important to realize that a Christian married to a non-Christian is still holy matrimony—1 Cor. 7:12-14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a:t>
            </a: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he restriction God places on widows: only in the Lord”—1 Cor. 7:39</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Paul defends his right to marry a Christian sister—1 Cor. 9:1-5</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Elders/deacons wives must be Christians—1 Tim. 3:11</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unequal yoke in marriage of a Christian/non-Christian—2 Cor. 6:14-16</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The Greek says, “Stop becoming yoked” not “Stop the yoke”</a:t>
            </a:r>
          </a:p>
          <a:p>
            <a:pPr marL="0" marR="0" algn="just">
              <a:lnSpc>
                <a:spcPct val="107000"/>
              </a:lnSpc>
              <a:spcBef>
                <a:spcPts val="0"/>
              </a:spcBef>
              <a:spcAft>
                <a:spcPts val="0"/>
              </a:spcAft>
              <a:tabLst>
                <a:tab pos="1929130" algn="l"/>
                <a:tab pos="3086100" algn="ctr"/>
              </a:tabLst>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9287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Application of the Lesson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E4329F13-5AE3-4ACA-88E8-C90466599C5F}"/>
              </a:ext>
            </a:extLst>
          </p:cNvPr>
          <p:cNvSpPr txBox="1"/>
          <p:nvPr/>
        </p:nvSpPr>
        <p:spPr>
          <a:xfrm>
            <a:off x="254558" y="706992"/>
            <a:ext cx="11682884" cy="552458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Christians and non-Christians have different values</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Christian values come from a Divine book which completely supplies us</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When both are Christians there is basis for solving:</a:t>
            </a:r>
          </a:p>
          <a:p>
            <a:pPr marR="0" lvl="0" algn="just">
              <a:spcBef>
                <a:spcPts val="0"/>
              </a:spcBef>
              <a:spcAft>
                <a:spcPts val="600"/>
              </a:spcAft>
              <a:buClr>
                <a:schemeClr val="bg1"/>
              </a:buCl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In-law problems</a:t>
            </a:r>
          </a:p>
          <a:p>
            <a:pPr marR="0" lvl="0" algn="just">
              <a:spcBef>
                <a:spcPts val="0"/>
              </a:spcBef>
              <a:spcAft>
                <a:spcPts val="600"/>
              </a:spcAft>
              <a:buClr>
                <a:schemeClr val="bg1"/>
              </a:buClr>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  Money problems, especially giving</a:t>
            </a:r>
          </a:p>
          <a:p>
            <a:pPr marR="0" lvl="0" algn="just">
              <a:spcBef>
                <a:spcPts val="0"/>
              </a:spcBef>
              <a:spcAft>
                <a:spcPts val="600"/>
              </a:spcAft>
              <a:buClr>
                <a:schemeClr val="bg1"/>
              </a:buClr>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  Communication (Matt. 18:15)</a:t>
            </a:r>
          </a:p>
          <a:p>
            <a:pPr marR="0" lvl="0" algn="just">
              <a:spcBef>
                <a:spcPts val="0"/>
              </a:spcBef>
              <a:spcAft>
                <a:spcPts val="600"/>
              </a:spcAft>
              <a:buClr>
                <a:schemeClr val="bg1"/>
              </a:buClr>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  Sexual infidelity or withholding sex</a:t>
            </a:r>
          </a:p>
          <a:p>
            <a:pPr marR="0" lvl="0" algn="just">
              <a:spcBef>
                <a:spcPts val="0"/>
              </a:spcBef>
              <a:spcAft>
                <a:spcPts val="600"/>
              </a:spcAft>
              <a:buClr>
                <a:schemeClr val="bg1"/>
              </a:buClr>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  Values given to children (mixed message confuse/warp young minds)</a:t>
            </a:r>
          </a:p>
          <a:p>
            <a:pPr marR="0" lvl="0" algn="just">
              <a:spcBef>
                <a:spcPts val="0"/>
              </a:spcBef>
              <a:spcAft>
                <a:spcPts val="600"/>
              </a:spcAft>
              <a:buClr>
                <a:schemeClr val="bg1"/>
              </a:buClr>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   Involvement in church activities</a:t>
            </a:r>
          </a:p>
          <a:p>
            <a:pPr marR="0" lvl="0" algn="ctr">
              <a:spcBef>
                <a:spcPts val="0"/>
              </a:spcBef>
              <a:spcAft>
                <a:spcPts val="1800"/>
              </a:spcAft>
              <a:buClr>
                <a:schemeClr val="bg1"/>
              </a:buClr>
            </a:pPr>
            <a:r>
              <a:rPr lang="en-US" sz="3600" b="1" i="1" dirty="0">
                <a:solidFill>
                  <a:srgbClr val="FFFF00"/>
                </a:solidFill>
                <a:latin typeface="Calibri" panose="020F0502020204030204" pitchFamily="34" charset="0"/>
                <a:ea typeface="Calibri" panose="020F0502020204030204" pitchFamily="34" charset="0"/>
                <a:cs typeface="Calibri" panose="020F0502020204030204" pitchFamily="34" charset="0"/>
              </a:rPr>
              <a:t>Marry, not just a Christian, but a faithful Christian</a:t>
            </a:r>
            <a:endParaRPr lang="en-US" sz="3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7895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Becoming the Bride of Christ</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a:t>
            </a:r>
            <a:r>
              <a:rPr lang="en-US" sz="3200" dirty="0"/>
              <a:t>Mark 16:16</a:t>
            </a:r>
            <a:endParaRPr sz="3200" dirty="0"/>
          </a:p>
          <a:p>
            <a:pPr marL="742950" lvl="1" indent="-285750">
              <a:lnSpc>
                <a:spcPct val="150000"/>
              </a:lnSpc>
              <a:spcBef>
                <a:spcPts val="200"/>
              </a:spcBef>
              <a:buSzPts val="3000"/>
            </a:pPr>
            <a:r>
              <a:rPr lang="en-US" sz="3200" dirty="0">
                <a:solidFill>
                  <a:schemeClr val="lt1"/>
                </a:solidFill>
              </a:rPr>
              <a:t>  Repent 							Luke 13:3</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sins washed away	Acts 22:16</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142626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Text—2 Cor. 6:14-18</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493812"/>
          </a:xfrm>
          <a:prstGeom prst="rect">
            <a:avLst/>
          </a:prstGeom>
          <a:noFill/>
        </p:spPr>
        <p:txBody>
          <a:bodyPr wrap="square" rtlCol="0">
            <a:spAutoFit/>
          </a:bodyPr>
          <a:lstStyle/>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14  Do not be unequally yoked together with unbelievers. For what fellowship has righteousness with lawlessness? And what communion has light with darkness?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15  And what accord has Christ with Belial? Or what part has a believer with an unbeliever?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16  And what agreement has the temple of God with idols? For you are the temple of the living God. As God has said: "I will dwell in them and walk  among them. I will be their God, and they shall be My people."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17  Therefore "Come out from among them and be separate, says the Lord. Do not touch what is unclean, and I will receive you." </a:t>
            </a:r>
          </a:p>
          <a:p>
            <a:pPr marR="0" algn="just" rtl="0"/>
            <a:r>
              <a:rPr lang="en-US" sz="2700" b="1" u="none" strike="noStrike" baseline="0" dirty="0">
                <a:solidFill>
                  <a:schemeClr val="bg1"/>
                </a:solidFill>
                <a:latin typeface="Calibri" panose="020F0502020204030204" pitchFamily="34" charset="0"/>
                <a:cs typeface="Calibri" panose="020F0502020204030204" pitchFamily="34" charset="0"/>
              </a:rPr>
              <a:t>  18  "I will be a Father to you, and you shall be My sons and daughters, says the Lord Almighty."             </a:t>
            </a:r>
          </a:p>
          <a:p>
            <a:pPr marR="0" algn="just" rtl="0"/>
            <a:r>
              <a:rPr lang="en-US" sz="2700" b="1" dirty="0">
                <a:solidFill>
                  <a:schemeClr val="bg1"/>
                </a:solidFill>
                <a:latin typeface="Calibri" panose="020F0502020204030204" pitchFamily="34" charset="0"/>
                <a:cs typeface="Calibri" panose="020F0502020204030204" pitchFamily="34" charset="0"/>
              </a:rPr>
              <a:t>								</a:t>
            </a:r>
            <a:r>
              <a:rPr lang="en-US" sz="2700" b="1" u="none" strike="noStrike" baseline="0" dirty="0">
                <a:solidFill>
                  <a:schemeClr val="bg1"/>
                </a:solidFill>
                <a:latin typeface="Calibri" panose="020F0502020204030204" pitchFamily="34" charset="0"/>
                <a:cs typeface="Calibri" panose="020F0502020204030204" pitchFamily="34" charset="0"/>
              </a:rPr>
              <a:t>2 Cor. 6:14-18</a:t>
            </a:r>
            <a:endParaRPr lang="en-US" sz="28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Tree>
    <p:extLst>
      <p:ext uri="{BB962C8B-B14F-4D97-AF65-F5344CB8AC3E}">
        <p14:creationId xmlns:p14="http://schemas.microsoft.com/office/powerpoint/2010/main" val="1984869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Introduction: Marriage is Heaven or Hell on Earth</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3E43B760-D705-4279-95EE-13B701947545}"/>
              </a:ext>
            </a:extLst>
          </p:cNvPr>
          <p:cNvSpPr txBox="1"/>
          <p:nvPr/>
        </p:nvSpPr>
        <p:spPr>
          <a:xfrm>
            <a:off x="1025236" y="4000500"/>
            <a:ext cx="4701309" cy="3041345"/>
          </a:xfrm>
          <a:prstGeom prst="rect">
            <a:avLst/>
          </a:prstGeom>
          <a:noFill/>
        </p:spPr>
        <p:txBody>
          <a:bodyPr wrap="square" rtlCol="0">
            <a:spAutoFit/>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INTRODUCTION: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Many decisions are important in life which change you and he direction of your life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most important one is:  “Will I become a Christian?”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Second most important one is: “Who will I marry?”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lesson is intended to help our young  people, but can apply to all of us as we raise our children and impact our grand-children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873240"/>
            <a:ext cx="11203709" cy="3600986"/>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Many decisions determine making life meaningful</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most important one is:  “Will I become a Christian?”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Second most important one is: “Who will I marry?”</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This lesson is intended to help our young  people, but can apply to all of us as we raise our children and impact our grand-children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Marriage can be either “Heaven or Hell on Earth”</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426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Teaching About Marriage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3E43B760-D705-4279-95EE-13B701947545}"/>
              </a:ext>
            </a:extLst>
          </p:cNvPr>
          <p:cNvSpPr txBox="1"/>
          <p:nvPr/>
        </p:nvSpPr>
        <p:spPr>
          <a:xfrm>
            <a:off x="1025236" y="4000500"/>
            <a:ext cx="4701309" cy="3041345"/>
          </a:xfrm>
          <a:prstGeom prst="rect">
            <a:avLst/>
          </a:prstGeom>
          <a:noFill/>
        </p:spPr>
        <p:txBody>
          <a:bodyPr wrap="square" rtlCol="0">
            <a:spAutoFit/>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INTRODUCTION: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Many decisions are important in life which change you and he direction of your life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most important one is:  “Will I become a Christian?”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Second most important one is: “Who will I marry?”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lesson is intended to help our young  people, but can apply to all of us as we raise our children and impact our grand-children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706992"/>
            <a:ext cx="11203709" cy="364849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Four Old Testament Passages—Abraham, Rebekah, Moses, Solomon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Abraham’s concern about wife for Isaac—Gen. 24:3-4</a:t>
            </a:r>
          </a:p>
          <a:p>
            <a:pPr marL="0" marR="0" algn="just">
              <a:spcBef>
                <a:spcPts val="300"/>
              </a:spcBef>
              <a:spcAft>
                <a:spcPts val="0"/>
              </a:spcAft>
            </a:pPr>
            <a:r>
              <a:rPr lang="en-US"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3  “…</a:t>
            </a:r>
            <a:r>
              <a:rPr lang="x-none"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and I will make you swear by the LORD, the God of heaven and the God of the earth, that you will not take a wife for my son from the daughters of the Canaanites, among whom I dwell; </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0"/>
              </a:spcAft>
              <a:tabLst>
                <a:tab pos="1929130" algn="l"/>
                <a:tab pos="3086100" algn="ctr"/>
              </a:tabLst>
            </a:pPr>
            <a:r>
              <a:rPr lang="en-US"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4  but you shall go to my country and to my family, and take a wife for my son Isaac.				Genesis 24:3-4</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567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1323439"/>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Teaching About Marriage</a:t>
            </a:r>
          </a:p>
          <a:p>
            <a:pPr algn="ct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3E43B760-D705-4279-95EE-13B701947545}"/>
              </a:ext>
            </a:extLst>
          </p:cNvPr>
          <p:cNvSpPr txBox="1"/>
          <p:nvPr/>
        </p:nvSpPr>
        <p:spPr>
          <a:xfrm>
            <a:off x="1025236" y="4000500"/>
            <a:ext cx="4701309" cy="3041345"/>
          </a:xfrm>
          <a:prstGeom prst="rect">
            <a:avLst/>
          </a:prstGeom>
          <a:noFill/>
        </p:spPr>
        <p:txBody>
          <a:bodyPr wrap="square" rtlCol="0">
            <a:spAutoFit/>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INTRODUCTION: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Many decisions are important in life which change you and he direction of your life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most important one is:  “Will I become a Christian?”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Second most important one is: “Who will I marry?”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lesson is intended to help our young  people, but can apply to all of us as we raise our children and impact our grand-children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706992"/>
            <a:ext cx="11203709" cy="5059590"/>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Four Old Testament Passages—Abraham, Rebekah, Moses, Solomon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Abraham’s concern about wife for Isaac—Gen. 24:3-4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Rebekah’s concern about marriages of Esau and Jacob</a:t>
            </a:r>
          </a:p>
          <a:p>
            <a:pPr marL="0" marR="0" algn="just">
              <a:spcBef>
                <a:spcPts val="300"/>
              </a:spcBef>
              <a:spcAft>
                <a:spcPts val="0"/>
              </a:spcAft>
            </a:pPr>
            <a:r>
              <a:rPr lang="x-none"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Gen</a:t>
            </a: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a:t>
            </a:r>
            <a:r>
              <a:rPr lang="x-none"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26:34  When Esau was forty years old, he took as wives Judith the daughter of Beeri the Hittite, and Basemath the daughter of Elon the Hittite. </a:t>
            </a:r>
            <a:endParaRPr lang="en-US" sz="2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0"/>
              </a:spcAft>
              <a:tabLst>
                <a:tab pos="1929130" algn="l"/>
                <a:tab pos="3086100" algn="ctr"/>
              </a:tabLst>
            </a:pP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Gen. 26:35  And they were a grief of mind to Isaac and Rebekah. </a:t>
            </a:r>
            <a:endParaRPr lang="en-US" sz="2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0"/>
              </a:spcAft>
              <a:tabLst>
                <a:tab pos="1929130" algn="l"/>
                <a:tab pos="3086100" algn="ctr"/>
              </a:tabLst>
            </a:pP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Gen 27:46  And Rebekah said to Isaac, "I am weary of my life because of the daughters of </a:t>
            </a:r>
            <a:r>
              <a:rPr lang="en-US" sz="2600" b="1" i="1" dirty="0" err="1">
                <a:solidFill>
                  <a:srgbClr val="FFFF00"/>
                </a:solidFill>
                <a:effectLst/>
                <a:latin typeface="Calibri" panose="020F0502020204030204" pitchFamily="34" charset="0"/>
                <a:ea typeface="Calibri" panose="020F0502020204030204" pitchFamily="34" charset="0"/>
                <a:cs typeface="Calibri" panose="020F0502020204030204" pitchFamily="34" charset="0"/>
              </a:rPr>
              <a:t>Heth</a:t>
            </a: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if Jacob takes a wife of the daughters of </a:t>
            </a:r>
            <a:r>
              <a:rPr lang="en-US" sz="2600" b="1" i="1" dirty="0" err="1">
                <a:solidFill>
                  <a:srgbClr val="FFFF00"/>
                </a:solidFill>
                <a:effectLst/>
                <a:latin typeface="Calibri" panose="020F0502020204030204" pitchFamily="34" charset="0"/>
                <a:ea typeface="Calibri" panose="020F0502020204030204" pitchFamily="34" charset="0"/>
                <a:cs typeface="Calibri" panose="020F0502020204030204" pitchFamily="34" charset="0"/>
              </a:rPr>
              <a:t>Heth</a:t>
            </a: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like these who are the daughters of the land, what good will my life be to me?" </a:t>
            </a:r>
            <a:endParaRPr lang="en-US" sz="2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R="0" lvl="0" algn="just">
              <a:spcBef>
                <a:spcPts val="0"/>
              </a:spcBef>
              <a:spcAft>
                <a:spcPts val="1800"/>
              </a:spcAft>
              <a:buClr>
                <a:schemeClr val="bg1"/>
              </a:buCl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706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1323439"/>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Teaching About Marriage</a:t>
            </a:r>
          </a:p>
          <a:p>
            <a:pPr algn="ctr"/>
            <a:endParaRPr lang="en-US" sz="40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3E43B760-D705-4279-95EE-13B701947545}"/>
              </a:ext>
            </a:extLst>
          </p:cNvPr>
          <p:cNvSpPr txBox="1"/>
          <p:nvPr/>
        </p:nvSpPr>
        <p:spPr>
          <a:xfrm>
            <a:off x="1025236" y="4000500"/>
            <a:ext cx="4701309" cy="3041345"/>
          </a:xfrm>
          <a:prstGeom prst="rect">
            <a:avLst/>
          </a:prstGeom>
          <a:noFill/>
        </p:spPr>
        <p:txBody>
          <a:bodyPr wrap="square" rtlCol="0">
            <a:spAutoFit/>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INTRODUCTION: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Many decisions are important in life which change you and he direction of your life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most important one is:  “Will I become a Christian?”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Second most important one is: “Who will I marry?”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lesson is intended to help our young  people, but can apply to all of us as we raise our children and impact our grand-children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706992"/>
            <a:ext cx="11203709" cy="3170099"/>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Four Old Testament Passages—Abraham, Rebekah, Moses, Solomon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Abraham’s concern about wife for Isaac—Gen. 24:3-4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Rebekah’s concern about marriages of Esau and Jacob</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God’s truth revealed through Moses to Nation of Israel—Deut. 7:1-4</a:t>
            </a:r>
          </a:p>
          <a:p>
            <a:pPr marR="0" lvl="0" algn="just">
              <a:spcBef>
                <a:spcPts val="0"/>
              </a:spcBef>
              <a:spcAft>
                <a:spcPts val="1800"/>
              </a:spcAft>
              <a:buClr>
                <a:schemeClr val="bg1"/>
              </a:buClr>
            </a:pP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0675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Teaching About Marriage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706992"/>
            <a:ext cx="11203709" cy="5307671"/>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God’s truth revealed through Moses to Nation of Israel—Deut. 7:1-4</a:t>
            </a:r>
          </a:p>
          <a:p>
            <a:pPr marL="0" marR="0" algn="just">
              <a:spcBef>
                <a:spcPts val="300"/>
              </a:spcBef>
              <a:spcAft>
                <a:spcPts val="0"/>
              </a:spcAft>
            </a:pPr>
            <a:r>
              <a:rPr lang="en-US" sz="2600" b="1" i="1" dirty="0">
                <a:solidFill>
                  <a:srgbClr val="FFFF00"/>
                </a:solidFill>
                <a:latin typeface="Calibri" panose="020F0502020204030204" pitchFamily="34" charset="0"/>
                <a:ea typeface="Calibri" panose="020F0502020204030204" pitchFamily="34" charset="0"/>
                <a:cs typeface="Calibri" panose="020F0502020204030204" pitchFamily="34" charset="0"/>
              </a:rPr>
              <a:t>  1  </a:t>
            </a:r>
            <a:r>
              <a:rPr lang="x-none"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"When the LORD your God brings you into the land which you go to possess, and has cast out many nations before you, the Hittites and the Girgashites and the Amorites and the Canaanites and the Perizzites and the Hivites and the Jebusites, seven nations greater and mightier than you, </a:t>
            </a:r>
            <a:endParaRPr lang="en-US" sz="2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300"/>
              </a:spcBef>
              <a:spcAft>
                <a:spcPts val="0"/>
              </a:spcAft>
            </a:pP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a:t>
            </a:r>
            <a:r>
              <a:rPr lang="x-none"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2  and when the LORD your God delivers them over to you, you shall conquer them and utterly destroy them. You shall make no covenant with them nor show mercy to them. </a:t>
            </a:r>
            <a:endParaRPr lang="en-US" sz="2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300"/>
              </a:spcBef>
              <a:spcAft>
                <a:spcPts val="0"/>
              </a:spcAft>
            </a:pP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a:t>
            </a:r>
            <a:r>
              <a:rPr lang="x-none"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3  Nor shall you make marriages with them. You shall not give your daughter to their son, nor take their daughter for your son. </a:t>
            </a:r>
            <a:endParaRPr lang="en-US" sz="26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0"/>
              </a:spcAft>
            </a:pP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4  For they will turn your sons away from following Me, to serve other gods; so the anger of the LORD will be aroused </a:t>
            </a:r>
            <a:r>
              <a:rPr lang="en-US" sz="2600" b="1" i="1" dirty="0" err="1">
                <a:solidFill>
                  <a:srgbClr val="FFFF00"/>
                </a:solidFill>
                <a:effectLst/>
                <a:latin typeface="Calibri" panose="020F0502020204030204" pitchFamily="34" charset="0"/>
                <a:ea typeface="Calibri" panose="020F0502020204030204" pitchFamily="34" charset="0"/>
                <a:cs typeface="Calibri" panose="020F0502020204030204" pitchFamily="34" charset="0"/>
              </a:rPr>
              <a:t>agaInst</a:t>
            </a:r>
            <a:r>
              <a:rPr lang="en-US" sz="26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you and destroy you suddenly</a:t>
            </a:r>
            <a:r>
              <a:rPr lang="en-US" sz="26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8048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Teaching About Marriage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706992"/>
            <a:ext cx="11203709" cy="3831818"/>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Four Old Testament Passages—Abraham, Rebekah, Moses, Solomon</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Abraham’s concern about wife for Isaac—Gen. 24:3-4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Rebekah’s concern about marriages of Esau and Jacob</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God’s truth revealed through Moses to Nation of Israel—Deut. 7:1-4</a:t>
            </a:r>
          </a:p>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Illustration of God’s truths in Sinful Life of Solomon—1 Kings 11:1-4</a:t>
            </a:r>
          </a:p>
          <a:p>
            <a:pPr marR="0" lvl="0" algn="just">
              <a:spcBef>
                <a:spcPts val="0"/>
              </a:spcBef>
              <a:spcAft>
                <a:spcPts val="1800"/>
              </a:spcAft>
              <a:buClr>
                <a:schemeClr val="bg1"/>
              </a:buClr>
            </a:pP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2005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21934" cy="6042892"/>
          </a:xfrm>
          <a:prstGeom prst="rect">
            <a:avLst/>
          </a:prstGeom>
          <a:solidFill>
            <a:schemeClr val="tx1"/>
          </a:solidFill>
        </p:spPr>
        <p:txBody>
          <a:bodyPr wrap="none" tIns="182880" rtlCol="0">
            <a:noAutofit/>
          </a:bodyPr>
          <a:lstStyle/>
          <a:p>
            <a:pPr marL="0" marR="0">
              <a:lnSpc>
                <a:spcPct val="107000"/>
              </a:lnSpc>
              <a:spcBef>
                <a:spcPts val="0"/>
              </a:spcBef>
              <a:spcAft>
                <a:spcPts val="0"/>
              </a:spcAft>
            </a:pP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Teaching About Marriage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E2055955-CD0E-4D5D-A13C-AF63876A3CB1}"/>
              </a:ext>
            </a:extLst>
          </p:cNvPr>
          <p:cNvSpPr txBox="1"/>
          <p:nvPr/>
        </p:nvSpPr>
        <p:spPr>
          <a:xfrm>
            <a:off x="480291" y="706992"/>
            <a:ext cx="11203709" cy="5679183"/>
          </a:xfrm>
          <a:prstGeom prst="rect">
            <a:avLst/>
          </a:prstGeom>
          <a:noFill/>
        </p:spPr>
        <p:txBody>
          <a:bodyPr wrap="square" rtlCol="0">
            <a:spAutoFit/>
          </a:bodyPr>
          <a:lstStyle/>
          <a:p>
            <a:pPr marL="457200" marR="0" lvl="0" indent="-457200" algn="just">
              <a:spcBef>
                <a:spcPts val="0"/>
              </a:spcBef>
              <a:spcAft>
                <a:spcPts val="18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rPr>
              <a:t>Illustration of God’s truths in Sinful Life of Solomon—1 Kings 11:1-4</a:t>
            </a:r>
          </a:p>
          <a:p>
            <a:pPr marL="0" marR="0" algn="just">
              <a:spcBef>
                <a:spcPts val="300"/>
              </a:spcBef>
              <a:spcAft>
                <a:spcPts val="0"/>
              </a:spcAft>
            </a:pPr>
            <a:r>
              <a:rPr lang="en-US"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a:t>
            </a:r>
            <a:r>
              <a:rPr lang="x-none"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1  But King Solomon loved many foreign women, as well as the daughter of Pharaoh: women of the Moabites, Ammonites, Edomites, Sidonians, and Hittites</a:t>
            </a:r>
            <a:r>
              <a:rPr lang="x-none" sz="2800" b="1" i="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300"/>
              </a:spcBef>
              <a:spcAft>
                <a:spcPts val="0"/>
              </a:spcAft>
            </a:pPr>
            <a:r>
              <a:rPr lang="en-US"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a:t>
            </a:r>
            <a:r>
              <a:rPr lang="x-none"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2  from the nations of whom the LORD had said to the children of Israel, "You shall not intermarry with them, nor they with you. Surely they will turn away your hearts after their gods." Solomon clung to these in love. </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300"/>
              </a:spcBef>
              <a:spcAft>
                <a:spcPts val="0"/>
              </a:spcAft>
            </a:pPr>
            <a:r>
              <a:rPr lang="en-US"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a:t>
            </a:r>
            <a:r>
              <a:rPr lang="x-none"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3  And he had seven hundred wives, princesses, and three hundred concubines; and his wives turned away his heart. </a:t>
            </a:r>
            <a:endParaRPr lang="en-US" sz="2800" b="1" dirty="0">
              <a:solidFill>
                <a:srgbClr val="FFFF00"/>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0"/>
              </a:spcAft>
            </a:pPr>
            <a:r>
              <a:rPr lang="en-US" sz="2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4  For it was so, when Solomon was old, that his wives turned his heart after other gods; and his heart was not loyal to the LORD his God, as was the heart of his father David.</a:t>
            </a:r>
            <a:endParaRPr lang="en-US" sz="28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719101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25344</TotalTime>
  <Words>1539</Words>
  <Application>Microsoft Office PowerPoint</Application>
  <PresentationFormat>Widescreen</PresentationFormat>
  <Paragraphs>104</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vt:lpstr>
      <vt:lpstr>Symbol</vt:lpstr>
      <vt:lpstr>Times New Roman</vt:lpstr>
      <vt:lpstr>Office Theme</vt:lpstr>
      <vt:lpstr>Marriage—Heaven or Hell on Earth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Becoming the Bride of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855</cp:revision>
  <cp:lastPrinted>2020-03-29T20:52:01Z</cp:lastPrinted>
  <dcterms:modified xsi:type="dcterms:W3CDTF">2021-11-29T20:57:41Z</dcterms:modified>
</cp:coreProperties>
</file>