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1662" r:id="rId3"/>
    <p:sldId id="1673" r:id="rId4"/>
    <p:sldId id="1666" r:id="rId5"/>
    <p:sldId id="1674" r:id="rId6"/>
    <p:sldId id="1676" r:id="rId7"/>
    <p:sldId id="1661" r:id="rId8"/>
    <p:sldId id="1665" r:id="rId9"/>
    <p:sldId id="1669" r:id="rId10"/>
    <p:sldId id="1675" r:id="rId11"/>
    <p:sldId id="1667" r:id="rId12"/>
    <p:sldId id="1668" r:id="rId13"/>
    <p:sldId id="1663" r:id="rId14"/>
    <p:sldId id="1664" r:id="rId15"/>
    <p:sldId id="1610" r:id="rId16"/>
    <p:sldId id="1600" r:id="rId17"/>
    <p:sldId id="1657" r:id="rId18"/>
    <p:sldId id="1660" r:id="rId19"/>
    <p:sldId id="1680" r:id="rId20"/>
    <p:sldId id="1681" r:id="rId21"/>
    <p:sldId id="1682" r:id="rId22"/>
    <p:sldId id="1679" r:id="rId23"/>
    <p:sldId id="1678" r:id="rId24"/>
    <p:sldId id="1677" r:id="rId25"/>
  </p:sldIdLst>
  <p:sldSz cx="12192000" cy="6858000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34580" autoAdjust="0"/>
    <p:restoredTop sz="86410"/>
  </p:normalViewPr>
  <p:slideViewPr>
    <p:cSldViewPr snapToGrid="0">
      <p:cViewPr varScale="1">
        <p:scale>
          <a:sx n="92" d="100"/>
          <a:sy n="92" d="100"/>
        </p:scale>
        <p:origin x="108" y="4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45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99" tIns="93299" rIns="93299" bIns="93299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0374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7098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4039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93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680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932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0915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946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7186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592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847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3954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6616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4119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4239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8806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2355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6806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5956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73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369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6991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299" tIns="93299" rIns="93299" bIns="932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51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6" y="0"/>
            <a:ext cx="121889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65760" y="310896"/>
            <a:ext cx="11430000" cy="279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Cambria"/>
              <a:buNone/>
              <a:defRPr sz="7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867525" y="6117336"/>
            <a:ext cx="5111115" cy="74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979174" y="299702"/>
            <a:ext cx="8843614" cy="148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mbria"/>
              <a:buNone/>
              <a:defRPr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540774" y="1780469"/>
            <a:ext cx="11282013" cy="469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1"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 b="1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ctrTitle"/>
          </p:nvPr>
        </p:nvSpPr>
        <p:spPr>
          <a:xfrm>
            <a:off x="366574" y="306711"/>
            <a:ext cx="11430000" cy="2795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Cambria"/>
              <a:buNone/>
            </a:pPr>
            <a:br>
              <a:rPr lang="en-US" sz="6000" b="1" dirty="0"/>
            </a:br>
            <a:r>
              <a:rPr lang="en-US" sz="6000" b="1" dirty="0"/>
              <a:t>Survey of Genesis</a:t>
            </a:r>
            <a:br>
              <a:rPr lang="en-US" sz="6000" b="1" dirty="0"/>
            </a:br>
            <a:br>
              <a:rPr lang="en-US" sz="3200" b="1" dirty="0"/>
            </a:br>
            <a:r>
              <a:rPr lang="en-US" sz="2800" b="1" dirty="0"/>
              <a:t>Lesson Seven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4400" b="1" dirty="0"/>
              <a:t>Palm Beach Lakes</a:t>
            </a:r>
            <a:br>
              <a:rPr lang="en-US" sz="5400" b="1" dirty="0"/>
            </a:br>
            <a:endParaRPr sz="5400" dirty="0"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"/>
          </p:nvPr>
        </p:nvSpPr>
        <p:spPr>
          <a:xfrm>
            <a:off x="7065819" y="6113695"/>
            <a:ext cx="4891458" cy="74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sz="3000" b="1" dirty="0">
                <a:solidFill>
                  <a:schemeClr val="lt1"/>
                </a:solidFill>
              </a:rPr>
              <a:t>September-November 2021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4DC7AA-B6DF-4C2E-8278-02620E4FF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-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11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2EECF-EFB0-4241-AF42-B0A85E994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88092" y="659514"/>
            <a:ext cx="8298799" cy="61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4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8813C-8B26-4F81-9C69-5044B1862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13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60286C-8C9C-441F-A3C1-B05ABE6C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E826B-D116-469A-A3AB-116032A36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6408" y="-1"/>
            <a:ext cx="8950011" cy="668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52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FB02D-D90B-4691-B945-0F7672CFF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8870"/>
            <a:ext cx="8985678" cy="67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4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 Genealogy of Adam to Noah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19870B-D606-402D-97F9-41327266C997}"/>
              </a:ext>
            </a:extLst>
          </p:cNvPr>
          <p:cNvSpPr txBox="1"/>
          <p:nvPr/>
        </p:nvSpPr>
        <p:spPr>
          <a:xfrm>
            <a:off x="609600" y="1602658"/>
            <a:ext cx="10933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just" defTabSz="457200">
              <a:spcAft>
                <a:spcPts val="1200"/>
              </a:spcAft>
              <a:buClr>
                <a:schemeClr val="bg1"/>
              </a:buClr>
              <a:tabLst>
                <a:tab pos="457200" algn="l"/>
              </a:tabLst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2227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2B32C50-A24F-4B45-B6CE-4C49458D2F64}"/>
              </a:ext>
            </a:extLst>
          </p:cNvPr>
          <p:cNvSpPr txBox="1"/>
          <p:nvPr/>
        </p:nvSpPr>
        <p:spPr>
          <a:xfrm rot="16200000">
            <a:off x="-122747" y="1437514"/>
            <a:ext cx="1387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Creation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7B22D2-155E-4281-84DE-7EE79449474B}"/>
              </a:ext>
            </a:extLst>
          </p:cNvPr>
          <p:cNvSpPr txBox="1"/>
          <p:nvPr/>
        </p:nvSpPr>
        <p:spPr>
          <a:xfrm rot="16200000">
            <a:off x="10929969" y="1251189"/>
            <a:ext cx="1091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Flood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48DDC91-4546-4B1A-A9B2-6E1578725670}"/>
              </a:ext>
            </a:extLst>
          </p:cNvPr>
          <p:cNvSpPr/>
          <p:nvPr/>
        </p:nvSpPr>
        <p:spPr>
          <a:xfrm rot="19296794">
            <a:off x="10779346" y="1730664"/>
            <a:ext cx="580479" cy="29845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1EB5BF-9B85-4495-9C57-030F43935C90}"/>
              </a:ext>
            </a:extLst>
          </p:cNvPr>
          <p:cNvSpPr/>
          <p:nvPr/>
        </p:nvSpPr>
        <p:spPr>
          <a:xfrm rot="10800000" flipV="1">
            <a:off x="777719" y="1193336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7A70861-5D06-4CD9-9CFF-227BEE29119E}"/>
              </a:ext>
            </a:extLst>
          </p:cNvPr>
          <p:cNvSpPr/>
          <p:nvPr/>
        </p:nvSpPr>
        <p:spPr>
          <a:xfrm rot="10800000" flipV="1">
            <a:off x="2063594" y="1192689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91F03E1-BCFC-4A27-8C82-6B4531753DD9}"/>
              </a:ext>
            </a:extLst>
          </p:cNvPr>
          <p:cNvSpPr/>
          <p:nvPr/>
        </p:nvSpPr>
        <p:spPr>
          <a:xfrm rot="10800000" flipV="1">
            <a:off x="3358994" y="1192689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3E95ED-DB21-4824-9CCD-46D5895424AC}"/>
              </a:ext>
            </a:extLst>
          </p:cNvPr>
          <p:cNvSpPr/>
          <p:nvPr/>
        </p:nvSpPr>
        <p:spPr>
          <a:xfrm rot="10800000" flipV="1">
            <a:off x="7188044" y="1192689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E56BC6-CF5D-4424-A5B8-663A30A03DB7}"/>
              </a:ext>
            </a:extLst>
          </p:cNvPr>
          <p:cNvSpPr/>
          <p:nvPr/>
        </p:nvSpPr>
        <p:spPr>
          <a:xfrm rot="10800000" flipV="1">
            <a:off x="4627107" y="1198095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3FDE13-9301-4785-A1DE-C654329C27B5}"/>
              </a:ext>
            </a:extLst>
          </p:cNvPr>
          <p:cNvSpPr/>
          <p:nvPr/>
        </p:nvSpPr>
        <p:spPr>
          <a:xfrm rot="10800000" flipV="1">
            <a:off x="5900426" y="1199075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F364281-D16A-426F-A471-BADEE6B03720}"/>
              </a:ext>
            </a:extLst>
          </p:cNvPr>
          <p:cNvSpPr/>
          <p:nvPr/>
        </p:nvSpPr>
        <p:spPr>
          <a:xfrm rot="10800000" flipV="1">
            <a:off x="9759794" y="1193336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14164D7-5F8D-4B94-B5A0-B96620F2D919}"/>
              </a:ext>
            </a:extLst>
          </p:cNvPr>
          <p:cNvSpPr/>
          <p:nvPr/>
        </p:nvSpPr>
        <p:spPr>
          <a:xfrm rot="10800000" flipV="1">
            <a:off x="11036144" y="1179975"/>
            <a:ext cx="267247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65AFC6D-7117-4D28-A9A9-63639E620F97}"/>
              </a:ext>
            </a:extLst>
          </p:cNvPr>
          <p:cNvSpPr/>
          <p:nvPr/>
        </p:nvSpPr>
        <p:spPr>
          <a:xfrm rot="10800000" flipV="1">
            <a:off x="8474011" y="1185937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Google Shape;86;p14">
            <a:extLst>
              <a:ext uri="{FF2B5EF4-FFF2-40B4-BE49-F238E27FC236}">
                <a16:creationId xmlns:a16="http://schemas.microsoft.com/office/drawing/2014/main" id="{A3BCA19B-8997-4A03-BDB6-EDF1DD2E3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08150" y="-2134"/>
            <a:ext cx="8843614" cy="1068913"/>
          </a:xfrm>
          <a:ln w="38100">
            <a:solidFill>
              <a:srgbClr val="FFFF00"/>
            </a:solidFill>
          </a:ln>
        </p:spPr>
        <p:txBody>
          <a:bodyPr/>
          <a:lstStyle/>
          <a:p>
            <a:pPr lvl="0" algn="ctr"/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Who Could Have Known Adam?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171F28-ABF8-4216-B056-DB6250360725}"/>
              </a:ext>
            </a:extLst>
          </p:cNvPr>
          <p:cNvSpPr txBox="1"/>
          <p:nvPr/>
        </p:nvSpPr>
        <p:spPr>
          <a:xfrm>
            <a:off x="847967" y="1735955"/>
            <a:ext cx="10427669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-----------------------------1656 Years From the Creation to the Flood--------------------------------</a:t>
            </a:r>
          </a:p>
        </p:txBody>
      </p:sp>
    </p:spTree>
    <p:extLst>
      <p:ext uri="{BB962C8B-B14F-4D97-AF65-F5344CB8AC3E}">
        <p14:creationId xmlns:p14="http://schemas.microsoft.com/office/powerpoint/2010/main" val="2700037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2B32C50-A24F-4B45-B6CE-4C49458D2F64}"/>
              </a:ext>
            </a:extLst>
          </p:cNvPr>
          <p:cNvSpPr txBox="1"/>
          <p:nvPr/>
        </p:nvSpPr>
        <p:spPr>
          <a:xfrm rot="16200000">
            <a:off x="-122747" y="1437514"/>
            <a:ext cx="1387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Creation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7B22D2-155E-4281-84DE-7EE79449474B}"/>
              </a:ext>
            </a:extLst>
          </p:cNvPr>
          <p:cNvSpPr txBox="1"/>
          <p:nvPr/>
        </p:nvSpPr>
        <p:spPr>
          <a:xfrm rot="16200000">
            <a:off x="10929969" y="1251189"/>
            <a:ext cx="1091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Flood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1EB5BF-9B85-4495-9C57-030F43935C90}"/>
              </a:ext>
            </a:extLst>
          </p:cNvPr>
          <p:cNvSpPr/>
          <p:nvPr/>
        </p:nvSpPr>
        <p:spPr>
          <a:xfrm rot="10800000" flipV="1">
            <a:off x="777719" y="1193336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7A70861-5D06-4CD9-9CFF-227BEE29119E}"/>
              </a:ext>
            </a:extLst>
          </p:cNvPr>
          <p:cNvSpPr/>
          <p:nvPr/>
        </p:nvSpPr>
        <p:spPr>
          <a:xfrm rot="10800000" flipV="1">
            <a:off x="2063594" y="1192689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91F03E1-BCFC-4A27-8C82-6B4531753DD9}"/>
              </a:ext>
            </a:extLst>
          </p:cNvPr>
          <p:cNvSpPr/>
          <p:nvPr/>
        </p:nvSpPr>
        <p:spPr>
          <a:xfrm rot="10800000" flipV="1">
            <a:off x="3358994" y="1192689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3E95ED-DB21-4824-9CCD-46D5895424AC}"/>
              </a:ext>
            </a:extLst>
          </p:cNvPr>
          <p:cNvSpPr/>
          <p:nvPr/>
        </p:nvSpPr>
        <p:spPr>
          <a:xfrm rot="10800000" flipV="1">
            <a:off x="7188044" y="1192689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E56BC6-CF5D-4424-A5B8-663A30A03DB7}"/>
              </a:ext>
            </a:extLst>
          </p:cNvPr>
          <p:cNvSpPr/>
          <p:nvPr/>
        </p:nvSpPr>
        <p:spPr>
          <a:xfrm rot="10800000" flipV="1">
            <a:off x="4627107" y="1198095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3FDE13-9301-4785-A1DE-C654329C27B5}"/>
              </a:ext>
            </a:extLst>
          </p:cNvPr>
          <p:cNvSpPr/>
          <p:nvPr/>
        </p:nvSpPr>
        <p:spPr>
          <a:xfrm rot="10800000" flipV="1">
            <a:off x="5918182" y="1199075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F364281-D16A-426F-A471-BADEE6B03720}"/>
              </a:ext>
            </a:extLst>
          </p:cNvPr>
          <p:cNvSpPr/>
          <p:nvPr/>
        </p:nvSpPr>
        <p:spPr>
          <a:xfrm rot="10800000" flipV="1">
            <a:off x="9759794" y="1193336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14164D7-5F8D-4B94-B5A0-B96620F2D919}"/>
              </a:ext>
            </a:extLst>
          </p:cNvPr>
          <p:cNvSpPr/>
          <p:nvPr/>
        </p:nvSpPr>
        <p:spPr>
          <a:xfrm rot="10800000" flipV="1">
            <a:off x="11036144" y="1179975"/>
            <a:ext cx="267247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19BEF1-3788-4BE3-A1B2-D9B47363B5D3}"/>
              </a:ext>
            </a:extLst>
          </p:cNvPr>
          <p:cNvSpPr txBox="1"/>
          <p:nvPr/>
        </p:nvSpPr>
        <p:spPr>
          <a:xfrm>
            <a:off x="811845" y="1733113"/>
            <a:ext cx="5960576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ADAM-----------------------------------------------------------930 YEARS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18A9C37-13D5-4526-AEF8-FC15C2F7D1CE}"/>
              </a:ext>
            </a:extLst>
          </p:cNvPr>
          <p:cNvSpPr txBox="1"/>
          <p:nvPr/>
        </p:nvSpPr>
        <p:spPr>
          <a:xfrm>
            <a:off x="1516620" y="2222415"/>
            <a:ext cx="5799237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SETH-----------------------------------------------------------912 YEARS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BBD342E-45F3-4E1D-9293-E05055BE5736}"/>
              </a:ext>
            </a:extLst>
          </p:cNvPr>
          <p:cNvSpPr txBox="1"/>
          <p:nvPr/>
        </p:nvSpPr>
        <p:spPr>
          <a:xfrm>
            <a:off x="2214433" y="2693768"/>
            <a:ext cx="5739963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ENOSH-------------------------------------------------------905 YEARS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1E261D8-B96F-4384-8911-82E0D72A59DF}"/>
              </a:ext>
            </a:extLst>
          </p:cNvPr>
          <p:cNvSpPr txBox="1"/>
          <p:nvPr/>
        </p:nvSpPr>
        <p:spPr>
          <a:xfrm>
            <a:off x="2741368" y="3173582"/>
            <a:ext cx="5736810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CAINAN------------------------------------------------------919 YEARS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4E024C-B62E-44C6-9EA0-C9E0A6C088D9}"/>
              </a:ext>
            </a:extLst>
          </p:cNvPr>
          <p:cNvSpPr txBox="1"/>
          <p:nvPr/>
        </p:nvSpPr>
        <p:spPr>
          <a:xfrm>
            <a:off x="3225449" y="3672539"/>
            <a:ext cx="5661062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MAHALAEL------------------------------------------------895 YEARS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BCC85A-D932-4798-A69E-AAD44C8B66B4}"/>
              </a:ext>
            </a:extLst>
          </p:cNvPr>
          <p:cNvSpPr txBox="1"/>
          <p:nvPr/>
        </p:nvSpPr>
        <p:spPr>
          <a:xfrm>
            <a:off x="3588193" y="4129393"/>
            <a:ext cx="5935184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JARED-----------------------------------------------------------962 YEARS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14BAD3-74EC-4AA7-A66D-2021B0D01C17}"/>
              </a:ext>
            </a:extLst>
          </p:cNvPr>
          <p:cNvSpPr txBox="1"/>
          <p:nvPr/>
        </p:nvSpPr>
        <p:spPr>
          <a:xfrm>
            <a:off x="4790026" y="4603128"/>
            <a:ext cx="2009042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ENOCH--365 YEARS</a:t>
            </a:r>
            <a:endParaRPr lang="en-US" sz="17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628A33B-FE11-4DEE-8C15-D357E506FB44}"/>
              </a:ext>
            </a:extLst>
          </p:cNvPr>
          <p:cNvSpPr txBox="1"/>
          <p:nvPr/>
        </p:nvSpPr>
        <p:spPr>
          <a:xfrm>
            <a:off x="5125364" y="5066663"/>
            <a:ext cx="613337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METHUSALAH---------------------------------------------------969 YEARS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4E8A82B-8E42-465D-8B2F-A64AF4E2DCC2}"/>
              </a:ext>
            </a:extLst>
          </p:cNvPr>
          <p:cNvSpPr txBox="1"/>
          <p:nvPr/>
        </p:nvSpPr>
        <p:spPr>
          <a:xfrm>
            <a:off x="6530413" y="5556916"/>
            <a:ext cx="4636266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LAMECH-------------------------------------777 YEARS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35C6BF6-6FDB-48E8-B36F-BE7941DDE32C}"/>
              </a:ext>
            </a:extLst>
          </p:cNvPr>
          <p:cNvSpPr txBox="1"/>
          <p:nvPr/>
        </p:nvSpPr>
        <p:spPr>
          <a:xfrm>
            <a:off x="7438026" y="6032415"/>
            <a:ext cx="3829593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NOAH  ---------------600 YEARS to Flood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65AFC6D-7117-4D28-A9A9-63639E620F97}"/>
              </a:ext>
            </a:extLst>
          </p:cNvPr>
          <p:cNvSpPr/>
          <p:nvPr/>
        </p:nvSpPr>
        <p:spPr>
          <a:xfrm rot="10800000" flipV="1">
            <a:off x="8465133" y="1185937"/>
            <a:ext cx="1243913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5" name="Google Shape;86;p14">
            <a:extLst>
              <a:ext uri="{FF2B5EF4-FFF2-40B4-BE49-F238E27FC236}">
                <a16:creationId xmlns:a16="http://schemas.microsoft.com/office/drawing/2014/main" id="{A3BCA19B-8997-4A03-BDB6-EDF1DD2E3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08150" y="-2134"/>
            <a:ext cx="8843614" cy="1068913"/>
          </a:xfrm>
          <a:ln w="38100">
            <a:solidFill>
              <a:srgbClr val="FFFF00"/>
            </a:solidFill>
          </a:ln>
        </p:spPr>
        <p:txBody>
          <a:bodyPr/>
          <a:lstStyle/>
          <a:p>
            <a:pPr lvl="0" algn="ctr"/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Who Could Noah Have Known?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B16160-E147-456B-A920-79050AEC6B7A}"/>
              </a:ext>
            </a:extLst>
          </p:cNvPr>
          <p:cNvGrpSpPr/>
          <p:nvPr/>
        </p:nvGrpSpPr>
        <p:grpSpPr>
          <a:xfrm>
            <a:off x="1374333" y="1201961"/>
            <a:ext cx="5543270" cy="4751399"/>
            <a:chOff x="1374333" y="1201961"/>
            <a:chExt cx="5543270" cy="475139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8C8F4C7-9640-4938-A4B9-B596797E8E78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1509375" y="1696852"/>
              <a:ext cx="18847" cy="862883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4099936-5AF9-4B10-951E-C3BC2E81812B}"/>
                </a:ext>
              </a:extLst>
            </p:cNvPr>
            <p:cNvCxnSpPr>
              <a:cxnSpLocks/>
              <a:stCxn id="66" idx="1"/>
            </p:cNvCxnSpPr>
            <p:nvPr/>
          </p:nvCxnSpPr>
          <p:spPr>
            <a:xfrm flipH="1">
              <a:off x="3581476" y="1696987"/>
              <a:ext cx="8830" cy="2796958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129AB3-FED7-4310-93A0-DC3972DCA8B3}"/>
                </a:ext>
              </a:extLst>
            </p:cNvPr>
            <p:cNvSpPr txBox="1"/>
            <p:nvPr/>
          </p:nvSpPr>
          <p:spPr>
            <a:xfrm rot="16200000">
              <a:off x="1284013" y="1298755"/>
              <a:ext cx="48841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DC972AF-2805-40A0-A915-B2A1FA4C8425}"/>
                </a:ext>
              </a:extLst>
            </p:cNvPr>
            <p:cNvSpPr txBox="1"/>
            <p:nvPr/>
          </p:nvSpPr>
          <p:spPr>
            <a:xfrm rot="16200000">
              <a:off x="1960872" y="1292281"/>
              <a:ext cx="48841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2F3198-2EA2-47B8-A29B-49C6BAB856E2}"/>
                </a:ext>
              </a:extLst>
            </p:cNvPr>
            <p:cNvCxnSpPr>
              <a:cxnSpLocks/>
              <a:stCxn id="42" idx="1"/>
            </p:cNvCxnSpPr>
            <p:nvPr/>
          </p:nvCxnSpPr>
          <p:spPr>
            <a:xfrm>
              <a:off x="2205081" y="1690378"/>
              <a:ext cx="4477" cy="1405088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62618EE-C057-4700-B9AD-61D126726883}"/>
                </a:ext>
              </a:extLst>
            </p:cNvPr>
            <p:cNvSpPr txBox="1"/>
            <p:nvPr/>
          </p:nvSpPr>
          <p:spPr>
            <a:xfrm rot="16200000">
              <a:off x="2514324" y="1297771"/>
              <a:ext cx="48841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325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26D7334-B980-4A9F-A51B-311C5ABEC6CF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>
              <a:off x="2753216" y="1695868"/>
              <a:ext cx="5317" cy="1865587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56CED5B-2A22-4E09-A72C-BA900C8F84FD}"/>
                </a:ext>
              </a:extLst>
            </p:cNvPr>
            <p:cNvSpPr txBox="1"/>
            <p:nvPr/>
          </p:nvSpPr>
          <p:spPr>
            <a:xfrm rot="16200000">
              <a:off x="2984902" y="1301190"/>
              <a:ext cx="48841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395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233F99D-A016-4364-9D5C-B0AE0D1A85EB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>
              <a:off x="3213717" y="1699287"/>
              <a:ext cx="15394" cy="2340053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5785BB-51AB-4AEF-BF08-8B0B5838DEEF}"/>
                </a:ext>
              </a:extLst>
            </p:cNvPr>
            <p:cNvSpPr txBox="1"/>
            <p:nvPr/>
          </p:nvSpPr>
          <p:spPr>
            <a:xfrm rot="16200000">
              <a:off x="3346097" y="1298890"/>
              <a:ext cx="48841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460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62A9A7-4114-4A82-831C-4E2D2F9AFC9B}"/>
                </a:ext>
              </a:extLst>
            </p:cNvPr>
            <p:cNvSpPr txBox="1"/>
            <p:nvPr/>
          </p:nvSpPr>
          <p:spPr>
            <a:xfrm rot="16200000">
              <a:off x="4475883" y="1294778"/>
              <a:ext cx="48841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612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D6FD039-AF42-4C2A-A641-9A7D24D7ED09}"/>
                </a:ext>
              </a:extLst>
            </p:cNvPr>
            <p:cNvCxnSpPr>
              <a:cxnSpLocks/>
              <a:stCxn id="75" idx="1"/>
            </p:cNvCxnSpPr>
            <p:nvPr/>
          </p:nvCxnSpPr>
          <p:spPr>
            <a:xfrm>
              <a:off x="4720092" y="1692875"/>
              <a:ext cx="38339" cy="3269742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AF56FA9-5306-49DF-B39F-C9BF9B03AAD1}"/>
                </a:ext>
              </a:extLst>
            </p:cNvPr>
            <p:cNvSpPr txBox="1"/>
            <p:nvPr/>
          </p:nvSpPr>
          <p:spPr>
            <a:xfrm rot="16200000">
              <a:off x="4864568" y="1293893"/>
              <a:ext cx="48841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677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99F5DA0-334D-4995-81DF-D926F1E0BA58}"/>
                </a:ext>
              </a:extLst>
            </p:cNvPr>
            <p:cNvCxnSpPr>
              <a:cxnSpLocks/>
              <a:stCxn id="78" idx="1"/>
            </p:cNvCxnSpPr>
            <p:nvPr/>
          </p:nvCxnSpPr>
          <p:spPr>
            <a:xfrm>
              <a:off x="5108777" y="1691990"/>
              <a:ext cx="0" cy="3744005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7AB9825-DF74-42CD-92A6-8D18F7CA668D}"/>
                </a:ext>
              </a:extLst>
            </p:cNvPr>
            <p:cNvSpPr txBox="1"/>
            <p:nvPr/>
          </p:nvSpPr>
          <p:spPr>
            <a:xfrm rot="16200000">
              <a:off x="6269447" y="1305483"/>
              <a:ext cx="48841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864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B4893B4-5072-43E5-B4E6-A9CC85C70EE2}"/>
                </a:ext>
              </a:extLst>
            </p:cNvPr>
            <p:cNvCxnSpPr>
              <a:cxnSpLocks/>
              <a:stCxn id="81" idx="1"/>
            </p:cNvCxnSpPr>
            <p:nvPr/>
          </p:nvCxnSpPr>
          <p:spPr>
            <a:xfrm>
              <a:off x="6513656" y="1703580"/>
              <a:ext cx="8707" cy="4249780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93F95C3-7318-46F2-BD95-63111C932A3A}"/>
                </a:ext>
              </a:extLst>
            </p:cNvPr>
            <p:cNvSpPr txBox="1"/>
            <p:nvPr/>
          </p:nvSpPr>
          <p:spPr>
            <a:xfrm rot="16200000">
              <a:off x="6519506" y="1298086"/>
              <a:ext cx="48841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930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425BC13-457D-40AC-AE68-CDC487FB733A}"/>
                </a:ext>
              </a:extLst>
            </p:cNvPr>
            <p:cNvCxnSpPr>
              <a:cxnSpLocks/>
            </p:cNvCxnSpPr>
            <p:nvPr/>
          </p:nvCxnSpPr>
          <p:spPr>
            <a:xfrm>
              <a:off x="6781471" y="1696183"/>
              <a:ext cx="8707" cy="4249780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7B22060-C8D6-4188-AF44-E38082A6DD67}"/>
              </a:ext>
            </a:extLst>
          </p:cNvPr>
          <p:cNvCxnSpPr>
            <a:cxnSpLocks/>
            <a:endCxn id="73" idx="3"/>
          </p:cNvCxnSpPr>
          <p:nvPr/>
        </p:nvCxnSpPr>
        <p:spPr>
          <a:xfrm flipH="1">
            <a:off x="11267619" y="1226300"/>
            <a:ext cx="8018" cy="4990781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4B7BFEC-9958-4509-AC73-122AB5E8EA3C}"/>
              </a:ext>
            </a:extLst>
          </p:cNvPr>
          <p:cNvSpPr txBox="1"/>
          <p:nvPr/>
        </p:nvSpPr>
        <p:spPr>
          <a:xfrm>
            <a:off x="8584707" y="3429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98E3EB2-F465-4252-9CAB-815F97873DD8}"/>
              </a:ext>
            </a:extLst>
          </p:cNvPr>
          <p:cNvSpPr txBox="1"/>
          <p:nvPr/>
        </p:nvSpPr>
        <p:spPr>
          <a:xfrm>
            <a:off x="464209" y="5755416"/>
            <a:ext cx="1839821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NOAH COULD</a:t>
            </a:r>
          </a:p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KNOWN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FA5006-9F14-4BB0-95A8-2ED25BEAB3B9}"/>
              </a:ext>
            </a:extLst>
          </p:cNvPr>
          <p:cNvCxnSpPr/>
          <p:nvPr/>
        </p:nvCxnSpPr>
        <p:spPr>
          <a:xfrm>
            <a:off x="3075222" y="2407081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15514A-DABC-40A9-BFEA-DF4F6B834F51}"/>
              </a:ext>
            </a:extLst>
          </p:cNvPr>
          <p:cNvCxnSpPr>
            <a:cxnSpLocks/>
          </p:cNvCxnSpPr>
          <p:nvPr/>
        </p:nvCxnSpPr>
        <p:spPr>
          <a:xfrm flipV="1">
            <a:off x="1830360" y="4760926"/>
            <a:ext cx="681418" cy="97402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D290804-B5C1-4D04-90B7-E567BE456002}"/>
              </a:ext>
            </a:extLst>
          </p:cNvPr>
          <p:cNvSpPr txBox="1"/>
          <p:nvPr/>
        </p:nvSpPr>
        <p:spPr>
          <a:xfrm>
            <a:off x="5171474" y="5552116"/>
            <a:ext cx="144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FF00"/>
                </a:solidFill>
              </a:rPr>
              <a:t>595 years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176E322-5763-4CA7-AA3C-C2328D3257C1}"/>
              </a:ext>
            </a:extLst>
          </p:cNvPr>
          <p:cNvSpPr txBox="1"/>
          <p:nvPr/>
        </p:nvSpPr>
        <p:spPr>
          <a:xfrm rot="20385293">
            <a:off x="3848407" y="5224579"/>
            <a:ext cx="144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FF00"/>
                </a:solidFill>
              </a:rPr>
              <a:t>600 years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C22C28-F90A-439F-A108-0CE5680BD2A0}"/>
              </a:ext>
            </a:extLst>
          </p:cNvPr>
          <p:cNvSpPr txBox="1"/>
          <p:nvPr/>
        </p:nvSpPr>
        <p:spPr>
          <a:xfrm rot="19681602">
            <a:off x="3621481" y="4792509"/>
            <a:ext cx="144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FF00"/>
                </a:solidFill>
              </a:rPr>
              <a:t>0 years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03B6B14-7BB3-40EC-8048-CF9AE18E19F8}"/>
              </a:ext>
            </a:extLst>
          </p:cNvPr>
          <p:cNvSpPr txBox="1"/>
          <p:nvPr/>
        </p:nvSpPr>
        <p:spPr>
          <a:xfrm rot="18543810">
            <a:off x="2444616" y="4506093"/>
            <a:ext cx="144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FF00"/>
                </a:solidFill>
              </a:rPr>
              <a:t>366 years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122D39D-53FF-428E-9C3F-D318B8C8741D}"/>
              </a:ext>
            </a:extLst>
          </p:cNvPr>
          <p:cNvSpPr txBox="1"/>
          <p:nvPr/>
        </p:nvSpPr>
        <p:spPr>
          <a:xfrm rot="17993805">
            <a:off x="2167499" y="4048156"/>
            <a:ext cx="144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FF00"/>
                </a:solidFill>
              </a:rPr>
              <a:t>234 years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D4A7E81-C3C0-4939-88DE-85C9DF492984}"/>
              </a:ext>
            </a:extLst>
          </p:cNvPr>
          <p:cNvSpPr txBox="1"/>
          <p:nvPr/>
        </p:nvSpPr>
        <p:spPr>
          <a:xfrm rot="18011891">
            <a:off x="1663267" y="3569867"/>
            <a:ext cx="144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FF00"/>
                </a:solidFill>
              </a:rPr>
              <a:t>179 years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28C324A-84F5-4683-97DF-77609754E9BC}"/>
              </a:ext>
            </a:extLst>
          </p:cNvPr>
          <p:cNvSpPr txBox="1"/>
          <p:nvPr/>
        </p:nvSpPr>
        <p:spPr>
          <a:xfrm rot="17930020">
            <a:off x="1148306" y="3100340"/>
            <a:ext cx="144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FF00"/>
                </a:solidFill>
              </a:rPr>
              <a:t>84 years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74FD5ED-B20B-4F4D-9B62-32DB5E363611}"/>
              </a:ext>
            </a:extLst>
          </p:cNvPr>
          <p:cNvCxnSpPr>
            <a:cxnSpLocks/>
          </p:cNvCxnSpPr>
          <p:nvPr/>
        </p:nvCxnSpPr>
        <p:spPr>
          <a:xfrm flipV="1">
            <a:off x="2352357" y="5770534"/>
            <a:ext cx="2905359" cy="59593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84F30B9-B2D9-4F76-8223-BAB242A4EAB5}"/>
              </a:ext>
            </a:extLst>
          </p:cNvPr>
          <p:cNvCxnSpPr>
            <a:cxnSpLocks/>
          </p:cNvCxnSpPr>
          <p:nvPr/>
        </p:nvCxnSpPr>
        <p:spPr>
          <a:xfrm flipV="1">
            <a:off x="2327241" y="5196640"/>
            <a:ext cx="1662381" cy="76336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5DB9EB2-85BB-4F23-9449-790A34EBE444}"/>
              </a:ext>
            </a:extLst>
          </p:cNvPr>
          <p:cNvCxnSpPr>
            <a:cxnSpLocks/>
          </p:cNvCxnSpPr>
          <p:nvPr/>
        </p:nvCxnSpPr>
        <p:spPr>
          <a:xfrm flipV="1">
            <a:off x="2252909" y="5125820"/>
            <a:ext cx="561732" cy="6157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E9F908F-6371-42F6-A9B7-6C3C4ABA29F2}"/>
              </a:ext>
            </a:extLst>
          </p:cNvPr>
          <p:cNvCxnSpPr>
            <a:cxnSpLocks/>
          </p:cNvCxnSpPr>
          <p:nvPr/>
        </p:nvCxnSpPr>
        <p:spPr>
          <a:xfrm flipV="1">
            <a:off x="1330800" y="4259000"/>
            <a:ext cx="752206" cy="148872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3583FCA-3DC5-4CF9-B82B-CFD2B9D09F18}"/>
              </a:ext>
            </a:extLst>
          </p:cNvPr>
          <p:cNvCxnSpPr>
            <a:cxnSpLocks/>
          </p:cNvCxnSpPr>
          <p:nvPr/>
        </p:nvCxnSpPr>
        <p:spPr>
          <a:xfrm flipV="1">
            <a:off x="680024" y="3749036"/>
            <a:ext cx="934940" cy="198631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00DE067-BEBC-497A-B72E-828E8B55821D}"/>
              </a:ext>
            </a:extLst>
          </p:cNvPr>
          <p:cNvCxnSpPr>
            <a:cxnSpLocks/>
          </p:cNvCxnSpPr>
          <p:nvPr/>
        </p:nvCxnSpPr>
        <p:spPr>
          <a:xfrm flipV="1">
            <a:off x="2315480" y="5605265"/>
            <a:ext cx="1748448" cy="60866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116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Genesis—Chapter Eleven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20F48-F9F2-4FD8-8D10-5B07871D2CC4}"/>
              </a:ext>
            </a:extLst>
          </p:cNvPr>
          <p:cNvSpPr txBox="1"/>
          <p:nvPr/>
        </p:nvSpPr>
        <p:spPr>
          <a:xfrm>
            <a:off x="618477" y="1620675"/>
            <a:ext cx="10955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The Tower of Babel divided people into nations (10:5,31-32)</a:t>
            </a:r>
          </a:p>
        </p:txBody>
      </p:sp>
    </p:spTree>
    <p:extLst>
      <p:ext uri="{BB962C8B-B14F-4D97-AF65-F5344CB8AC3E}">
        <p14:creationId xmlns:p14="http://schemas.microsoft.com/office/powerpoint/2010/main" val="3474021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Genesis—Chapter Eleven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20F48-F9F2-4FD8-8D10-5B07871D2CC4}"/>
              </a:ext>
            </a:extLst>
          </p:cNvPr>
          <p:cNvSpPr txBox="1"/>
          <p:nvPr/>
        </p:nvSpPr>
        <p:spPr>
          <a:xfrm>
            <a:off x="618477" y="1620675"/>
            <a:ext cx="109550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The Tower of Babel divided people into nations (10:5,31-32)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God’s command before the tower</a:t>
            </a:r>
          </a:p>
          <a:p>
            <a:pPr algn="just">
              <a:spcAft>
                <a:spcPts val="1800"/>
              </a:spcAft>
              <a:buClr>
                <a:schemeClr val="bg1"/>
              </a:buClr>
            </a:pPr>
            <a:r>
              <a:rPr lang="en-US" sz="2300" b="1" i="0" strike="noStrike" baseline="0" dirty="0">
                <a:solidFill>
                  <a:srgbClr val="FFFF00"/>
                </a:solidFill>
                <a:latin typeface="+mj-lt"/>
              </a:rPr>
              <a:t>       And God blessed Noah and his sons, and said unto them, “Be fruitful, and multiply, and </a:t>
            </a:r>
            <a:r>
              <a:rPr lang="en-US" sz="2300" b="1" i="0" strike="noStrike" baseline="0" dirty="0">
                <a:solidFill>
                  <a:schemeClr val="bg1"/>
                </a:solidFill>
                <a:latin typeface="+mj-lt"/>
              </a:rPr>
              <a:t>replenish the earth</a:t>
            </a:r>
            <a:r>
              <a:rPr lang="en-US" sz="2300" b="1" i="0" strike="noStrike" baseline="0" dirty="0">
                <a:solidFill>
                  <a:srgbClr val="FFFF00"/>
                </a:solidFill>
                <a:latin typeface="+mj-lt"/>
              </a:rPr>
              <a:t>.”   Gen. </a:t>
            </a:r>
            <a:r>
              <a:rPr lang="en-US" sz="2300" b="1" dirty="0">
                <a:solidFill>
                  <a:srgbClr val="FFFF00"/>
                </a:solidFill>
                <a:latin typeface="+mj-lt"/>
              </a:rPr>
              <a:t>9:1</a:t>
            </a:r>
            <a:r>
              <a:rPr lang="en-US" sz="2300" b="1" i="0" strike="noStrike" baseline="0" dirty="0">
                <a:solidFill>
                  <a:srgbClr val="FFFF00"/>
                </a:solidFill>
                <a:latin typeface="+mj-lt"/>
              </a:rPr>
              <a:t>                     </a:t>
            </a:r>
            <a:endParaRPr lang="en-US" sz="23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154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90D82-5FDA-4444-98C3-C2612FD23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72000" y="150913"/>
            <a:ext cx="9910684" cy="874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97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Genesis—Chapter Eleven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20F48-F9F2-4FD8-8D10-5B07871D2CC4}"/>
              </a:ext>
            </a:extLst>
          </p:cNvPr>
          <p:cNvSpPr txBox="1"/>
          <p:nvPr/>
        </p:nvSpPr>
        <p:spPr>
          <a:xfrm>
            <a:off x="618477" y="1620675"/>
            <a:ext cx="1095504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The Tower of Babel divided people into nations (10:5,31-32)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God’s command before the tower</a:t>
            </a:r>
          </a:p>
          <a:p>
            <a:pPr algn="just">
              <a:spcAft>
                <a:spcPts val="1800"/>
              </a:spcAft>
              <a:buClr>
                <a:schemeClr val="bg1"/>
              </a:buClr>
            </a:pPr>
            <a:r>
              <a:rPr lang="en-US" sz="2300" b="1" i="0" strike="noStrike" baseline="0" dirty="0">
                <a:solidFill>
                  <a:srgbClr val="FFFF00"/>
                </a:solidFill>
                <a:latin typeface="+mj-lt"/>
              </a:rPr>
              <a:t>       And God blessed Noah and his sons, and said unto them, “Be fruitful, and multiply, and </a:t>
            </a:r>
            <a:r>
              <a:rPr lang="en-US" sz="2300" b="1" i="0" strike="noStrike" baseline="0" dirty="0">
                <a:solidFill>
                  <a:schemeClr val="bg1"/>
                </a:solidFill>
                <a:latin typeface="+mj-lt"/>
              </a:rPr>
              <a:t>replenish the earth</a:t>
            </a:r>
            <a:r>
              <a:rPr lang="en-US" sz="2300" b="1" i="0" strike="noStrike" baseline="0" dirty="0">
                <a:solidFill>
                  <a:srgbClr val="FFFF00"/>
                </a:solidFill>
                <a:latin typeface="+mj-lt"/>
              </a:rPr>
              <a:t>.”   Gen. </a:t>
            </a:r>
            <a:r>
              <a:rPr lang="en-US" sz="2300" b="1" dirty="0">
                <a:solidFill>
                  <a:srgbClr val="FFFF00"/>
                </a:solidFill>
                <a:latin typeface="+mj-lt"/>
              </a:rPr>
              <a:t>9:1</a:t>
            </a:r>
            <a:r>
              <a:rPr lang="en-US" sz="2300" b="1" i="0" strike="noStrike" baseline="0" dirty="0">
                <a:solidFill>
                  <a:srgbClr val="FFFF00"/>
                </a:solidFill>
                <a:latin typeface="+mj-lt"/>
              </a:rPr>
              <a:t>                     </a:t>
            </a:r>
            <a:endParaRPr lang="en-US" sz="23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The tower was not built to reach God’s heaven (cf. Deut. 1:28)</a:t>
            </a:r>
          </a:p>
        </p:txBody>
      </p:sp>
    </p:spTree>
    <p:extLst>
      <p:ext uri="{BB962C8B-B14F-4D97-AF65-F5344CB8AC3E}">
        <p14:creationId xmlns:p14="http://schemas.microsoft.com/office/powerpoint/2010/main" val="621503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Genesis—Chapter Eleven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20F48-F9F2-4FD8-8D10-5B07871D2CC4}"/>
              </a:ext>
            </a:extLst>
          </p:cNvPr>
          <p:cNvSpPr txBox="1"/>
          <p:nvPr/>
        </p:nvSpPr>
        <p:spPr>
          <a:xfrm>
            <a:off x="618477" y="1620675"/>
            <a:ext cx="10955045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The Tower of Babel divided people into nations (10:5,31-32)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God’s command before the tower</a:t>
            </a:r>
          </a:p>
          <a:p>
            <a:pPr algn="just">
              <a:spcAft>
                <a:spcPts val="1800"/>
              </a:spcAft>
              <a:buClr>
                <a:schemeClr val="bg1"/>
              </a:buClr>
            </a:pPr>
            <a:r>
              <a:rPr lang="en-US" sz="2300" b="1" i="0" strike="noStrike" baseline="0" dirty="0">
                <a:solidFill>
                  <a:srgbClr val="FFFF00"/>
                </a:solidFill>
                <a:latin typeface="+mj-lt"/>
              </a:rPr>
              <a:t>       And God blessed Noah and his sons, and said unto them, “Be fruitful, and multiply, and </a:t>
            </a:r>
            <a:r>
              <a:rPr lang="en-US" sz="2300" b="1" i="0" strike="noStrike" baseline="0" dirty="0">
                <a:solidFill>
                  <a:schemeClr val="bg1"/>
                </a:solidFill>
                <a:latin typeface="+mj-lt"/>
              </a:rPr>
              <a:t>replenish the earth</a:t>
            </a:r>
            <a:r>
              <a:rPr lang="en-US" sz="2300" b="1" i="0" strike="noStrike" baseline="0" dirty="0">
                <a:solidFill>
                  <a:srgbClr val="FFFF00"/>
                </a:solidFill>
                <a:latin typeface="+mj-lt"/>
              </a:rPr>
              <a:t>.”   Gen. </a:t>
            </a:r>
            <a:r>
              <a:rPr lang="en-US" sz="2300" b="1" dirty="0">
                <a:solidFill>
                  <a:srgbClr val="FFFF00"/>
                </a:solidFill>
                <a:latin typeface="+mj-lt"/>
              </a:rPr>
              <a:t>9:1</a:t>
            </a:r>
            <a:r>
              <a:rPr lang="en-US" sz="2300" b="1" i="0" strike="noStrike" baseline="0" dirty="0">
                <a:solidFill>
                  <a:srgbClr val="FFFF00"/>
                </a:solidFill>
                <a:latin typeface="+mj-lt"/>
              </a:rPr>
              <a:t>                     </a:t>
            </a:r>
            <a:endParaRPr lang="en-US" sz="23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The tower was not built to reach God’s heaven (cf. Deut. 1:28)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The reason was to keep from being scattered</a:t>
            </a: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    </a:t>
            </a:r>
            <a:r>
              <a:rPr lang="en-US" sz="2300" b="1" i="0" u="none" strike="noStrike" baseline="0" dirty="0">
                <a:solidFill>
                  <a:srgbClr val="FFFF00"/>
                </a:solidFill>
                <a:latin typeface="+mj-lt"/>
              </a:rPr>
              <a:t>And they said, "Come, let us build ourselves a city, and a tower whose top </a:t>
            </a:r>
            <a:r>
              <a:rPr lang="en-US" sz="2300" b="1" i="1" u="none" strike="noStrike" baseline="0" dirty="0">
                <a:solidFill>
                  <a:srgbClr val="FFFF00"/>
                </a:solidFill>
                <a:latin typeface="+mj-lt"/>
              </a:rPr>
              <a:t>is</a:t>
            </a:r>
            <a:r>
              <a:rPr lang="en-US" sz="2300" b="1" i="0" u="none" strike="noStrike" baseline="0" dirty="0">
                <a:solidFill>
                  <a:srgbClr val="FFFF00"/>
                </a:solidFill>
                <a:latin typeface="+mj-lt"/>
              </a:rPr>
              <a:t> in the heavens; let us make a name for ourselves, </a:t>
            </a:r>
            <a:r>
              <a:rPr lang="en-US" sz="2300" b="1" i="0" u="none" strike="noStrike" baseline="0" dirty="0">
                <a:solidFill>
                  <a:schemeClr val="bg1"/>
                </a:solidFill>
                <a:latin typeface="+mj-lt"/>
              </a:rPr>
              <a:t>lest we be scattered abroad over the earth</a:t>
            </a:r>
            <a:r>
              <a:rPr lang="en-US" sz="2300" b="1" i="0" u="none" strike="noStrike" baseline="0" dirty="0">
                <a:solidFill>
                  <a:srgbClr val="FFFF00"/>
                </a:solidFill>
                <a:latin typeface="+mj-lt"/>
              </a:rPr>
              <a:t>.”    Gen. 11:4</a:t>
            </a:r>
          </a:p>
        </p:txBody>
      </p:sp>
    </p:spTree>
    <p:extLst>
      <p:ext uri="{BB962C8B-B14F-4D97-AF65-F5344CB8AC3E}">
        <p14:creationId xmlns:p14="http://schemas.microsoft.com/office/powerpoint/2010/main" val="170326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2B32C50-A24F-4B45-B6CE-4C49458D2F64}"/>
              </a:ext>
            </a:extLst>
          </p:cNvPr>
          <p:cNvSpPr txBox="1"/>
          <p:nvPr/>
        </p:nvSpPr>
        <p:spPr>
          <a:xfrm rot="16200000">
            <a:off x="-227011" y="1378342"/>
            <a:ext cx="937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Flood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19BEF1-3788-4BE3-A1B2-D9B47363B5D3}"/>
              </a:ext>
            </a:extLst>
          </p:cNvPr>
          <p:cNvSpPr txBox="1"/>
          <p:nvPr/>
        </p:nvSpPr>
        <p:spPr>
          <a:xfrm>
            <a:off x="413217" y="1663540"/>
            <a:ext cx="7052697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NOAH-----------------------------------------LIVED FOR 350 YEARS AFTER FLOOD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18A9C37-13D5-4526-AEF8-FC15C2F7D1CE}"/>
              </a:ext>
            </a:extLst>
          </p:cNvPr>
          <p:cNvSpPr txBox="1"/>
          <p:nvPr/>
        </p:nvSpPr>
        <p:spPr>
          <a:xfrm>
            <a:off x="408375" y="2115120"/>
            <a:ext cx="10167417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SHEM--------------------------------------------------------------------------------------LIVED FOR 500 YEARS AFTER FLOOD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BBD342E-45F3-4E1D-9293-E05055BE5736}"/>
              </a:ext>
            </a:extLst>
          </p:cNvPr>
          <p:cNvSpPr txBox="1"/>
          <p:nvPr/>
        </p:nvSpPr>
        <p:spPr>
          <a:xfrm>
            <a:off x="471810" y="2570927"/>
            <a:ext cx="897799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ARPHAXAD------------------------------------------------------------------------------------------------438 YEARS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1E261D8-B96F-4384-8911-82E0D72A59DF}"/>
              </a:ext>
            </a:extLst>
          </p:cNvPr>
          <p:cNvSpPr txBox="1"/>
          <p:nvPr/>
        </p:nvSpPr>
        <p:spPr>
          <a:xfrm>
            <a:off x="1148372" y="3032295"/>
            <a:ext cx="8878967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SALAH-----------------------------------------------------------------------------------------------------433 YEARS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4E024C-B62E-44C6-9EA0-C9E0A6C088D9}"/>
              </a:ext>
            </a:extLst>
          </p:cNvPr>
          <p:cNvSpPr txBox="1"/>
          <p:nvPr/>
        </p:nvSpPr>
        <p:spPr>
          <a:xfrm>
            <a:off x="1697556" y="3478674"/>
            <a:ext cx="9329576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EBER-------------------------------------------------------------------------------------------------------------464 YEARS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BCC85A-D932-4798-A69E-AAD44C8B66B4}"/>
              </a:ext>
            </a:extLst>
          </p:cNvPr>
          <p:cNvSpPr txBox="1"/>
          <p:nvPr/>
        </p:nvSpPr>
        <p:spPr>
          <a:xfrm>
            <a:off x="2299282" y="3926653"/>
            <a:ext cx="4707803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PELEG-----------------------------------------239 YEARS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14BAD3-74EC-4AA7-A66D-2021B0D01C17}"/>
              </a:ext>
            </a:extLst>
          </p:cNvPr>
          <p:cNvSpPr txBox="1"/>
          <p:nvPr/>
        </p:nvSpPr>
        <p:spPr>
          <a:xfrm>
            <a:off x="2829204" y="4369382"/>
            <a:ext cx="4710217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REU--------------------------------------------239 YEARS</a:t>
            </a:r>
            <a:endParaRPr lang="en-US" sz="17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628A33B-FE11-4DEE-8C15-D357E506FB44}"/>
              </a:ext>
            </a:extLst>
          </p:cNvPr>
          <p:cNvSpPr txBox="1"/>
          <p:nvPr/>
        </p:nvSpPr>
        <p:spPr>
          <a:xfrm>
            <a:off x="3448124" y="4801774"/>
            <a:ext cx="255077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SERUG----------148 YEARS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4E8A82B-8E42-465D-8B2F-A64AF4E2DCC2}"/>
              </a:ext>
            </a:extLst>
          </p:cNvPr>
          <p:cNvSpPr txBox="1"/>
          <p:nvPr/>
        </p:nvSpPr>
        <p:spPr>
          <a:xfrm>
            <a:off x="4528878" y="5671403"/>
            <a:ext cx="4166221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TERAH---------------------------------205 YEARS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35C6BF6-6FDB-48E8-B36F-BE7941DDE32C}"/>
              </a:ext>
            </a:extLst>
          </p:cNvPr>
          <p:cNvSpPr txBox="1"/>
          <p:nvPr/>
        </p:nvSpPr>
        <p:spPr>
          <a:xfrm>
            <a:off x="5837257" y="6115549"/>
            <a:ext cx="343869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ABRAHAM-----------------175 YEARS </a:t>
            </a:r>
          </a:p>
        </p:txBody>
      </p:sp>
      <p:sp>
        <p:nvSpPr>
          <p:cNvPr id="95" name="Google Shape;86;p14">
            <a:extLst>
              <a:ext uri="{FF2B5EF4-FFF2-40B4-BE49-F238E27FC236}">
                <a16:creationId xmlns:a16="http://schemas.microsoft.com/office/drawing/2014/main" id="{A3BCA19B-8997-4A03-BDB6-EDF1DD2E3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7107" y="-2114"/>
            <a:ext cx="8843614" cy="1068913"/>
          </a:xfrm>
          <a:ln w="38100">
            <a:solidFill>
              <a:srgbClr val="FFFF00"/>
            </a:solidFill>
          </a:ln>
        </p:spPr>
        <p:txBody>
          <a:bodyPr/>
          <a:lstStyle/>
          <a:p>
            <a:pPr lvl="0" algn="ctr"/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Who Could Have Known Noah/Shem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D6FD039-AF42-4C2A-A641-9A7D24D7ED09}"/>
              </a:ext>
            </a:extLst>
          </p:cNvPr>
          <p:cNvCxnSpPr>
            <a:cxnSpLocks/>
          </p:cNvCxnSpPr>
          <p:nvPr/>
        </p:nvCxnSpPr>
        <p:spPr>
          <a:xfrm flipH="1">
            <a:off x="14114421" y="108979"/>
            <a:ext cx="5973" cy="5510603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B4893B4-5072-43E5-B4E6-A9CC85C70EE2}"/>
              </a:ext>
            </a:extLst>
          </p:cNvPr>
          <p:cNvCxnSpPr>
            <a:cxnSpLocks/>
          </p:cNvCxnSpPr>
          <p:nvPr/>
        </p:nvCxnSpPr>
        <p:spPr>
          <a:xfrm>
            <a:off x="13145297" y="2111953"/>
            <a:ext cx="8707" cy="424978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425BC13-457D-40AC-AE68-CDC487FB733A}"/>
              </a:ext>
            </a:extLst>
          </p:cNvPr>
          <p:cNvCxnSpPr>
            <a:cxnSpLocks/>
          </p:cNvCxnSpPr>
          <p:nvPr/>
        </p:nvCxnSpPr>
        <p:spPr>
          <a:xfrm>
            <a:off x="13413112" y="2104556"/>
            <a:ext cx="8707" cy="424978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7B22060-C8D6-4188-AF44-E38082A6DD67}"/>
              </a:ext>
            </a:extLst>
          </p:cNvPr>
          <p:cNvCxnSpPr>
            <a:cxnSpLocks/>
          </p:cNvCxnSpPr>
          <p:nvPr/>
        </p:nvCxnSpPr>
        <p:spPr>
          <a:xfrm>
            <a:off x="10565399" y="1472762"/>
            <a:ext cx="14126" cy="765629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4B7BFEC-9958-4509-AC73-122AB5E8EA3C}"/>
              </a:ext>
            </a:extLst>
          </p:cNvPr>
          <p:cNvSpPr txBox="1"/>
          <p:nvPr/>
        </p:nvSpPr>
        <p:spPr>
          <a:xfrm>
            <a:off x="8584707" y="3429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D935D98-02B1-42D3-A599-B72F3681A2CE}"/>
              </a:ext>
            </a:extLst>
          </p:cNvPr>
          <p:cNvSpPr/>
          <p:nvPr/>
        </p:nvSpPr>
        <p:spPr>
          <a:xfrm rot="10800000" flipV="1">
            <a:off x="410783" y="1152522"/>
            <a:ext cx="1996712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3C62E1B-ECDF-4FDC-8780-0C2AF15A4A5E}"/>
              </a:ext>
            </a:extLst>
          </p:cNvPr>
          <p:cNvSpPr/>
          <p:nvPr/>
        </p:nvSpPr>
        <p:spPr>
          <a:xfrm rot="10800000" flipV="1">
            <a:off x="715267" y="-808403"/>
            <a:ext cx="1680775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6039EBC-C844-4295-9C8C-CAE42737D7FA}"/>
              </a:ext>
            </a:extLst>
          </p:cNvPr>
          <p:cNvSpPr/>
          <p:nvPr/>
        </p:nvSpPr>
        <p:spPr>
          <a:xfrm rot="10800000" flipV="1">
            <a:off x="2609886" y="-865434"/>
            <a:ext cx="1680775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0D5011B-F5E8-409E-AD68-F7911F82C0F1}"/>
              </a:ext>
            </a:extLst>
          </p:cNvPr>
          <p:cNvSpPr/>
          <p:nvPr/>
        </p:nvSpPr>
        <p:spPr>
          <a:xfrm rot="10800000" flipV="1">
            <a:off x="4504505" y="-976860"/>
            <a:ext cx="1680775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2186898-F598-4D6A-9FD8-C39E36F42A12}"/>
              </a:ext>
            </a:extLst>
          </p:cNvPr>
          <p:cNvSpPr/>
          <p:nvPr/>
        </p:nvSpPr>
        <p:spPr>
          <a:xfrm rot="10800000" flipV="1">
            <a:off x="9525579" y="-787308"/>
            <a:ext cx="1680775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C1BCCFF-9F06-4205-8883-FA6379460690}"/>
              </a:ext>
            </a:extLst>
          </p:cNvPr>
          <p:cNvSpPr/>
          <p:nvPr/>
        </p:nvSpPr>
        <p:spPr>
          <a:xfrm rot="10800000" flipV="1">
            <a:off x="10513242" y="1129738"/>
            <a:ext cx="1134155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A4F66F4-5D06-4302-AB2C-FAC3147C0C55}"/>
              </a:ext>
            </a:extLst>
          </p:cNvPr>
          <p:cNvSpPr/>
          <p:nvPr/>
        </p:nvSpPr>
        <p:spPr>
          <a:xfrm rot="10800000" flipV="1">
            <a:off x="2427346" y="1144044"/>
            <a:ext cx="1996712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698EC42-B78F-40BA-A7BE-535F0149D44F}"/>
              </a:ext>
            </a:extLst>
          </p:cNvPr>
          <p:cNvSpPr/>
          <p:nvPr/>
        </p:nvSpPr>
        <p:spPr>
          <a:xfrm rot="10800000" flipV="1">
            <a:off x="4450414" y="1146029"/>
            <a:ext cx="1996712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0E654DC-EA5C-487C-80C1-5BC8C5E36F7A}"/>
              </a:ext>
            </a:extLst>
          </p:cNvPr>
          <p:cNvSpPr/>
          <p:nvPr/>
        </p:nvSpPr>
        <p:spPr>
          <a:xfrm rot="10800000" flipV="1">
            <a:off x="6473711" y="1133439"/>
            <a:ext cx="1996712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BF63919-303E-405C-8B6F-0139E44F5C4F}"/>
              </a:ext>
            </a:extLst>
          </p:cNvPr>
          <p:cNvSpPr/>
          <p:nvPr/>
        </p:nvSpPr>
        <p:spPr>
          <a:xfrm rot="10800000" flipV="1">
            <a:off x="8491942" y="1136932"/>
            <a:ext cx="1996712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23C97CE-EDF5-4227-B13D-85FBF89DA047}"/>
              </a:ext>
            </a:extLst>
          </p:cNvPr>
          <p:cNvSpPr txBox="1"/>
          <p:nvPr/>
        </p:nvSpPr>
        <p:spPr>
          <a:xfrm rot="16200000">
            <a:off x="2221840" y="1195590"/>
            <a:ext cx="488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558FD03-3384-4F14-A8F7-46729CC51AF0}"/>
              </a:ext>
            </a:extLst>
          </p:cNvPr>
          <p:cNvSpPr txBox="1"/>
          <p:nvPr/>
        </p:nvSpPr>
        <p:spPr>
          <a:xfrm rot="16200000">
            <a:off x="4187594" y="1186699"/>
            <a:ext cx="48841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C0C0FD0-BEE2-499D-9D6D-3341D186CF3D}"/>
              </a:ext>
            </a:extLst>
          </p:cNvPr>
          <p:cNvSpPr txBox="1"/>
          <p:nvPr/>
        </p:nvSpPr>
        <p:spPr>
          <a:xfrm rot="16200000">
            <a:off x="6217196" y="1184558"/>
            <a:ext cx="488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454204C-F350-4996-9EFE-480AE969E2D6}"/>
              </a:ext>
            </a:extLst>
          </p:cNvPr>
          <p:cNvSpPr txBox="1"/>
          <p:nvPr/>
        </p:nvSpPr>
        <p:spPr>
          <a:xfrm rot="16200000">
            <a:off x="8246009" y="1171646"/>
            <a:ext cx="488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44D984C-0593-4D1D-8AFC-6DDA1624FC49}"/>
              </a:ext>
            </a:extLst>
          </p:cNvPr>
          <p:cNvSpPr txBox="1"/>
          <p:nvPr/>
        </p:nvSpPr>
        <p:spPr>
          <a:xfrm rot="16200000">
            <a:off x="10306720" y="1074665"/>
            <a:ext cx="488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B6CC5B9-50DE-424A-86A2-51AD069E73D2}"/>
              </a:ext>
            </a:extLst>
          </p:cNvPr>
          <p:cNvSpPr txBox="1"/>
          <p:nvPr/>
        </p:nvSpPr>
        <p:spPr>
          <a:xfrm>
            <a:off x="3922191" y="5240129"/>
            <a:ext cx="4166221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NAHOR--------------------------------205 YEARS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B32E386-78C2-4E23-AD37-BEA94B2F78D1}"/>
              </a:ext>
            </a:extLst>
          </p:cNvPr>
          <p:cNvSpPr txBox="1"/>
          <p:nvPr/>
        </p:nvSpPr>
        <p:spPr>
          <a:xfrm>
            <a:off x="3535354" y="3921793"/>
            <a:ext cx="7070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427012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Genesis—Chapter Twelve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20F48-F9F2-4FD8-8D10-5B07871D2CC4}"/>
              </a:ext>
            </a:extLst>
          </p:cNvPr>
          <p:cNvSpPr txBox="1"/>
          <p:nvPr/>
        </p:nvSpPr>
        <p:spPr>
          <a:xfrm>
            <a:off x="618477" y="1620675"/>
            <a:ext cx="1095504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Abraham is the central figure of the Old Testament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Mentioned 312 in Bible (in 17 O.T. books and 11 N.T. books)</a:t>
            </a:r>
          </a:p>
        </p:txBody>
      </p:sp>
    </p:spTree>
    <p:extLst>
      <p:ext uri="{BB962C8B-B14F-4D97-AF65-F5344CB8AC3E}">
        <p14:creationId xmlns:p14="http://schemas.microsoft.com/office/powerpoint/2010/main" val="1609320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2B32C50-A24F-4B45-B6CE-4C49458D2F64}"/>
              </a:ext>
            </a:extLst>
          </p:cNvPr>
          <p:cNvSpPr txBox="1"/>
          <p:nvPr/>
        </p:nvSpPr>
        <p:spPr>
          <a:xfrm rot="16200000">
            <a:off x="-227011" y="1378342"/>
            <a:ext cx="937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Flood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19BEF1-3788-4BE3-A1B2-D9B47363B5D3}"/>
              </a:ext>
            </a:extLst>
          </p:cNvPr>
          <p:cNvSpPr txBox="1"/>
          <p:nvPr/>
        </p:nvSpPr>
        <p:spPr>
          <a:xfrm>
            <a:off x="413217" y="1663540"/>
            <a:ext cx="7052697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NOAH-----------------------------------------LIVED FOR 350 YEARS AFTER FLOOD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18A9C37-13D5-4526-AEF8-FC15C2F7D1CE}"/>
              </a:ext>
            </a:extLst>
          </p:cNvPr>
          <p:cNvSpPr txBox="1"/>
          <p:nvPr/>
        </p:nvSpPr>
        <p:spPr>
          <a:xfrm>
            <a:off x="408375" y="2115120"/>
            <a:ext cx="10167417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SHEM---------------------------------------------------------------------------------------------------------LIVED FOR 500 YEARS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BBD342E-45F3-4E1D-9293-E05055BE5736}"/>
              </a:ext>
            </a:extLst>
          </p:cNvPr>
          <p:cNvSpPr txBox="1"/>
          <p:nvPr/>
        </p:nvSpPr>
        <p:spPr>
          <a:xfrm>
            <a:off x="471810" y="2570927"/>
            <a:ext cx="897799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ARPHAXAD------------------------------------------------------------------------------------------------438 YEARS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1E261D8-B96F-4384-8911-82E0D72A59DF}"/>
              </a:ext>
            </a:extLst>
          </p:cNvPr>
          <p:cNvSpPr txBox="1"/>
          <p:nvPr/>
        </p:nvSpPr>
        <p:spPr>
          <a:xfrm>
            <a:off x="1148372" y="3032295"/>
            <a:ext cx="8878967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SALAH-----------------------------------------------------------------------------------------------------433 YEARS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4E024C-B62E-44C6-9EA0-C9E0A6C088D9}"/>
              </a:ext>
            </a:extLst>
          </p:cNvPr>
          <p:cNvSpPr txBox="1"/>
          <p:nvPr/>
        </p:nvSpPr>
        <p:spPr>
          <a:xfrm>
            <a:off x="1697556" y="3478674"/>
            <a:ext cx="9329576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EBER-------------------------------------------------------------------------------------------------------------464 YEARS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BCC85A-D932-4798-A69E-AAD44C8B66B4}"/>
              </a:ext>
            </a:extLst>
          </p:cNvPr>
          <p:cNvSpPr txBox="1"/>
          <p:nvPr/>
        </p:nvSpPr>
        <p:spPr>
          <a:xfrm>
            <a:off x="2299282" y="3926653"/>
            <a:ext cx="4707803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PELEG-----------------------------------------239 YEARS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14BAD3-74EC-4AA7-A66D-2021B0D01C17}"/>
              </a:ext>
            </a:extLst>
          </p:cNvPr>
          <p:cNvSpPr txBox="1"/>
          <p:nvPr/>
        </p:nvSpPr>
        <p:spPr>
          <a:xfrm>
            <a:off x="2829204" y="4369382"/>
            <a:ext cx="4710217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REU--------------------------------------------239 YEARS</a:t>
            </a:r>
            <a:endParaRPr lang="en-US" sz="17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628A33B-FE11-4DEE-8C15-D357E506FB44}"/>
              </a:ext>
            </a:extLst>
          </p:cNvPr>
          <p:cNvSpPr txBox="1"/>
          <p:nvPr/>
        </p:nvSpPr>
        <p:spPr>
          <a:xfrm>
            <a:off x="3448124" y="4801774"/>
            <a:ext cx="255077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SERUG----------148 YEARS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4E8A82B-8E42-465D-8B2F-A64AF4E2DCC2}"/>
              </a:ext>
            </a:extLst>
          </p:cNvPr>
          <p:cNvSpPr txBox="1"/>
          <p:nvPr/>
        </p:nvSpPr>
        <p:spPr>
          <a:xfrm>
            <a:off x="4528878" y="5671403"/>
            <a:ext cx="4166221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TERAH---------------------------------205 YEARS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35C6BF6-6FDB-48E8-B36F-BE7941DDE32C}"/>
              </a:ext>
            </a:extLst>
          </p:cNvPr>
          <p:cNvSpPr txBox="1"/>
          <p:nvPr/>
        </p:nvSpPr>
        <p:spPr>
          <a:xfrm>
            <a:off x="5837257" y="6115549"/>
            <a:ext cx="343869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ABRAHAM-----------------175 YEARS </a:t>
            </a:r>
          </a:p>
        </p:txBody>
      </p:sp>
      <p:sp>
        <p:nvSpPr>
          <p:cNvPr id="95" name="Google Shape;86;p14">
            <a:extLst>
              <a:ext uri="{FF2B5EF4-FFF2-40B4-BE49-F238E27FC236}">
                <a16:creationId xmlns:a16="http://schemas.microsoft.com/office/drawing/2014/main" id="{A3BCA19B-8997-4A03-BDB6-EDF1DD2E3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7107" y="-2114"/>
            <a:ext cx="8843614" cy="1068913"/>
          </a:xfrm>
          <a:ln w="38100">
            <a:solidFill>
              <a:srgbClr val="FFFF00"/>
            </a:solidFill>
          </a:ln>
        </p:spPr>
        <p:txBody>
          <a:bodyPr/>
          <a:lstStyle/>
          <a:p>
            <a:pPr lvl="0" algn="ctr"/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Who Could Have Known Noah/Shem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D6FD039-AF42-4C2A-A641-9A7D24D7ED09}"/>
              </a:ext>
            </a:extLst>
          </p:cNvPr>
          <p:cNvCxnSpPr>
            <a:cxnSpLocks/>
          </p:cNvCxnSpPr>
          <p:nvPr/>
        </p:nvCxnSpPr>
        <p:spPr>
          <a:xfrm flipH="1">
            <a:off x="14114421" y="108979"/>
            <a:ext cx="5973" cy="5510603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B4893B4-5072-43E5-B4E6-A9CC85C70EE2}"/>
              </a:ext>
            </a:extLst>
          </p:cNvPr>
          <p:cNvCxnSpPr>
            <a:cxnSpLocks/>
          </p:cNvCxnSpPr>
          <p:nvPr/>
        </p:nvCxnSpPr>
        <p:spPr>
          <a:xfrm>
            <a:off x="13145297" y="2111953"/>
            <a:ext cx="8707" cy="424978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425BC13-457D-40AC-AE68-CDC487FB733A}"/>
              </a:ext>
            </a:extLst>
          </p:cNvPr>
          <p:cNvCxnSpPr>
            <a:cxnSpLocks/>
          </p:cNvCxnSpPr>
          <p:nvPr/>
        </p:nvCxnSpPr>
        <p:spPr>
          <a:xfrm>
            <a:off x="13413112" y="2104556"/>
            <a:ext cx="8707" cy="424978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7B22060-C8D6-4188-AF44-E38082A6DD67}"/>
              </a:ext>
            </a:extLst>
          </p:cNvPr>
          <p:cNvCxnSpPr>
            <a:cxnSpLocks/>
          </p:cNvCxnSpPr>
          <p:nvPr/>
        </p:nvCxnSpPr>
        <p:spPr>
          <a:xfrm>
            <a:off x="10565399" y="1472762"/>
            <a:ext cx="14126" cy="765629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4B7BFEC-9958-4509-AC73-122AB5E8EA3C}"/>
              </a:ext>
            </a:extLst>
          </p:cNvPr>
          <p:cNvSpPr txBox="1"/>
          <p:nvPr/>
        </p:nvSpPr>
        <p:spPr>
          <a:xfrm>
            <a:off x="8584707" y="3429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D935D98-02B1-42D3-A599-B72F3681A2CE}"/>
              </a:ext>
            </a:extLst>
          </p:cNvPr>
          <p:cNvSpPr/>
          <p:nvPr/>
        </p:nvSpPr>
        <p:spPr>
          <a:xfrm rot="10800000" flipV="1">
            <a:off x="410783" y="1152522"/>
            <a:ext cx="1996712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3C62E1B-ECDF-4FDC-8780-0C2AF15A4A5E}"/>
              </a:ext>
            </a:extLst>
          </p:cNvPr>
          <p:cNvSpPr/>
          <p:nvPr/>
        </p:nvSpPr>
        <p:spPr>
          <a:xfrm rot="10800000" flipV="1">
            <a:off x="715267" y="-808403"/>
            <a:ext cx="1680775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6039EBC-C844-4295-9C8C-CAE42737D7FA}"/>
              </a:ext>
            </a:extLst>
          </p:cNvPr>
          <p:cNvSpPr/>
          <p:nvPr/>
        </p:nvSpPr>
        <p:spPr>
          <a:xfrm rot="10800000" flipV="1">
            <a:off x="2609886" y="-865434"/>
            <a:ext cx="1680775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0D5011B-F5E8-409E-AD68-F7911F82C0F1}"/>
              </a:ext>
            </a:extLst>
          </p:cNvPr>
          <p:cNvSpPr/>
          <p:nvPr/>
        </p:nvSpPr>
        <p:spPr>
          <a:xfrm rot="10800000" flipV="1">
            <a:off x="4504505" y="-976860"/>
            <a:ext cx="1680775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2186898-F598-4D6A-9FD8-C39E36F42A12}"/>
              </a:ext>
            </a:extLst>
          </p:cNvPr>
          <p:cNvSpPr/>
          <p:nvPr/>
        </p:nvSpPr>
        <p:spPr>
          <a:xfrm rot="10800000" flipV="1">
            <a:off x="9525579" y="-787308"/>
            <a:ext cx="1680775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C1BCCFF-9F06-4205-8883-FA6379460690}"/>
              </a:ext>
            </a:extLst>
          </p:cNvPr>
          <p:cNvSpPr/>
          <p:nvPr/>
        </p:nvSpPr>
        <p:spPr>
          <a:xfrm rot="10800000" flipV="1">
            <a:off x="10513242" y="1129738"/>
            <a:ext cx="1134155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A4F66F4-5D06-4302-AB2C-FAC3147C0C55}"/>
              </a:ext>
            </a:extLst>
          </p:cNvPr>
          <p:cNvSpPr/>
          <p:nvPr/>
        </p:nvSpPr>
        <p:spPr>
          <a:xfrm rot="10800000" flipV="1">
            <a:off x="2427346" y="1144044"/>
            <a:ext cx="1996712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698EC42-B78F-40BA-A7BE-535F0149D44F}"/>
              </a:ext>
            </a:extLst>
          </p:cNvPr>
          <p:cNvSpPr/>
          <p:nvPr/>
        </p:nvSpPr>
        <p:spPr>
          <a:xfrm rot="10800000" flipV="1">
            <a:off x="4450414" y="1146029"/>
            <a:ext cx="1996712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0E654DC-EA5C-487C-80C1-5BC8C5E36F7A}"/>
              </a:ext>
            </a:extLst>
          </p:cNvPr>
          <p:cNvSpPr/>
          <p:nvPr/>
        </p:nvSpPr>
        <p:spPr>
          <a:xfrm rot="10800000" flipV="1">
            <a:off x="6473711" y="1133439"/>
            <a:ext cx="1996712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BF63919-303E-405C-8B6F-0139E44F5C4F}"/>
              </a:ext>
            </a:extLst>
          </p:cNvPr>
          <p:cNvSpPr/>
          <p:nvPr/>
        </p:nvSpPr>
        <p:spPr>
          <a:xfrm rot="10800000" flipV="1">
            <a:off x="8491942" y="1136932"/>
            <a:ext cx="1996712" cy="45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23C97CE-EDF5-4227-B13D-85FBF89DA047}"/>
              </a:ext>
            </a:extLst>
          </p:cNvPr>
          <p:cNvSpPr txBox="1"/>
          <p:nvPr/>
        </p:nvSpPr>
        <p:spPr>
          <a:xfrm rot="16200000">
            <a:off x="2221840" y="1195590"/>
            <a:ext cx="488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558FD03-3384-4F14-A8F7-46729CC51AF0}"/>
              </a:ext>
            </a:extLst>
          </p:cNvPr>
          <p:cNvSpPr txBox="1"/>
          <p:nvPr/>
        </p:nvSpPr>
        <p:spPr>
          <a:xfrm rot="16200000">
            <a:off x="4187594" y="1186699"/>
            <a:ext cx="48841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C0C0FD0-BEE2-499D-9D6D-3341D186CF3D}"/>
              </a:ext>
            </a:extLst>
          </p:cNvPr>
          <p:cNvSpPr txBox="1"/>
          <p:nvPr/>
        </p:nvSpPr>
        <p:spPr>
          <a:xfrm rot="16200000">
            <a:off x="6217196" y="1184558"/>
            <a:ext cx="488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454204C-F350-4996-9EFE-480AE969E2D6}"/>
              </a:ext>
            </a:extLst>
          </p:cNvPr>
          <p:cNvSpPr txBox="1"/>
          <p:nvPr/>
        </p:nvSpPr>
        <p:spPr>
          <a:xfrm rot="16200000">
            <a:off x="8246009" y="1171646"/>
            <a:ext cx="488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44D984C-0593-4D1D-8AFC-6DDA1624FC49}"/>
              </a:ext>
            </a:extLst>
          </p:cNvPr>
          <p:cNvSpPr txBox="1"/>
          <p:nvPr/>
        </p:nvSpPr>
        <p:spPr>
          <a:xfrm rot="16200000">
            <a:off x="10306720" y="1074665"/>
            <a:ext cx="488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B6CC5B9-50DE-424A-86A2-51AD069E73D2}"/>
              </a:ext>
            </a:extLst>
          </p:cNvPr>
          <p:cNvSpPr txBox="1"/>
          <p:nvPr/>
        </p:nvSpPr>
        <p:spPr>
          <a:xfrm>
            <a:off x="3922191" y="5240129"/>
            <a:ext cx="4166221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NAHOR--------------------------------205 YEARS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B32E386-78C2-4E23-AD37-BEA94B2F78D1}"/>
              </a:ext>
            </a:extLst>
          </p:cNvPr>
          <p:cNvSpPr txBox="1"/>
          <p:nvPr/>
        </p:nvSpPr>
        <p:spPr>
          <a:xfrm>
            <a:off x="3535354" y="3921793"/>
            <a:ext cx="7070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17664F-34AE-4CDC-81BA-1EE44020DE6E}"/>
              </a:ext>
            </a:extLst>
          </p:cNvPr>
          <p:cNvSpPr txBox="1"/>
          <p:nvPr/>
        </p:nvSpPr>
        <p:spPr>
          <a:xfrm>
            <a:off x="7730458" y="6547693"/>
            <a:ext cx="347589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ISAAC------------------------180 YEARS </a:t>
            </a:r>
          </a:p>
        </p:txBody>
      </p:sp>
    </p:spTree>
    <p:extLst>
      <p:ext uri="{BB962C8B-B14F-4D97-AF65-F5344CB8AC3E}">
        <p14:creationId xmlns:p14="http://schemas.microsoft.com/office/powerpoint/2010/main" val="2920844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48780-388A-4C3F-837B-974357462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31" y="8878"/>
            <a:ext cx="9169899" cy="684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95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D21D2-F4BB-4C44-9D48-213BCB93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022"/>
            <a:ext cx="9276872" cy="692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61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D21D2-F4BB-4C44-9D48-213BCB93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022"/>
            <a:ext cx="9276872" cy="69290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5E31D39-C2BB-4E3F-942F-84A9B5480F97}"/>
              </a:ext>
            </a:extLst>
          </p:cNvPr>
          <p:cNvSpPr/>
          <p:nvPr/>
        </p:nvSpPr>
        <p:spPr>
          <a:xfrm>
            <a:off x="3410712" y="2852928"/>
            <a:ext cx="402336" cy="72237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36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60286C-8C9C-441F-A3C1-B05ABE6C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939AA-F7DB-46CC-B6C4-78A7BFE46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10" y="19174"/>
            <a:ext cx="12254144" cy="91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33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60286C-8C9C-441F-A3C1-B05ABE6C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939AA-F7DB-46CC-B6C4-78A7BFE46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10" y="19174"/>
            <a:ext cx="12254144" cy="915278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BF3796-1CE7-4248-8179-DFF753398034}"/>
              </a:ext>
            </a:extLst>
          </p:cNvPr>
          <p:cNvSpPr/>
          <p:nvPr/>
        </p:nvSpPr>
        <p:spPr>
          <a:xfrm>
            <a:off x="6099048" y="1911096"/>
            <a:ext cx="539496" cy="117043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F1BFC-4E6F-4AF1-94BD-56979CFF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-1251751"/>
            <a:ext cx="12192000" cy="90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2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BAF24D-ABE7-455E-AD91-72F72C1A3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-4"/>
            <a:ext cx="9170631" cy="68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60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4584</TotalTime>
  <Words>532</Words>
  <Application>Microsoft Office PowerPoint</Application>
  <PresentationFormat>Widescreen</PresentationFormat>
  <Paragraphs>99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Cambria</vt:lpstr>
      <vt:lpstr>Office Theme</vt:lpstr>
      <vt:lpstr> Survey of Genesis  Lesson Seven  Palm Beach Lakes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Genealogy of Adam to Noah</vt:lpstr>
      <vt:lpstr>Who Could Have Known Adam?</vt:lpstr>
      <vt:lpstr>Who Could Noah Have Known?</vt:lpstr>
      <vt:lpstr>Genesis—Chapter Eleven</vt:lpstr>
      <vt:lpstr>Genesis—Chapter Eleven</vt:lpstr>
      <vt:lpstr>Genesis—Chapter Eleven</vt:lpstr>
      <vt:lpstr>Genesis—Chapter Eleven</vt:lpstr>
      <vt:lpstr>Who Could Have Known Noah/Shem</vt:lpstr>
      <vt:lpstr>Genesis—Chapter Twelve</vt:lpstr>
      <vt:lpstr>Who Could Have Known Noah/Shem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I Know I Am  Doing His Will—How Can I Find His Will?</dc:title>
  <dc:creator>Dan</dc:creator>
  <cp:lastModifiedBy>Operator</cp:lastModifiedBy>
  <cp:revision>130</cp:revision>
  <cp:lastPrinted>2021-10-17T11:05:10Z</cp:lastPrinted>
  <dcterms:modified xsi:type="dcterms:W3CDTF">2021-10-24T12:56:46Z</dcterms:modified>
</cp:coreProperties>
</file>