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2"/>
  </p:notesMasterIdLst>
  <p:sldIdLst>
    <p:sldId id="256" r:id="rId2"/>
    <p:sldId id="1661" r:id="rId3"/>
    <p:sldId id="1639" r:id="rId4"/>
    <p:sldId id="1662" r:id="rId5"/>
    <p:sldId id="1663" r:id="rId6"/>
    <p:sldId id="1664" r:id="rId7"/>
    <p:sldId id="1665" r:id="rId8"/>
    <p:sldId id="1610" r:id="rId9"/>
    <p:sldId id="1600" r:id="rId10"/>
    <p:sldId id="1640" r:id="rId11"/>
    <p:sldId id="1650" r:id="rId12"/>
    <p:sldId id="1636" r:id="rId13"/>
    <p:sldId id="1641" r:id="rId14"/>
    <p:sldId id="1642" r:id="rId15"/>
    <p:sldId id="1643" r:id="rId16"/>
    <p:sldId id="1644" r:id="rId17"/>
    <p:sldId id="1645" r:id="rId18"/>
    <p:sldId id="1646" r:id="rId19"/>
    <p:sldId id="1647" r:id="rId20"/>
    <p:sldId id="1659" r:id="rId21"/>
    <p:sldId id="1637" r:id="rId22"/>
    <p:sldId id="1651" r:id="rId23"/>
    <p:sldId id="1652" r:id="rId24"/>
    <p:sldId id="1653" r:id="rId25"/>
    <p:sldId id="1654" r:id="rId26"/>
    <p:sldId id="1655" r:id="rId27"/>
    <p:sldId id="1656" r:id="rId28"/>
    <p:sldId id="1657" r:id="rId29"/>
    <p:sldId id="1660" r:id="rId30"/>
    <p:sldId id="1638" r:id="rId31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2" y="4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21314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1166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13939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05041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8613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604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79308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8940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412827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6093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70824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41289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45187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29138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08901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60953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914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55393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56771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39467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7186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17659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8279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1391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6200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5386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0393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932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0915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Survey of Genesis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sz="2800" b="1" dirty="0"/>
              <a:t>Lesson Five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September-November 2021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53694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ADAM---------------------------------------------------------- 930 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670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53694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ADAM---------------------------------------------------------- 930 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SETH---------------------------------------------------------- 912 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744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53694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ADAM---------------------------------------------------------- 930 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SETH---------------------------------------------------------- 912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ENOSH------------------------------------------------------ 905 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324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53694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ADAM---------------------------------------------------------- 930 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SETH---------------------------------------------------------- 912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ENOSH------------------------------------------------------ 905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CAINAN----------------------------------------------------- 919 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858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53694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ADAM---------------------------------------------------------- 930 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SETH---------------------------------------------------------- 912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ENOSH------------------------------------------------------ 905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CAINAN----------------------------------------------------- 919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MAHALAEL------------------------------------------------ 895 YEARS  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963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53694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ADAM---------------------------------------------------------- 930 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SETH---------------------------------------------------------- 912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ENOSH------------------------------------------------------ 905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CAINAN----------------------------------------------------- 919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MAHALAEL------------------------------------------------ 895 YEARS 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JARED-----------------------------------------------------------962 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286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53694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ADAM---------------------------------------------------------- 930 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SETH---------------------------------------------------------- 912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ENOSH------------------------------------------------------ 905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CAINAN----------------------------------------------------- 919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MAHALAEL------------------------------------------------ 895 YEARS 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62176" y="4595695"/>
            <a:ext cx="19945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ENOCH-365 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122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53694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ADAM---------------------------------------------------------- 930 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SETH---------------------------------------------------------- 912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ENOSH------------------------------------------------------ 905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CAINAN----------------------------------------------------- 919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MAHALAEL------------------------------------------------ 895 YEARS 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62176" y="4595695"/>
            <a:ext cx="19945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ENOCH-365 YEARS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METHUSALAH---------------------------------------------------969 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573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53694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ADAM---------------------------------------------------------- 930 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SETH---------------------------------------------------------- 912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ENOSH------------------------------------------------------ 905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CAINAN----------------------------------------------------- 919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MAHALAEL------------------------------------------------ 895 YEARS 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62176" y="4595695"/>
            <a:ext cx="19945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ENOCH-365 YEARS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531242" y="5566272"/>
            <a:ext cx="463626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LAMECH-------------------------------------777 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8763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53694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ADAM---------------------------------------------------------- 930 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SETH---------------------------------------------------------- 912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ENOSH------------------------------------------------------ 905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CAINAN----------------------------------------------------- 919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MAHALAEL------------------------------------------------ 895 YEARS 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62176" y="4595695"/>
            <a:ext cx="19945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ENOCH-365 YEARS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531242" y="5566272"/>
            <a:ext cx="463626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LAMECH-------------------------------------777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7438026" y="6032415"/>
            <a:ext cx="382959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 ------------- 600 YEARS to FLOOD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704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Genesis—The Flood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Bill Ingram, Jr. for teaching Genesis 6-8 last week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30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53694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Noah Have Known?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106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18182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 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90026" y="4603128"/>
            <a:ext cx="200904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 YEARS</a:t>
            </a:r>
            <a:endParaRPr lang="en-US" sz="17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530413" y="5556916"/>
            <a:ext cx="463626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LAMECH-------------------------777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7438026" y="6032415"/>
            <a:ext cx="382959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 ---------------600 YEARS to Flood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65133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Noah Have Known?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4B7BFEC-9958-4509-AC73-122AB5E8EA3C}"/>
              </a:ext>
            </a:extLst>
          </p:cNvPr>
          <p:cNvSpPr txBox="1"/>
          <p:nvPr/>
        </p:nvSpPr>
        <p:spPr>
          <a:xfrm>
            <a:off x="8584707" y="34290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DFA5006-9F14-4BB0-95A8-2ED25BEAB3B9}"/>
              </a:ext>
            </a:extLst>
          </p:cNvPr>
          <p:cNvCxnSpPr/>
          <p:nvPr/>
        </p:nvCxnSpPr>
        <p:spPr>
          <a:xfrm>
            <a:off x="3075222" y="2407081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402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18182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 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90026" y="4603128"/>
            <a:ext cx="200904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 YEARS</a:t>
            </a:r>
            <a:endParaRPr lang="en-US" sz="17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530413" y="5556916"/>
            <a:ext cx="463626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LAMECH-------------------------777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7438026" y="6032415"/>
            <a:ext cx="382959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 ---------------600 YEARS to Flood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65133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Noah Have Known?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4B7BFEC-9958-4509-AC73-122AB5E8EA3C}"/>
              </a:ext>
            </a:extLst>
          </p:cNvPr>
          <p:cNvSpPr txBox="1"/>
          <p:nvPr/>
        </p:nvSpPr>
        <p:spPr>
          <a:xfrm>
            <a:off x="8584707" y="34290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98E3EB2-F465-4252-9CAB-815F97873DD8}"/>
              </a:ext>
            </a:extLst>
          </p:cNvPr>
          <p:cNvSpPr txBox="1"/>
          <p:nvPr/>
        </p:nvSpPr>
        <p:spPr>
          <a:xfrm>
            <a:off x="464209" y="5755416"/>
            <a:ext cx="1839821" cy="646331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COULD</a:t>
            </a:r>
          </a:p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KNOWN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DFA5006-9F14-4BB0-95A8-2ED25BEAB3B9}"/>
              </a:ext>
            </a:extLst>
          </p:cNvPr>
          <p:cNvCxnSpPr/>
          <p:nvPr/>
        </p:nvCxnSpPr>
        <p:spPr>
          <a:xfrm>
            <a:off x="3075222" y="2407081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D290804-B5C1-4D04-90B7-E567BE456002}"/>
              </a:ext>
            </a:extLst>
          </p:cNvPr>
          <p:cNvSpPr txBox="1"/>
          <p:nvPr/>
        </p:nvSpPr>
        <p:spPr>
          <a:xfrm>
            <a:off x="5171474" y="5552116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595 years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74FD5ED-B20B-4F4D-9B62-32DB5E363611}"/>
              </a:ext>
            </a:extLst>
          </p:cNvPr>
          <p:cNvCxnSpPr>
            <a:cxnSpLocks/>
          </p:cNvCxnSpPr>
          <p:nvPr/>
        </p:nvCxnSpPr>
        <p:spPr>
          <a:xfrm flipV="1">
            <a:off x="2352357" y="5770534"/>
            <a:ext cx="2905359" cy="595934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153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18182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 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90026" y="4603128"/>
            <a:ext cx="200904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 YEARS</a:t>
            </a:r>
            <a:endParaRPr lang="en-US" sz="17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530413" y="5556916"/>
            <a:ext cx="463626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LAMECH-------------------------777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7438026" y="6032415"/>
            <a:ext cx="382959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 ---------------600 YEARS to Flood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65133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Noah Have Known?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4B7BFEC-9958-4509-AC73-122AB5E8EA3C}"/>
              </a:ext>
            </a:extLst>
          </p:cNvPr>
          <p:cNvSpPr txBox="1"/>
          <p:nvPr/>
        </p:nvSpPr>
        <p:spPr>
          <a:xfrm>
            <a:off x="8584707" y="34290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98E3EB2-F465-4252-9CAB-815F97873DD8}"/>
              </a:ext>
            </a:extLst>
          </p:cNvPr>
          <p:cNvSpPr txBox="1"/>
          <p:nvPr/>
        </p:nvSpPr>
        <p:spPr>
          <a:xfrm>
            <a:off x="464209" y="5755416"/>
            <a:ext cx="1839821" cy="646331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COULD</a:t>
            </a:r>
          </a:p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KNOWN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DFA5006-9F14-4BB0-95A8-2ED25BEAB3B9}"/>
              </a:ext>
            </a:extLst>
          </p:cNvPr>
          <p:cNvCxnSpPr/>
          <p:nvPr/>
        </p:nvCxnSpPr>
        <p:spPr>
          <a:xfrm>
            <a:off x="3075222" y="2407081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D290804-B5C1-4D04-90B7-E567BE456002}"/>
              </a:ext>
            </a:extLst>
          </p:cNvPr>
          <p:cNvSpPr txBox="1"/>
          <p:nvPr/>
        </p:nvSpPr>
        <p:spPr>
          <a:xfrm>
            <a:off x="5171474" y="5552116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595 years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176E322-5763-4CA7-AA3C-C2328D3257C1}"/>
              </a:ext>
            </a:extLst>
          </p:cNvPr>
          <p:cNvSpPr txBox="1"/>
          <p:nvPr/>
        </p:nvSpPr>
        <p:spPr>
          <a:xfrm rot="20385293">
            <a:off x="3848407" y="5224579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600 years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74FD5ED-B20B-4F4D-9B62-32DB5E363611}"/>
              </a:ext>
            </a:extLst>
          </p:cNvPr>
          <p:cNvCxnSpPr>
            <a:cxnSpLocks/>
          </p:cNvCxnSpPr>
          <p:nvPr/>
        </p:nvCxnSpPr>
        <p:spPr>
          <a:xfrm flipV="1">
            <a:off x="2352357" y="5770534"/>
            <a:ext cx="2905359" cy="595934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00DE067-BEBC-497A-B72E-828E8B55821D}"/>
              </a:ext>
            </a:extLst>
          </p:cNvPr>
          <p:cNvCxnSpPr>
            <a:cxnSpLocks/>
          </p:cNvCxnSpPr>
          <p:nvPr/>
        </p:nvCxnSpPr>
        <p:spPr>
          <a:xfrm flipV="1">
            <a:off x="2315480" y="5605265"/>
            <a:ext cx="1748448" cy="608665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840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18182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 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90026" y="4603128"/>
            <a:ext cx="200904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 YEARS</a:t>
            </a:r>
            <a:endParaRPr lang="en-US" sz="17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530413" y="5556916"/>
            <a:ext cx="463626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LAMECH-------------------------777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7438026" y="6032415"/>
            <a:ext cx="382959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 ---------------600 YEARS to Flood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65133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Noah Have Known?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4B7BFEC-9958-4509-AC73-122AB5E8EA3C}"/>
              </a:ext>
            </a:extLst>
          </p:cNvPr>
          <p:cNvSpPr txBox="1"/>
          <p:nvPr/>
        </p:nvSpPr>
        <p:spPr>
          <a:xfrm>
            <a:off x="8584707" y="34290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98E3EB2-F465-4252-9CAB-815F97873DD8}"/>
              </a:ext>
            </a:extLst>
          </p:cNvPr>
          <p:cNvSpPr txBox="1"/>
          <p:nvPr/>
        </p:nvSpPr>
        <p:spPr>
          <a:xfrm>
            <a:off x="464209" y="5755416"/>
            <a:ext cx="1839821" cy="646331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COULD</a:t>
            </a:r>
          </a:p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KNOWN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DFA5006-9F14-4BB0-95A8-2ED25BEAB3B9}"/>
              </a:ext>
            </a:extLst>
          </p:cNvPr>
          <p:cNvCxnSpPr/>
          <p:nvPr/>
        </p:nvCxnSpPr>
        <p:spPr>
          <a:xfrm>
            <a:off x="3075222" y="2407081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D290804-B5C1-4D04-90B7-E567BE456002}"/>
              </a:ext>
            </a:extLst>
          </p:cNvPr>
          <p:cNvSpPr txBox="1"/>
          <p:nvPr/>
        </p:nvSpPr>
        <p:spPr>
          <a:xfrm>
            <a:off x="5171474" y="5552116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595 years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176E322-5763-4CA7-AA3C-C2328D3257C1}"/>
              </a:ext>
            </a:extLst>
          </p:cNvPr>
          <p:cNvSpPr txBox="1"/>
          <p:nvPr/>
        </p:nvSpPr>
        <p:spPr>
          <a:xfrm rot="20385293">
            <a:off x="3848407" y="5224579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600 years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BC22C28-F90A-439F-A108-0CE5680BD2A0}"/>
              </a:ext>
            </a:extLst>
          </p:cNvPr>
          <p:cNvSpPr txBox="1"/>
          <p:nvPr/>
        </p:nvSpPr>
        <p:spPr>
          <a:xfrm rot="19681602">
            <a:off x="3621481" y="4792509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0 years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74FD5ED-B20B-4F4D-9B62-32DB5E363611}"/>
              </a:ext>
            </a:extLst>
          </p:cNvPr>
          <p:cNvCxnSpPr>
            <a:cxnSpLocks/>
          </p:cNvCxnSpPr>
          <p:nvPr/>
        </p:nvCxnSpPr>
        <p:spPr>
          <a:xfrm flipV="1">
            <a:off x="2352357" y="5770534"/>
            <a:ext cx="2905359" cy="595934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84F30B9-B2D9-4F76-8223-BAB242A4EAB5}"/>
              </a:ext>
            </a:extLst>
          </p:cNvPr>
          <p:cNvCxnSpPr>
            <a:cxnSpLocks/>
          </p:cNvCxnSpPr>
          <p:nvPr/>
        </p:nvCxnSpPr>
        <p:spPr>
          <a:xfrm flipV="1">
            <a:off x="2327241" y="5196640"/>
            <a:ext cx="1662381" cy="76336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00DE067-BEBC-497A-B72E-828E8B55821D}"/>
              </a:ext>
            </a:extLst>
          </p:cNvPr>
          <p:cNvCxnSpPr>
            <a:cxnSpLocks/>
          </p:cNvCxnSpPr>
          <p:nvPr/>
        </p:nvCxnSpPr>
        <p:spPr>
          <a:xfrm flipV="1">
            <a:off x="2315480" y="5605265"/>
            <a:ext cx="1748448" cy="608665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078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18182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 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90026" y="4603128"/>
            <a:ext cx="200904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 YEARS</a:t>
            </a:r>
            <a:endParaRPr lang="en-US" sz="17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530413" y="5556916"/>
            <a:ext cx="463626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LAMECH-------------------------777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7438026" y="6032415"/>
            <a:ext cx="382959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 ---------------600 YEARS to Flood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65133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Noah Have Known?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4B7BFEC-9958-4509-AC73-122AB5E8EA3C}"/>
              </a:ext>
            </a:extLst>
          </p:cNvPr>
          <p:cNvSpPr txBox="1"/>
          <p:nvPr/>
        </p:nvSpPr>
        <p:spPr>
          <a:xfrm>
            <a:off x="8584707" y="34290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98E3EB2-F465-4252-9CAB-815F97873DD8}"/>
              </a:ext>
            </a:extLst>
          </p:cNvPr>
          <p:cNvSpPr txBox="1"/>
          <p:nvPr/>
        </p:nvSpPr>
        <p:spPr>
          <a:xfrm>
            <a:off x="464209" y="5755416"/>
            <a:ext cx="1839821" cy="646331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COULD</a:t>
            </a:r>
          </a:p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KNOWN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DFA5006-9F14-4BB0-95A8-2ED25BEAB3B9}"/>
              </a:ext>
            </a:extLst>
          </p:cNvPr>
          <p:cNvCxnSpPr/>
          <p:nvPr/>
        </p:nvCxnSpPr>
        <p:spPr>
          <a:xfrm>
            <a:off x="3075222" y="2407081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D290804-B5C1-4D04-90B7-E567BE456002}"/>
              </a:ext>
            </a:extLst>
          </p:cNvPr>
          <p:cNvSpPr txBox="1"/>
          <p:nvPr/>
        </p:nvSpPr>
        <p:spPr>
          <a:xfrm>
            <a:off x="5171474" y="5552116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595 years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176E322-5763-4CA7-AA3C-C2328D3257C1}"/>
              </a:ext>
            </a:extLst>
          </p:cNvPr>
          <p:cNvSpPr txBox="1"/>
          <p:nvPr/>
        </p:nvSpPr>
        <p:spPr>
          <a:xfrm rot="20385293">
            <a:off x="3848407" y="5224579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600 years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BC22C28-F90A-439F-A108-0CE5680BD2A0}"/>
              </a:ext>
            </a:extLst>
          </p:cNvPr>
          <p:cNvSpPr txBox="1"/>
          <p:nvPr/>
        </p:nvSpPr>
        <p:spPr>
          <a:xfrm rot="19681602">
            <a:off x="3621481" y="4792509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0 years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03B6B14-7BB3-40EC-8048-CF9AE18E19F8}"/>
              </a:ext>
            </a:extLst>
          </p:cNvPr>
          <p:cNvSpPr txBox="1"/>
          <p:nvPr/>
        </p:nvSpPr>
        <p:spPr>
          <a:xfrm rot="18543810">
            <a:off x="2444616" y="4506093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366 years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74FD5ED-B20B-4F4D-9B62-32DB5E363611}"/>
              </a:ext>
            </a:extLst>
          </p:cNvPr>
          <p:cNvCxnSpPr>
            <a:cxnSpLocks/>
          </p:cNvCxnSpPr>
          <p:nvPr/>
        </p:nvCxnSpPr>
        <p:spPr>
          <a:xfrm flipV="1">
            <a:off x="2352357" y="5770534"/>
            <a:ext cx="2905359" cy="595934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84F30B9-B2D9-4F76-8223-BAB242A4EAB5}"/>
              </a:ext>
            </a:extLst>
          </p:cNvPr>
          <p:cNvCxnSpPr>
            <a:cxnSpLocks/>
          </p:cNvCxnSpPr>
          <p:nvPr/>
        </p:nvCxnSpPr>
        <p:spPr>
          <a:xfrm flipV="1">
            <a:off x="2327241" y="5196640"/>
            <a:ext cx="1662381" cy="76336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5DB9EB2-85BB-4F23-9449-790A34EBE444}"/>
              </a:ext>
            </a:extLst>
          </p:cNvPr>
          <p:cNvCxnSpPr>
            <a:cxnSpLocks/>
          </p:cNvCxnSpPr>
          <p:nvPr/>
        </p:nvCxnSpPr>
        <p:spPr>
          <a:xfrm flipV="1">
            <a:off x="2252909" y="5125820"/>
            <a:ext cx="561732" cy="61576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00DE067-BEBC-497A-B72E-828E8B55821D}"/>
              </a:ext>
            </a:extLst>
          </p:cNvPr>
          <p:cNvCxnSpPr>
            <a:cxnSpLocks/>
          </p:cNvCxnSpPr>
          <p:nvPr/>
        </p:nvCxnSpPr>
        <p:spPr>
          <a:xfrm flipV="1">
            <a:off x="2315480" y="5605265"/>
            <a:ext cx="1748448" cy="608665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343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18182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 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90026" y="4603128"/>
            <a:ext cx="200904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 YEARS</a:t>
            </a:r>
            <a:endParaRPr lang="en-US" sz="17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530413" y="5556916"/>
            <a:ext cx="463626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LAMECH-------------------------777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7438026" y="6032415"/>
            <a:ext cx="382959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 ---------------600 YEARS to Flood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65133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Noah Have Known?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4B7BFEC-9958-4509-AC73-122AB5E8EA3C}"/>
              </a:ext>
            </a:extLst>
          </p:cNvPr>
          <p:cNvSpPr txBox="1"/>
          <p:nvPr/>
        </p:nvSpPr>
        <p:spPr>
          <a:xfrm>
            <a:off x="8584707" y="34290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98E3EB2-F465-4252-9CAB-815F97873DD8}"/>
              </a:ext>
            </a:extLst>
          </p:cNvPr>
          <p:cNvSpPr txBox="1"/>
          <p:nvPr/>
        </p:nvSpPr>
        <p:spPr>
          <a:xfrm>
            <a:off x="464209" y="5755416"/>
            <a:ext cx="1839821" cy="646331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COULD</a:t>
            </a:r>
          </a:p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KNOWN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DFA5006-9F14-4BB0-95A8-2ED25BEAB3B9}"/>
              </a:ext>
            </a:extLst>
          </p:cNvPr>
          <p:cNvCxnSpPr/>
          <p:nvPr/>
        </p:nvCxnSpPr>
        <p:spPr>
          <a:xfrm>
            <a:off x="3075222" y="2407081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115514A-DABC-40A9-BFEA-DF4F6B834F51}"/>
              </a:ext>
            </a:extLst>
          </p:cNvPr>
          <p:cNvCxnSpPr>
            <a:cxnSpLocks/>
          </p:cNvCxnSpPr>
          <p:nvPr/>
        </p:nvCxnSpPr>
        <p:spPr>
          <a:xfrm flipV="1">
            <a:off x="1830360" y="4760926"/>
            <a:ext cx="681418" cy="974023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D290804-B5C1-4D04-90B7-E567BE456002}"/>
              </a:ext>
            </a:extLst>
          </p:cNvPr>
          <p:cNvSpPr txBox="1"/>
          <p:nvPr/>
        </p:nvSpPr>
        <p:spPr>
          <a:xfrm>
            <a:off x="5171474" y="5552116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595 years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176E322-5763-4CA7-AA3C-C2328D3257C1}"/>
              </a:ext>
            </a:extLst>
          </p:cNvPr>
          <p:cNvSpPr txBox="1"/>
          <p:nvPr/>
        </p:nvSpPr>
        <p:spPr>
          <a:xfrm rot="20385293">
            <a:off x="3848407" y="5224579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600 years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BC22C28-F90A-439F-A108-0CE5680BD2A0}"/>
              </a:ext>
            </a:extLst>
          </p:cNvPr>
          <p:cNvSpPr txBox="1"/>
          <p:nvPr/>
        </p:nvSpPr>
        <p:spPr>
          <a:xfrm rot="19681602">
            <a:off x="3621481" y="4792509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0 years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03B6B14-7BB3-40EC-8048-CF9AE18E19F8}"/>
              </a:ext>
            </a:extLst>
          </p:cNvPr>
          <p:cNvSpPr txBox="1"/>
          <p:nvPr/>
        </p:nvSpPr>
        <p:spPr>
          <a:xfrm rot="18543810">
            <a:off x="2444616" y="4506093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366 years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122D39D-53FF-428E-9C3F-D318B8C8741D}"/>
              </a:ext>
            </a:extLst>
          </p:cNvPr>
          <p:cNvSpPr txBox="1"/>
          <p:nvPr/>
        </p:nvSpPr>
        <p:spPr>
          <a:xfrm rot="17993805">
            <a:off x="2167499" y="4048156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234 years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74FD5ED-B20B-4F4D-9B62-32DB5E363611}"/>
              </a:ext>
            </a:extLst>
          </p:cNvPr>
          <p:cNvCxnSpPr>
            <a:cxnSpLocks/>
          </p:cNvCxnSpPr>
          <p:nvPr/>
        </p:nvCxnSpPr>
        <p:spPr>
          <a:xfrm flipV="1">
            <a:off x="2352357" y="5770534"/>
            <a:ext cx="2905359" cy="595934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84F30B9-B2D9-4F76-8223-BAB242A4EAB5}"/>
              </a:ext>
            </a:extLst>
          </p:cNvPr>
          <p:cNvCxnSpPr>
            <a:cxnSpLocks/>
          </p:cNvCxnSpPr>
          <p:nvPr/>
        </p:nvCxnSpPr>
        <p:spPr>
          <a:xfrm flipV="1">
            <a:off x="2327241" y="5196640"/>
            <a:ext cx="1662381" cy="76336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5DB9EB2-85BB-4F23-9449-790A34EBE444}"/>
              </a:ext>
            </a:extLst>
          </p:cNvPr>
          <p:cNvCxnSpPr>
            <a:cxnSpLocks/>
          </p:cNvCxnSpPr>
          <p:nvPr/>
        </p:nvCxnSpPr>
        <p:spPr>
          <a:xfrm flipV="1">
            <a:off x="2252909" y="5125820"/>
            <a:ext cx="561732" cy="61576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00DE067-BEBC-497A-B72E-828E8B55821D}"/>
              </a:ext>
            </a:extLst>
          </p:cNvPr>
          <p:cNvCxnSpPr>
            <a:cxnSpLocks/>
          </p:cNvCxnSpPr>
          <p:nvPr/>
        </p:nvCxnSpPr>
        <p:spPr>
          <a:xfrm flipV="1">
            <a:off x="2315480" y="5605265"/>
            <a:ext cx="1748448" cy="608665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6184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18182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 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90026" y="4603128"/>
            <a:ext cx="200904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 YEARS</a:t>
            </a:r>
            <a:endParaRPr lang="en-US" sz="17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530413" y="5556916"/>
            <a:ext cx="463626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LAMECH-------------------------777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7438026" y="6032415"/>
            <a:ext cx="382959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 ---------------600 YEARS to Flood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65133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Noah Have Known?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4B7BFEC-9958-4509-AC73-122AB5E8EA3C}"/>
              </a:ext>
            </a:extLst>
          </p:cNvPr>
          <p:cNvSpPr txBox="1"/>
          <p:nvPr/>
        </p:nvSpPr>
        <p:spPr>
          <a:xfrm>
            <a:off x="8584707" y="34290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98E3EB2-F465-4252-9CAB-815F97873DD8}"/>
              </a:ext>
            </a:extLst>
          </p:cNvPr>
          <p:cNvSpPr txBox="1"/>
          <p:nvPr/>
        </p:nvSpPr>
        <p:spPr>
          <a:xfrm>
            <a:off x="464209" y="5755416"/>
            <a:ext cx="1839821" cy="646331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COULD</a:t>
            </a:r>
          </a:p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KNOWN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DFA5006-9F14-4BB0-95A8-2ED25BEAB3B9}"/>
              </a:ext>
            </a:extLst>
          </p:cNvPr>
          <p:cNvCxnSpPr/>
          <p:nvPr/>
        </p:nvCxnSpPr>
        <p:spPr>
          <a:xfrm>
            <a:off x="3075222" y="2407081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115514A-DABC-40A9-BFEA-DF4F6B834F51}"/>
              </a:ext>
            </a:extLst>
          </p:cNvPr>
          <p:cNvCxnSpPr>
            <a:cxnSpLocks/>
          </p:cNvCxnSpPr>
          <p:nvPr/>
        </p:nvCxnSpPr>
        <p:spPr>
          <a:xfrm flipV="1">
            <a:off x="1830360" y="4760926"/>
            <a:ext cx="681418" cy="974023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D290804-B5C1-4D04-90B7-E567BE456002}"/>
              </a:ext>
            </a:extLst>
          </p:cNvPr>
          <p:cNvSpPr txBox="1"/>
          <p:nvPr/>
        </p:nvSpPr>
        <p:spPr>
          <a:xfrm>
            <a:off x="5171474" y="5552116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595 years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176E322-5763-4CA7-AA3C-C2328D3257C1}"/>
              </a:ext>
            </a:extLst>
          </p:cNvPr>
          <p:cNvSpPr txBox="1"/>
          <p:nvPr/>
        </p:nvSpPr>
        <p:spPr>
          <a:xfrm rot="20385293">
            <a:off x="3848407" y="5224579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600 years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BC22C28-F90A-439F-A108-0CE5680BD2A0}"/>
              </a:ext>
            </a:extLst>
          </p:cNvPr>
          <p:cNvSpPr txBox="1"/>
          <p:nvPr/>
        </p:nvSpPr>
        <p:spPr>
          <a:xfrm rot="19681602">
            <a:off x="3621481" y="4792509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0 years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03B6B14-7BB3-40EC-8048-CF9AE18E19F8}"/>
              </a:ext>
            </a:extLst>
          </p:cNvPr>
          <p:cNvSpPr txBox="1"/>
          <p:nvPr/>
        </p:nvSpPr>
        <p:spPr>
          <a:xfrm rot="18543810">
            <a:off x="2444616" y="4506093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366 years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122D39D-53FF-428E-9C3F-D318B8C8741D}"/>
              </a:ext>
            </a:extLst>
          </p:cNvPr>
          <p:cNvSpPr txBox="1"/>
          <p:nvPr/>
        </p:nvSpPr>
        <p:spPr>
          <a:xfrm rot="17993805">
            <a:off x="2167499" y="4048156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234 years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D4A7E81-C3C0-4939-88DE-85C9DF492984}"/>
              </a:ext>
            </a:extLst>
          </p:cNvPr>
          <p:cNvSpPr txBox="1"/>
          <p:nvPr/>
        </p:nvSpPr>
        <p:spPr>
          <a:xfrm rot="18011891">
            <a:off x="1663267" y="3569867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179 years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74FD5ED-B20B-4F4D-9B62-32DB5E363611}"/>
              </a:ext>
            </a:extLst>
          </p:cNvPr>
          <p:cNvCxnSpPr>
            <a:cxnSpLocks/>
          </p:cNvCxnSpPr>
          <p:nvPr/>
        </p:nvCxnSpPr>
        <p:spPr>
          <a:xfrm flipV="1">
            <a:off x="2352357" y="5770534"/>
            <a:ext cx="2905359" cy="595934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84F30B9-B2D9-4F76-8223-BAB242A4EAB5}"/>
              </a:ext>
            </a:extLst>
          </p:cNvPr>
          <p:cNvCxnSpPr>
            <a:cxnSpLocks/>
          </p:cNvCxnSpPr>
          <p:nvPr/>
        </p:nvCxnSpPr>
        <p:spPr>
          <a:xfrm flipV="1">
            <a:off x="2327241" y="5196640"/>
            <a:ext cx="1662381" cy="76336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5DB9EB2-85BB-4F23-9449-790A34EBE444}"/>
              </a:ext>
            </a:extLst>
          </p:cNvPr>
          <p:cNvCxnSpPr>
            <a:cxnSpLocks/>
          </p:cNvCxnSpPr>
          <p:nvPr/>
        </p:nvCxnSpPr>
        <p:spPr>
          <a:xfrm flipV="1">
            <a:off x="2252909" y="5125820"/>
            <a:ext cx="561732" cy="61576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E9F908F-6371-42F6-A9B7-6C3C4ABA29F2}"/>
              </a:ext>
            </a:extLst>
          </p:cNvPr>
          <p:cNvCxnSpPr>
            <a:cxnSpLocks/>
          </p:cNvCxnSpPr>
          <p:nvPr/>
        </p:nvCxnSpPr>
        <p:spPr>
          <a:xfrm flipV="1">
            <a:off x="1330800" y="4259000"/>
            <a:ext cx="752206" cy="148872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00DE067-BEBC-497A-B72E-828E8B55821D}"/>
              </a:ext>
            </a:extLst>
          </p:cNvPr>
          <p:cNvCxnSpPr>
            <a:cxnSpLocks/>
          </p:cNvCxnSpPr>
          <p:nvPr/>
        </p:nvCxnSpPr>
        <p:spPr>
          <a:xfrm flipV="1">
            <a:off x="2315480" y="5605265"/>
            <a:ext cx="1748448" cy="608665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6722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18182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811845" y="1733113"/>
            <a:ext cx="5960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ADAM-----------------------------------930YEARS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1516620" y="2222415"/>
            <a:ext cx="579923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SETH----------------------------------912 YEARS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2214433" y="2693768"/>
            <a:ext cx="573996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ENOSH-----------------------------------905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2741368" y="3173582"/>
            <a:ext cx="5736810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CAINAN-----------------------------------919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3225449" y="3672539"/>
            <a:ext cx="566106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MAHALAEL-----------------------------------895 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3588193" y="4129393"/>
            <a:ext cx="5935184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JARED-----------------------------------962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4790026" y="4603128"/>
            <a:ext cx="2009042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ENOCH--365 YEARS</a:t>
            </a:r>
            <a:endParaRPr lang="en-US" sz="17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5125364" y="5066663"/>
            <a:ext cx="613337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METHUSALAH----------------------------969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6530413" y="5556916"/>
            <a:ext cx="463626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LAMECH-------------------------777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7438026" y="6032415"/>
            <a:ext cx="382959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 ---------------600 YEARS to Flood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65133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Noah Have Known?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B16160-E147-456B-A920-79050AEC6B7A}"/>
              </a:ext>
            </a:extLst>
          </p:cNvPr>
          <p:cNvGrpSpPr/>
          <p:nvPr/>
        </p:nvGrpSpPr>
        <p:grpSpPr>
          <a:xfrm>
            <a:off x="1374333" y="1201961"/>
            <a:ext cx="5543270" cy="4751399"/>
            <a:chOff x="1374333" y="1201961"/>
            <a:chExt cx="5543270" cy="475139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C8F4C7-9640-4938-A4B9-B596797E8E78}"/>
                </a:ext>
              </a:extLst>
            </p:cNvPr>
            <p:cNvCxnSpPr>
              <a:cxnSpLocks/>
              <a:stCxn id="5" idx="1"/>
            </p:cNvCxnSpPr>
            <p:nvPr/>
          </p:nvCxnSpPr>
          <p:spPr>
            <a:xfrm flipH="1">
              <a:off x="1509375" y="1696852"/>
              <a:ext cx="18847" cy="86288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04099936-5AF9-4B10-951E-C3BC2E81812B}"/>
                </a:ext>
              </a:extLst>
            </p:cNvPr>
            <p:cNvCxnSpPr>
              <a:cxnSpLocks/>
              <a:stCxn id="66" idx="1"/>
            </p:cNvCxnSpPr>
            <p:nvPr/>
          </p:nvCxnSpPr>
          <p:spPr>
            <a:xfrm flipH="1">
              <a:off x="3581476" y="1696987"/>
              <a:ext cx="8830" cy="279695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1129AB3-FED7-4310-93A0-DC3972DCA8B3}"/>
                </a:ext>
              </a:extLst>
            </p:cNvPr>
            <p:cNvSpPr txBox="1"/>
            <p:nvPr/>
          </p:nvSpPr>
          <p:spPr>
            <a:xfrm rot="16200000">
              <a:off x="1284013" y="1298755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130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DC972AF-2805-40A0-A915-B2A1FA4C8425}"/>
                </a:ext>
              </a:extLst>
            </p:cNvPr>
            <p:cNvSpPr txBox="1"/>
            <p:nvPr/>
          </p:nvSpPr>
          <p:spPr>
            <a:xfrm rot="16200000">
              <a:off x="1960872" y="129228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235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52F3198-2EA2-47B8-A29B-49C6BAB856E2}"/>
                </a:ext>
              </a:extLst>
            </p:cNvPr>
            <p:cNvCxnSpPr>
              <a:cxnSpLocks/>
              <a:stCxn id="42" idx="1"/>
            </p:cNvCxnSpPr>
            <p:nvPr/>
          </p:nvCxnSpPr>
          <p:spPr>
            <a:xfrm>
              <a:off x="2205081" y="1690378"/>
              <a:ext cx="4477" cy="1405088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62618EE-C057-4700-B9AD-61D126726883}"/>
                </a:ext>
              </a:extLst>
            </p:cNvPr>
            <p:cNvSpPr txBox="1"/>
            <p:nvPr/>
          </p:nvSpPr>
          <p:spPr>
            <a:xfrm rot="16200000">
              <a:off x="2514324" y="1297771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325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26D7334-B980-4A9F-A51B-311C5ABEC6CF}"/>
                </a:ext>
              </a:extLst>
            </p:cNvPr>
            <p:cNvCxnSpPr>
              <a:cxnSpLocks/>
              <a:stCxn id="53" idx="1"/>
            </p:cNvCxnSpPr>
            <p:nvPr/>
          </p:nvCxnSpPr>
          <p:spPr>
            <a:xfrm flipH="1">
              <a:off x="2753216" y="1695868"/>
              <a:ext cx="5317" cy="1865587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56CED5B-2A22-4E09-A72C-BA900C8F84FD}"/>
                </a:ext>
              </a:extLst>
            </p:cNvPr>
            <p:cNvSpPr txBox="1"/>
            <p:nvPr/>
          </p:nvSpPr>
          <p:spPr>
            <a:xfrm rot="16200000">
              <a:off x="2984902" y="13011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395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233F99D-A016-4364-9D5C-B0AE0D1A85EB}"/>
                </a:ext>
              </a:extLst>
            </p:cNvPr>
            <p:cNvCxnSpPr>
              <a:cxnSpLocks/>
              <a:stCxn id="57" idx="1"/>
            </p:cNvCxnSpPr>
            <p:nvPr/>
          </p:nvCxnSpPr>
          <p:spPr>
            <a:xfrm flipH="1">
              <a:off x="3213717" y="1699287"/>
              <a:ext cx="15394" cy="2340053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95785BB-51AB-4AEF-BF08-8B0B5838DEEF}"/>
                </a:ext>
              </a:extLst>
            </p:cNvPr>
            <p:cNvSpPr txBox="1"/>
            <p:nvPr/>
          </p:nvSpPr>
          <p:spPr>
            <a:xfrm rot="16200000">
              <a:off x="3346097" y="1298890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460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D62A9A7-4114-4A82-831C-4E2D2F9AFC9B}"/>
                </a:ext>
              </a:extLst>
            </p:cNvPr>
            <p:cNvSpPr txBox="1"/>
            <p:nvPr/>
          </p:nvSpPr>
          <p:spPr>
            <a:xfrm rot="16200000">
              <a:off x="4475883" y="1294778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612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9D6FD039-AF42-4C2A-A641-9A7D24D7ED09}"/>
                </a:ext>
              </a:extLst>
            </p:cNvPr>
            <p:cNvCxnSpPr>
              <a:cxnSpLocks/>
              <a:stCxn id="75" idx="1"/>
            </p:cNvCxnSpPr>
            <p:nvPr/>
          </p:nvCxnSpPr>
          <p:spPr>
            <a:xfrm>
              <a:off x="4720092" y="1692875"/>
              <a:ext cx="38339" cy="3269742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DAF56FA9-5306-49DF-B39F-C9BF9B03AAD1}"/>
                </a:ext>
              </a:extLst>
            </p:cNvPr>
            <p:cNvSpPr txBox="1"/>
            <p:nvPr/>
          </p:nvSpPr>
          <p:spPr>
            <a:xfrm rot="16200000">
              <a:off x="4864568" y="129389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677</a:t>
              </a:r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99F5DA0-334D-4995-81DF-D926F1E0BA58}"/>
                </a:ext>
              </a:extLst>
            </p:cNvPr>
            <p:cNvCxnSpPr>
              <a:cxnSpLocks/>
              <a:stCxn id="78" idx="1"/>
            </p:cNvCxnSpPr>
            <p:nvPr/>
          </p:nvCxnSpPr>
          <p:spPr>
            <a:xfrm>
              <a:off x="5108777" y="1691990"/>
              <a:ext cx="0" cy="3744005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D7AB9825-DF74-42CD-92A6-8D18F7CA668D}"/>
                </a:ext>
              </a:extLst>
            </p:cNvPr>
            <p:cNvSpPr txBox="1"/>
            <p:nvPr/>
          </p:nvSpPr>
          <p:spPr>
            <a:xfrm rot="16200000">
              <a:off x="6269447" y="1305483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864</a:t>
              </a:r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B4893B4-5072-43E5-B4E6-A9CC85C70EE2}"/>
                </a:ext>
              </a:extLst>
            </p:cNvPr>
            <p:cNvCxnSpPr>
              <a:cxnSpLocks/>
              <a:stCxn id="81" idx="1"/>
            </p:cNvCxnSpPr>
            <p:nvPr/>
          </p:nvCxnSpPr>
          <p:spPr>
            <a:xfrm>
              <a:off x="6513656" y="1703580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3F95C3-7318-46F2-BD95-63111C932A3A}"/>
                </a:ext>
              </a:extLst>
            </p:cNvPr>
            <p:cNvSpPr txBox="1"/>
            <p:nvPr/>
          </p:nvSpPr>
          <p:spPr>
            <a:xfrm rot="16200000">
              <a:off x="6519506" y="1298086"/>
              <a:ext cx="488417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930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425BC13-457D-40AC-AE68-CDC487FB733A}"/>
                </a:ext>
              </a:extLst>
            </p:cNvPr>
            <p:cNvCxnSpPr>
              <a:cxnSpLocks/>
            </p:cNvCxnSpPr>
            <p:nvPr/>
          </p:nvCxnSpPr>
          <p:spPr>
            <a:xfrm>
              <a:off x="6781471" y="1696183"/>
              <a:ext cx="8707" cy="4249780"/>
            </a:xfrm>
            <a:prstGeom prst="line">
              <a:avLst/>
            </a:prstGeom>
            <a:ln w="38100">
              <a:solidFill>
                <a:srgbClr val="FFFF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  <a:endCxn id="73" idx="3"/>
          </p:cNvCxnSpPr>
          <p:nvPr/>
        </p:nvCxnSpPr>
        <p:spPr>
          <a:xfrm flipH="1">
            <a:off x="11267619" y="1226300"/>
            <a:ext cx="8018" cy="499078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4B7BFEC-9958-4509-AC73-122AB5E8EA3C}"/>
              </a:ext>
            </a:extLst>
          </p:cNvPr>
          <p:cNvSpPr txBox="1"/>
          <p:nvPr/>
        </p:nvSpPr>
        <p:spPr>
          <a:xfrm>
            <a:off x="8584707" y="34290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98E3EB2-F465-4252-9CAB-815F97873DD8}"/>
              </a:ext>
            </a:extLst>
          </p:cNvPr>
          <p:cNvSpPr txBox="1"/>
          <p:nvPr/>
        </p:nvSpPr>
        <p:spPr>
          <a:xfrm>
            <a:off x="464209" y="5755416"/>
            <a:ext cx="1839821" cy="646331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 COULD</a:t>
            </a:r>
          </a:p>
          <a:p>
            <a:pPr algn="ctr"/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HAVE KNOWN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DFA5006-9F14-4BB0-95A8-2ED25BEAB3B9}"/>
              </a:ext>
            </a:extLst>
          </p:cNvPr>
          <p:cNvCxnSpPr/>
          <p:nvPr/>
        </p:nvCxnSpPr>
        <p:spPr>
          <a:xfrm>
            <a:off x="3075222" y="2407081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115514A-DABC-40A9-BFEA-DF4F6B834F51}"/>
              </a:ext>
            </a:extLst>
          </p:cNvPr>
          <p:cNvCxnSpPr>
            <a:cxnSpLocks/>
          </p:cNvCxnSpPr>
          <p:nvPr/>
        </p:nvCxnSpPr>
        <p:spPr>
          <a:xfrm flipV="1">
            <a:off x="1830360" y="4760926"/>
            <a:ext cx="681418" cy="974023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D290804-B5C1-4D04-90B7-E567BE456002}"/>
              </a:ext>
            </a:extLst>
          </p:cNvPr>
          <p:cNvSpPr txBox="1"/>
          <p:nvPr/>
        </p:nvSpPr>
        <p:spPr>
          <a:xfrm>
            <a:off x="5171474" y="5552116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595 years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176E322-5763-4CA7-AA3C-C2328D3257C1}"/>
              </a:ext>
            </a:extLst>
          </p:cNvPr>
          <p:cNvSpPr txBox="1"/>
          <p:nvPr/>
        </p:nvSpPr>
        <p:spPr>
          <a:xfrm rot="20385293">
            <a:off x="3848407" y="5224579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600 years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BC22C28-F90A-439F-A108-0CE5680BD2A0}"/>
              </a:ext>
            </a:extLst>
          </p:cNvPr>
          <p:cNvSpPr txBox="1"/>
          <p:nvPr/>
        </p:nvSpPr>
        <p:spPr>
          <a:xfrm rot="19681602">
            <a:off x="3621481" y="4792509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0 years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03B6B14-7BB3-40EC-8048-CF9AE18E19F8}"/>
              </a:ext>
            </a:extLst>
          </p:cNvPr>
          <p:cNvSpPr txBox="1"/>
          <p:nvPr/>
        </p:nvSpPr>
        <p:spPr>
          <a:xfrm rot="18543810">
            <a:off x="2444616" y="4506093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366 years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122D39D-53FF-428E-9C3F-D318B8C8741D}"/>
              </a:ext>
            </a:extLst>
          </p:cNvPr>
          <p:cNvSpPr txBox="1"/>
          <p:nvPr/>
        </p:nvSpPr>
        <p:spPr>
          <a:xfrm rot="17993805">
            <a:off x="2167499" y="4048156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234 years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D4A7E81-C3C0-4939-88DE-85C9DF492984}"/>
              </a:ext>
            </a:extLst>
          </p:cNvPr>
          <p:cNvSpPr txBox="1"/>
          <p:nvPr/>
        </p:nvSpPr>
        <p:spPr>
          <a:xfrm rot="18011891">
            <a:off x="1663267" y="3569867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179 years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28C324A-84F5-4683-97DF-77609754E9BC}"/>
              </a:ext>
            </a:extLst>
          </p:cNvPr>
          <p:cNvSpPr txBox="1"/>
          <p:nvPr/>
        </p:nvSpPr>
        <p:spPr>
          <a:xfrm rot="17930020">
            <a:off x="1148306" y="3100340"/>
            <a:ext cx="144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FFFF00"/>
                </a:solidFill>
              </a:rPr>
              <a:t>84 years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74FD5ED-B20B-4F4D-9B62-32DB5E363611}"/>
              </a:ext>
            </a:extLst>
          </p:cNvPr>
          <p:cNvCxnSpPr>
            <a:cxnSpLocks/>
          </p:cNvCxnSpPr>
          <p:nvPr/>
        </p:nvCxnSpPr>
        <p:spPr>
          <a:xfrm flipV="1">
            <a:off x="2352357" y="5770534"/>
            <a:ext cx="2905359" cy="595934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84F30B9-B2D9-4F76-8223-BAB242A4EAB5}"/>
              </a:ext>
            </a:extLst>
          </p:cNvPr>
          <p:cNvCxnSpPr>
            <a:cxnSpLocks/>
          </p:cNvCxnSpPr>
          <p:nvPr/>
        </p:nvCxnSpPr>
        <p:spPr>
          <a:xfrm flipV="1">
            <a:off x="2327241" y="5196640"/>
            <a:ext cx="1662381" cy="763360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5DB9EB2-85BB-4F23-9449-790A34EBE444}"/>
              </a:ext>
            </a:extLst>
          </p:cNvPr>
          <p:cNvCxnSpPr>
            <a:cxnSpLocks/>
          </p:cNvCxnSpPr>
          <p:nvPr/>
        </p:nvCxnSpPr>
        <p:spPr>
          <a:xfrm flipV="1">
            <a:off x="2252909" y="5125820"/>
            <a:ext cx="561732" cy="61576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E9F908F-6371-42F6-A9B7-6C3C4ABA29F2}"/>
              </a:ext>
            </a:extLst>
          </p:cNvPr>
          <p:cNvCxnSpPr>
            <a:cxnSpLocks/>
          </p:cNvCxnSpPr>
          <p:nvPr/>
        </p:nvCxnSpPr>
        <p:spPr>
          <a:xfrm flipV="1">
            <a:off x="1330800" y="4259000"/>
            <a:ext cx="752206" cy="1488722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3583FCA-3DC5-4CF9-B82B-CFD2B9D09F18}"/>
              </a:ext>
            </a:extLst>
          </p:cNvPr>
          <p:cNvCxnSpPr>
            <a:cxnSpLocks/>
          </p:cNvCxnSpPr>
          <p:nvPr/>
        </p:nvCxnSpPr>
        <p:spPr>
          <a:xfrm flipV="1">
            <a:off x="680024" y="3749036"/>
            <a:ext cx="934940" cy="1986319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00DE067-BEBC-497A-B72E-828E8B55821D}"/>
              </a:ext>
            </a:extLst>
          </p:cNvPr>
          <p:cNvCxnSpPr>
            <a:cxnSpLocks/>
          </p:cNvCxnSpPr>
          <p:nvPr/>
        </p:nvCxnSpPr>
        <p:spPr>
          <a:xfrm flipV="1">
            <a:off x="2315480" y="5605265"/>
            <a:ext cx="1748448" cy="608665"/>
          </a:xfrm>
          <a:prstGeom prst="straightConnector1">
            <a:avLst/>
          </a:prstGeom>
          <a:ln w="5715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1168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Genesis—Chapter Ten</a:t>
            </a:r>
          </a:p>
        </p:txBody>
      </p:sp>
    </p:spTree>
    <p:extLst>
      <p:ext uri="{BB962C8B-B14F-4D97-AF65-F5344CB8AC3E}">
        <p14:creationId xmlns:p14="http://schemas.microsoft.com/office/powerpoint/2010/main" val="3474021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Genesis—The Flood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Bill Ingram, Jr. for teaching Genesis 6-8 last week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 some general observations about the flood: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0778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227011" y="1378342"/>
            <a:ext cx="937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1790681" y="1047383"/>
            <a:ext cx="5568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Ur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319BEF1-3788-4BE3-A1B2-D9B47363B5D3}"/>
              </a:ext>
            </a:extLst>
          </p:cNvPr>
          <p:cNvSpPr txBox="1"/>
          <p:nvPr/>
        </p:nvSpPr>
        <p:spPr>
          <a:xfrm>
            <a:off x="413217" y="1645252"/>
            <a:ext cx="705269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NOAH—350 YEARS AFTER FLOOD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18A9C37-13D5-4526-AEF8-FC15C2F7D1CE}"/>
              </a:ext>
            </a:extLst>
          </p:cNvPr>
          <p:cNvSpPr txBox="1"/>
          <p:nvPr/>
        </p:nvSpPr>
        <p:spPr>
          <a:xfrm>
            <a:off x="408375" y="2115120"/>
            <a:ext cx="1016741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SHEM—500 YEARS A.F.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BD342E-45F3-4E1D-9293-E05055BE5736}"/>
              </a:ext>
            </a:extLst>
          </p:cNvPr>
          <p:cNvSpPr txBox="1"/>
          <p:nvPr/>
        </p:nvSpPr>
        <p:spPr>
          <a:xfrm>
            <a:off x="471810" y="2570927"/>
            <a:ext cx="897799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ARPHAXAD-----------------------------------438 YEARS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261D8-B96F-4384-8911-82E0D72A59DF}"/>
              </a:ext>
            </a:extLst>
          </p:cNvPr>
          <p:cNvSpPr txBox="1"/>
          <p:nvPr/>
        </p:nvSpPr>
        <p:spPr>
          <a:xfrm>
            <a:off x="1148372" y="3032295"/>
            <a:ext cx="887896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SALAH-----------------------------------433 YEARS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84E024C-B62E-44C6-9EA0-C9E0A6C088D9}"/>
              </a:ext>
            </a:extLst>
          </p:cNvPr>
          <p:cNvSpPr txBox="1"/>
          <p:nvPr/>
        </p:nvSpPr>
        <p:spPr>
          <a:xfrm>
            <a:off x="1697556" y="3478674"/>
            <a:ext cx="9329576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EBER-----------------------------------464 YEARS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BCC85A-D932-4798-A69E-AAD44C8B66B4}"/>
              </a:ext>
            </a:extLst>
          </p:cNvPr>
          <p:cNvSpPr txBox="1"/>
          <p:nvPr/>
        </p:nvSpPr>
        <p:spPr>
          <a:xfrm>
            <a:off x="2299282" y="3926653"/>
            <a:ext cx="4707803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PELEG------------------------239 YEARS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614BAD3-74EC-4AA7-A66D-2021B0D01C17}"/>
              </a:ext>
            </a:extLst>
          </p:cNvPr>
          <p:cNvSpPr txBox="1"/>
          <p:nvPr/>
        </p:nvSpPr>
        <p:spPr>
          <a:xfrm>
            <a:off x="2829204" y="4369382"/>
            <a:ext cx="4710217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REU--239 YEARS</a:t>
            </a:r>
            <a:endParaRPr lang="en-US" sz="17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628A33B-FE11-4DEE-8C15-D357E506FB44}"/>
              </a:ext>
            </a:extLst>
          </p:cNvPr>
          <p:cNvSpPr txBox="1"/>
          <p:nvPr/>
        </p:nvSpPr>
        <p:spPr>
          <a:xfrm>
            <a:off x="3448124" y="4801774"/>
            <a:ext cx="2550775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SERUG--------148 YEARS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4E8A82B-8E42-465D-8B2F-A64AF4E2DCC2}"/>
              </a:ext>
            </a:extLst>
          </p:cNvPr>
          <p:cNvSpPr txBox="1"/>
          <p:nvPr/>
        </p:nvSpPr>
        <p:spPr>
          <a:xfrm>
            <a:off x="4528878" y="5671403"/>
            <a:ext cx="4166221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TERAH-------------------205 YEARS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35C6BF6-6FDB-48E8-B36F-BE7941DDE32C}"/>
              </a:ext>
            </a:extLst>
          </p:cNvPr>
          <p:cNvSpPr txBox="1"/>
          <p:nvPr/>
        </p:nvSpPr>
        <p:spPr>
          <a:xfrm>
            <a:off x="5837257" y="6115549"/>
            <a:ext cx="3438698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ABRAHAM----------175 YEARS </a:t>
            </a:r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17107" y="-211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Noah Have Known?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D6FD039-AF42-4C2A-A641-9A7D24D7ED09}"/>
              </a:ext>
            </a:extLst>
          </p:cNvPr>
          <p:cNvCxnSpPr>
            <a:cxnSpLocks/>
          </p:cNvCxnSpPr>
          <p:nvPr/>
        </p:nvCxnSpPr>
        <p:spPr>
          <a:xfrm flipH="1">
            <a:off x="14114421" y="108979"/>
            <a:ext cx="5973" cy="5510603"/>
          </a:xfrm>
          <a:prstGeom prst="line">
            <a:avLst/>
          </a:prstGeom>
          <a:ln w="3810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B4893B4-5072-43E5-B4E6-A9CC85C70EE2}"/>
              </a:ext>
            </a:extLst>
          </p:cNvPr>
          <p:cNvCxnSpPr>
            <a:cxnSpLocks/>
          </p:cNvCxnSpPr>
          <p:nvPr/>
        </p:nvCxnSpPr>
        <p:spPr>
          <a:xfrm>
            <a:off x="13145297" y="2111953"/>
            <a:ext cx="8707" cy="4249780"/>
          </a:xfrm>
          <a:prstGeom prst="line">
            <a:avLst/>
          </a:prstGeom>
          <a:ln w="3810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425BC13-457D-40AC-AE68-CDC487FB733A}"/>
              </a:ext>
            </a:extLst>
          </p:cNvPr>
          <p:cNvCxnSpPr>
            <a:cxnSpLocks/>
          </p:cNvCxnSpPr>
          <p:nvPr/>
        </p:nvCxnSpPr>
        <p:spPr>
          <a:xfrm>
            <a:off x="13413112" y="2104556"/>
            <a:ext cx="8707" cy="4249780"/>
          </a:xfrm>
          <a:prstGeom prst="line">
            <a:avLst/>
          </a:prstGeom>
          <a:ln w="3810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7B22060-C8D6-4188-AF44-E38082A6DD67}"/>
              </a:ext>
            </a:extLst>
          </p:cNvPr>
          <p:cNvCxnSpPr>
            <a:cxnSpLocks/>
          </p:cNvCxnSpPr>
          <p:nvPr/>
        </p:nvCxnSpPr>
        <p:spPr>
          <a:xfrm>
            <a:off x="10565399" y="1472762"/>
            <a:ext cx="14126" cy="765629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4B7BFEC-9958-4509-AC73-122AB5E8EA3C}"/>
              </a:ext>
            </a:extLst>
          </p:cNvPr>
          <p:cNvSpPr txBox="1"/>
          <p:nvPr/>
        </p:nvSpPr>
        <p:spPr>
          <a:xfrm>
            <a:off x="8584707" y="342900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CD935D98-02B1-42D3-A599-B72F3681A2CE}"/>
              </a:ext>
            </a:extLst>
          </p:cNvPr>
          <p:cNvSpPr/>
          <p:nvPr/>
        </p:nvSpPr>
        <p:spPr>
          <a:xfrm rot="10800000" flipV="1">
            <a:off x="410783" y="1152522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3C62E1B-ECDF-4FDC-8780-0C2AF15A4A5E}"/>
              </a:ext>
            </a:extLst>
          </p:cNvPr>
          <p:cNvSpPr/>
          <p:nvPr/>
        </p:nvSpPr>
        <p:spPr>
          <a:xfrm rot="10800000" flipV="1">
            <a:off x="715267" y="-808403"/>
            <a:ext cx="1680775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6039EBC-C844-4295-9C8C-CAE42737D7FA}"/>
              </a:ext>
            </a:extLst>
          </p:cNvPr>
          <p:cNvSpPr/>
          <p:nvPr/>
        </p:nvSpPr>
        <p:spPr>
          <a:xfrm rot="10800000" flipV="1">
            <a:off x="2609886" y="-865434"/>
            <a:ext cx="1680775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C1BD98E-7D3A-434C-9BA9-970BB78BC507}"/>
              </a:ext>
            </a:extLst>
          </p:cNvPr>
          <p:cNvSpPr/>
          <p:nvPr/>
        </p:nvSpPr>
        <p:spPr>
          <a:xfrm rot="10800000" flipV="1">
            <a:off x="5939913" y="-49447"/>
            <a:ext cx="1680775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0D5011B-F5E8-409E-AD68-F7911F82C0F1}"/>
              </a:ext>
            </a:extLst>
          </p:cNvPr>
          <p:cNvSpPr/>
          <p:nvPr/>
        </p:nvSpPr>
        <p:spPr>
          <a:xfrm rot="10800000" flipV="1">
            <a:off x="4504505" y="-976860"/>
            <a:ext cx="1680775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0EB6F114-D153-4DAC-8EEC-9ACB359A4797}"/>
              </a:ext>
            </a:extLst>
          </p:cNvPr>
          <p:cNvSpPr/>
          <p:nvPr/>
        </p:nvSpPr>
        <p:spPr>
          <a:xfrm rot="10800000" flipV="1">
            <a:off x="7465915" y="-173678"/>
            <a:ext cx="1680775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92186898-F598-4D6A-9FD8-C39E36F42A12}"/>
              </a:ext>
            </a:extLst>
          </p:cNvPr>
          <p:cNvSpPr/>
          <p:nvPr/>
        </p:nvSpPr>
        <p:spPr>
          <a:xfrm rot="10800000" flipV="1">
            <a:off x="9525579" y="-787308"/>
            <a:ext cx="1680775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1BCCFF-9F06-4205-8883-FA6379460690}"/>
              </a:ext>
            </a:extLst>
          </p:cNvPr>
          <p:cNvSpPr/>
          <p:nvPr/>
        </p:nvSpPr>
        <p:spPr>
          <a:xfrm rot="10800000" flipV="1">
            <a:off x="10513242" y="1129738"/>
            <a:ext cx="1134155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A4F66F4-5D06-4302-AB2C-FAC3147C0C55}"/>
              </a:ext>
            </a:extLst>
          </p:cNvPr>
          <p:cNvSpPr/>
          <p:nvPr/>
        </p:nvSpPr>
        <p:spPr>
          <a:xfrm rot="10800000" flipV="1">
            <a:off x="2427346" y="1144044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1698EC42-B78F-40BA-A7BE-535F0149D44F}"/>
              </a:ext>
            </a:extLst>
          </p:cNvPr>
          <p:cNvSpPr/>
          <p:nvPr/>
        </p:nvSpPr>
        <p:spPr>
          <a:xfrm rot="10800000" flipV="1">
            <a:off x="4450414" y="1146029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A0E654DC-EA5C-487C-80C1-5BC8C5E36F7A}"/>
              </a:ext>
            </a:extLst>
          </p:cNvPr>
          <p:cNvSpPr/>
          <p:nvPr/>
        </p:nvSpPr>
        <p:spPr>
          <a:xfrm rot="10800000" flipV="1">
            <a:off x="6473711" y="1133439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2BF63919-303E-405C-8B6F-0139E44F5C4F}"/>
              </a:ext>
            </a:extLst>
          </p:cNvPr>
          <p:cNvSpPr/>
          <p:nvPr/>
        </p:nvSpPr>
        <p:spPr>
          <a:xfrm rot="10800000" flipV="1">
            <a:off x="8491942" y="1136932"/>
            <a:ext cx="1996712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A23C97CE-EDF5-4227-B13D-85FBF89DA047}"/>
              </a:ext>
            </a:extLst>
          </p:cNvPr>
          <p:cNvSpPr txBox="1"/>
          <p:nvPr/>
        </p:nvSpPr>
        <p:spPr>
          <a:xfrm rot="16200000">
            <a:off x="2221840" y="1195590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558FD03-3384-4F14-A8F7-46729CC51AF0}"/>
              </a:ext>
            </a:extLst>
          </p:cNvPr>
          <p:cNvSpPr txBox="1"/>
          <p:nvPr/>
        </p:nvSpPr>
        <p:spPr>
          <a:xfrm rot="16200000">
            <a:off x="4187594" y="1186699"/>
            <a:ext cx="488419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C0C0FD0-BEE2-499D-9D6D-3341D186CF3D}"/>
              </a:ext>
            </a:extLst>
          </p:cNvPr>
          <p:cNvSpPr txBox="1"/>
          <p:nvPr/>
        </p:nvSpPr>
        <p:spPr>
          <a:xfrm rot="16200000">
            <a:off x="6217196" y="1184558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454204C-F350-4996-9EFE-480AE969E2D6}"/>
              </a:ext>
            </a:extLst>
          </p:cNvPr>
          <p:cNvSpPr txBox="1"/>
          <p:nvPr/>
        </p:nvSpPr>
        <p:spPr>
          <a:xfrm rot="16200000">
            <a:off x="8246009" y="1171646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44D984C-0593-4D1D-8AFC-6DDA1624FC49}"/>
              </a:ext>
            </a:extLst>
          </p:cNvPr>
          <p:cNvSpPr txBox="1"/>
          <p:nvPr/>
        </p:nvSpPr>
        <p:spPr>
          <a:xfrm rot="16200000">
            <a:off x="10306720" y="1074665"/>
            <a:ext cx="488417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3904680" y="5645914"/>
            <a:ext cx="555794" cy="39482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30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B6CC5B9-50DE-424A-86A2-51AD069E73D2}"/>
              </a:ext>
            </a:extLst>
          </p:cNvPr>
          <p:cNvSpPr txBox="1"/>
          <p:nvPr/>
        </p:nvSpPr>
        <p:spPr>
          <a:xfrm>
            <a:off x="3922191" y="5240129"/>
            <a:ext cx="4166221" cy="369332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NAHOR-------------------205 YEARS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B12537E-24F4-4D68-89FC-A7A390D71E7B}"/>
              </a:ext>
            </a:extLst>
          </p:cNvPr>
          <p:cNvSpPr/>
          <p:nvPr/>
        </p:nvSpPr>
        <p:spPr>
          <a:xfrm rot="10800000" flipV="1">
            <a:off x="1694258" y="3931698"/>
            <a:ext cx="555794" cy="39482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30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0B4138A-615E-497A-BBFC-6D3445D8E7DE}"/>
              </a:ext>
            </a:extLst>
          </p:cNvPr>
          <p:cNvSpPr/>
          <p:nvPr/>
        </p:nvSpPr>
        <p:spPr>
          <a:xfrm rot="10800000" flipV="1">
            <a:off x="2245416" y="4368624"/>
            <a:ext cx="555794" cy="39482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4006801-9A1B-458C-A725-25349EE88CB5}"/>
              </a:ext>
            </a:extLst>
          </p:cNvPr>
          <p:cNvSpPr/>
          <p:nvPr/>
        </p:nvSpPr>
        <p:spPr>
          <a:xfrm rot="10800000" flipV="1">
            <a:off x="443068" y="3026734"/>
            <a:ext cx="555794" cy="39482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30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5E0BD36-0BF3-4DA8-A829-4127D3E06AEC}"/>
              </a:ext>
            </a:extLst>
          </p:cNvPr>
          <p:cNvSpPr/>
          <p:nvPr/>
        </p:nvSpPr>
        <p:spPr>
          <a:xfrm rot="10800000" flipV="1">
            <a:off x="1103390" y="3465929"/>
            <a:ext cx="555794" cy="39482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C78C852-B165-4DCE-B412-1E4A5D6D0B6F}"/>
              </a:ext>
            </a:extLst>
          </p:cNvPr>
          <p:cNvSpPr/>
          <p:nvPr/>
        </p:nvSpPr>
        <p:spPr>
          <a:xfrm rot="10800000" flipV="1">
            <a:off x="3297993" y="5259136"/>
            <a:ext cx="555794" cy="39482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B32E386-78C2-4E23-AD37-BEA94B2F78D1}"/>
              </a:ext>
            </a:extLst>
          </p:cNvPr>
          <p:cNvSpPr txBox="1"/>
          <p:nvPr/>
        </p:nvSpPr>
        <p:spPr>
          <a:xfrm>
            <a:off x="3535354" y="3921793"/>
            <a:ext cx="70707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30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A664E06-7DFA-4725-9B68-52D5F454AA0D}"/>
              </a:ext>
            </a:extLst>
          </p:cNvPr>
          <p:cNvSpPr/>
          <p:nvPr/>
        </p:nvSpPr>
        <p:spPr>
          <a:xfrm rot="10800000" flipV="1">
            <a:off x="2793634" y="4813880"/>
            <a:ext cx="555794" cy="39482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817746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Genesis—The Flood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Bill Ingram, Jr. for teaching Genesis 6-8 last week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 some general observations about the flood: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the flood universal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Genesis—The Flood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Bill Ingram, Jr. for teaching Genesis 6-8 last week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 some general observations about the flood: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the flood universal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size of the ark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867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Genesis—The Flood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Bill Ingram, Jr. for teaching Genesis 6-8 last week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 some general observations about the flood: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the flood universal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size of the ark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getting to events after the flood: genealogy of Adam to Noah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320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Genesis—The Flood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Bill Ingram, Jr. for teaching Genesis 6-8 last week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 some general observations about the flood: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the flood universal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size of the ark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getting to events after the flood: genealogy of Adam to Noah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Very precise genealogy allows us to know time from creation to the flood—1656 years</a:t>
            </a:r>
          </a:p>
          <a:p>
            <a:pPr marL="457200" lvl="4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632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Genealogy of Adam to Noah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2227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2B32C50-A24F-4B45-B6CE-4C49458D2F64}"/>
              </a:ext>
            </a:extLst>
          </p:cNvPr>
          <p:cNvSpPr txBox="1"/>
          <p:nvPr/>
        </p:nvSpPr>
        <p:spPr>
          <a:xfrm rot="16200000">
            <a:off x="-122747" y="1437514"/>
            <a:ext cx="1387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Creation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7B22D2-155E-4281-84DE-7EE79449474B}"/>
              </a:ext>
            </a:extLst>
          </p:cNvPr>
          <p:cNvSpPr txBox="1"/>
          <p:nvPr/>
        </p:nvSpPr>
        <p:spPr>
          <a:xfrm rot="16200000">
            <a:off x="10929969" y="1251189"/>
            <a:ext cx="1091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Flood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948DDC91-4546-4B1A-A9B2-6E1578725670}"/>
              </a:ext>
            </a:extLst>
          </p:cNvPr>
          <p:cNvSpPr/>
          <p:nvPr/>
        </p:nvSpPr>
        <p:spPr>
          <a:xfrm rot="19296794">
            <a:off x="10779346" y="1730664"/>
            <a:ext cx="580479" cy="29845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FF00"/>
                </a:solidFill>
              </a:ln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B1EB5BF-9B85-4495-9C57-030F43935C90}"/>
              </a:ext>
            </a:extLst>
          </p:cNvPr>
          <p:cNvSpPr/>
          <p:nvPr/>
        </p:nvSpPr>
        <p:spPr>
          <a:xfrm rot="10800000" flipV="1">
            <a:off x="777719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7A70861-5D06-4CD9-9CFF-227BEE29119E}"/>
              </a:ext>
            </a:extLst>
          </p:cNvPr>
          <p:cNvSpPr/>
          <p:nvPr/>
        </p:nvSpPr>
        <p:spPr>
          <a:xfrm rot="10800000" flipV="1">
            <a:off x="20635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91F03E1-BCFC-4A27-8C82-6B4531753DD9}"/>
              </a:ext>
            </a:extLst>
          </p:cNvPr>
          <p:cNvSpPr/>
          <p:nvPr/>
        </p:nvSpPr>
        <p:spPr>
          <a:xfrm rot="10800000" flipV="1">
            <a:off x="335899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C3E95ED-DB21-4824-9CCD-46D5895424AC}"/>
              </a:ext>
            </a:extLst>
          </p:cNvPr>
          <p:cNvSpPr/>
          <p:nvPr/>
        </p:nvSpPr>
        <p:spPr>
          <a:xfrm rot="10800000" flipV="1">
            <a:off x="7188044" y="1192689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E56BC6-CF5D-4424-A5B8-663A30A03DB7}"/>
              </a:ext>
            </a:extLst>
          </p:cNvPr>
          <p:cNvSpPr/>
          <p:nvPr/>
        </p:nvSpPr>
        <p:spPr>
          <a:xfrm rot="10800000" flipV="1">
            <a:off x="4627107" y="119809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3FDE13-9301-4785-A1DE-C654329C27B5}"/>
              </a:ext>
            </a:extLst>
          </p:cNvPr>
          <p:cNvSpPr/>
          <p:nvPr/>
        </p:nvSpPr>
        <p:spPr>
          <a:xfrm rot="10800000" flipV="1">
            <a:off x="5900426" y="1199075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F364281-D16A-426F-A471-BADEE6B03720}"/>
              </a:ext>
            </a:extLst>
          </p:cNvPr>
          <p:cNvSpPr/>
          <p:nvPr/>
        </p:nvSpPr>
        <p:spPr>
          <a:xfrm rot="10800000" flipV="1">
            <a:off x="9759794" y="1193336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14164D7-5F8D-4B94-B5A0-B96620F2D919}"/>
              </a:ext>
            </a:extLst>
          </p:cNvPr>
          <p:cNvSpPr/>
          <p:nvPr/>
        </p:nvSpPr>
        <p:spPr>
          <a:xfrm rot="10800000" flipV="1">
            <a:off x="11036144" y="1179975"/>
            <a:ext cx="267247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1966D54-65EA-45EC-B01D-4D650171C553}"/>
              </a:ext>
            </a:extLst>
          </p:cNvPr>
          <p:cNvSpPr txBox="1"/>
          <p:nvPr/>
        </p:nvSpPr>
        <p:spPr>
          <a:xfrm>
            <a:off x="2349619" y="7471955"/>
            <a:ext cx="5770485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NOAH-----------------------------------930YEARS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5AFC6D-7117-4D28-A9A9-63639E620F97}"/>
              </a:ext>
            </a:extLst>
          </p:cNvPr>
          <p:cNvSpPr/>
          <p:nvPr/>
        </p:nvSpPr>
        <p:spPr>
          <a:xfrm rot="10800000" flipV="1">
            <a:off x="8474011" y="1185937"/>
            <a:ext cx="1243913" cy="45011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Google Shape;86;p14">
            <a:extLst>
              <a:ext uri="{FF2B5EF4-FFF2-40B4-BE49-F238E27FC236}">
                <a16:creationId xmlns:a16="http://schemas.microsoft.com/office/drawing/2014/main" id="{A3BCA19B-8997-4A03-BDB6-EDF1DD2E3A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08150" y="-2134"/>
            <a:ext cx="8843614" cy="1068913"/>
          </a:xfrm>
          <a:ln w="38100">
            <a:solidFill>
              <a:srgbClr val="FFFF00"/>
            </a:solidFill>
          </a:ln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Who Could Have Known Adam?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171F28-ABF8-4216-B056-DB6250360725}"/>
              </a:ext>
            </a:extLst>
          </p:cNvPr>
          <p:cNvSpPr txBox="1"/>
          <p:nvPr/>
        </p:nvSpPr>
        <p:spPr>
          <a:xfrm>
            <a:off x="847967" y="1735955"/>
            <a:ext cx="10427669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-----------------------------1656 Years From the Creation to the Flood--------------------------------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2700037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3744</TotalTime>
  <Words>1282</Words>
  <Application>Microsoft Office PowerPoint</Application>
  <PresentationFormat>Widescreen</PresentationFormat>
  <Paragraphs>468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Cambria</vt:lpstr>
      <vt:lpstr>Office Theme</vt:lpstr>
      <vt:lpstr> Survey of Genesis  Lesson Five  Palm Beach Lakes </vt:lpstr>
      <vt:lpstr>Genesis—The Flood</vt:lpstr>
      <vt:lpstr>Genesis—The Flood</vt:lpstr>
      <vt:lpstr>Genesis—The Flood</vt:lpstr>
      <vt:lpstr>Genesis—The Flood</vt:lpstr>
      <vt:lpstr>Genesis—The Flood</vt:lpstr>
      <vt:lpstr>Genesis—The Flood</vt:lpstr>
      <vt:lpstr>The Genealogy of Adam to Noah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Have Known Adam?</vt:lpstr>
      <vt:lpstr>Who Could Noah Have Known?</vt:lpstr>
      <vt:lpstr>Who Could Noah Have Known?</vt:lpstr>
      <vt:lpstr>Who Could Noah Have Known?</vt:lpstr>
      <vt:lpstr>Who Could Noah Have Known?</vt:lpstr>
      <vt:lpstr>Who Could Noah Have Known?</vt:lpstr>
      <vt:lpstr>Who Could Noah Have Known?</vt:lpstr>
      <vt:lpstr>Who Could Noah Have Known?</vt:lpstr>
      <vt:lpstr>Who Could Noah Have Known?</vt:lpstr>
      <vt:lpstr>Who Could Noah Have Known?</vt:lpstr>
      <vt:lpstr>Genesis—Chapter Ten</vt:lpstr>
      <vt:lpstr>Who Could Noah Have Known?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121</cp:revision>
  <cp:lastPrinted>2021-10-17T11:05:10Z</cp:lastPrinted>
  <dcterms:modified xsi:type="dcterms:W3CDTF">2021-10-17T13:01:20Z</dcterms:modified>
</cp:coreProperties>
</file>