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81B91-74C3-4010-B3ED-90C85433BCC9}" v="575" dt="2021-09-29T20:35:29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513E-2732-4CF4-8120-1EC044888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C96-38FD-4408-AC97-00D057D39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54034-F694-48FA-8FC1-84B722CE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C3C5-237B-442D-A9FB-0DC598C8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8231-1C09-454B-86CC-D1AD406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mammal, sheep&#10;&#10;Description automatically generated">
            <a:extLst>
              <a:ext uri="{FF2B5EF4-FFF2-40B4-BE49-F238E27FC236}">
                <a16:creationId xmlns:a16="http://schemas.microsoft.com/office/drawing/2014/main" id="{8364C00E-557C-4E0B-8144-309602C47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2724-E538-4B7F-9C67-90885B0A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8206-1218-4A5A-A1BF-BEDDC4C52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E3D3-747C-43FA-9686-9175D37D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337D-961D-4459-9EB8-53C20888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0136-022A-4592-BEDF-3F139564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310E9-00E9-4CC2-959D-458F0E8AD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4A53B-E261-4359-AAD1-5EE3E3F4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D1EAF-B9AE-4A3D-968C-88A50879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ED43-0937-4295-BEF0-763CA5DC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318D-FC03-42A2-A591-FEABD53B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AB65AB7-7CAF-4168-9565-F0525F00DF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B235D-1F7B-4944-A59F-4D458419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30" y="209754"/>
            <a:ext cx="11481575" cy="942565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lIns="182880"/>
          <a:lstStyle>
            <a:lvl1pPr>
              <a:defRPr b="1">
                <a:solidFill>
                  <a:srgbClr val="00206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96C4-B305-432C-84A8-B3D42546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278194"/>
            <a:ext cx="11741921" cy="4898769"/>
          </a:xfrm>
        </p:spPr>
        <p:txBody>
          <a:bodyPr/>
          <a:lstStyle>
            <a:lvl1pPr marL="282575" indent="-282575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6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5C44-AD06-48B2-AE80-0FAD86E1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F789-9A5B-42CB-B2A5-D66CE6007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6C7F-098B-4C8E-B267-5DBCEB71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BC03A-D495-4D56-A344-18EF0500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3D15-B7CF-4F40-9070-EC3FD6DE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B509-FC06-470B-B9F9-BF5C4947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6C53-6AF0-4BF8-B0CC-63C7671E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225C1-D49F-4BD2-AEC1-DBD9305AB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F97F1-436B-49E7-BA6C-2F11FEA6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920DB-0495-4AAD-B835-B3A10BA3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76CE7-D927-449C-A748-4D1110CD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D264-2104-455B-8F77-27210D1C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F398-706B-47CE-A673-BA68EA83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7F9C7-50F2-4DB4-8004-4F38D3EBC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85B10-9467-4524-9B22-248560CCF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F4487-C602-4BAC-8EEC-7B90AE35C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28415-FC13-40DA-8002-CB3809A2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9A75A-17BC-4287-8349-54E8E754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314F3-8EAE-4B76-B305-93EC0C37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1623-943D-4448-9365-D38049C3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DEA32-6F30-4323-954F-C2DAC9ED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FB07F-E1D0-4EDD-8707-B55200AE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C638A-B728-47A8-85A7-3AC5CCD0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827E1-59B6-4404-8802-369534CB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59DFE-DC66-4210-A99F-9D3BCB2E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A8B66-34F6-4AD8-94D9-0BC7F78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CEB5-D163-4CEB-8D61-E778829B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0E90-C41B-488D-B3E3-A3ABF90B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A52D2-BA91-4BE4-AFA5-92AFF0F4E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32D9-8FC3-435B-BE89-FF52E4FB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0018-E797-4493-BCE4-7F6F0344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F248E-6B54-467C-80B6-B759995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21A7-7511-44B6-974E-BFA20C31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F40A4-6739-48AE-874D-83F9EBB09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61BD-CC29-4CDA-82A4-3CDFEE8CB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80FE9-75FB-4B69-8189-8FFCB5C8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4716-6E1F-49CB-AC0B-F4E66302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AB068-DA9B-46E4-80D8-CF881B6B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72D10-11C4-43E7-AAEC-BA8A9EAF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FE57-1D47-4B93-8D58-458E9F05E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D41-2273-47B6-AB9D-D90910356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B76E-2EBC-46E2-9C46-88218C14157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B00B-1440-445B-82C2-06FB6B4AC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93B6-366F-4A1F-8825-ED728A47A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680A4F-607F-434F-A3A3-8F5A3E2F6ABC}"/>
              </a:ext>
            </a:extLst>
          </p:cNvPr>
          <p:cNvSpPr txBox="1"/>
          <p:nvPr/>
        </p:nvSpPr>
        <p:spPr>
          <a:xfrm>
            <a:off x="7992494" y="0"/>
            <a:ext cx="4118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DCE5F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Based on two books by Tom Holland</a:t>
            </a:r>
          </a:p>
        </p:txBody>
      </p:sp>
    </p:spTree>
    <p:extLst>
      <p:ext uri="{BB962C8B-B14F-4D97-AF65-F5344CB8AC3E}">
        <p14:creationId xmlns:p14="http://schemas.microsoft.com/office/powerpoint/2010/main" val="15344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Brief Examination of James 5:19-20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“Truth” – Some Can Err from It</a:t>
            </a:r>
          </a:p>
          <a:p>
            <a:pPr lvl="1"/>
            <a:r>
              <a:rPr lang="en-US" dirty="0"/>
              <a:t>God’s children can “wander from the truth” (doctrinally and morally)</a:t>
            </a:r>
          </a:p>
          <a:p>
            <a:pPr lvl="1"/>
            <a:r>
              <a:rPr lang="en-US" dirty="0"/>
              <a:t>To “wander from the truth” leads to spiritual death (i.e., separation from God)</a:t>
            </a:r>
          </a:p>
          <a:p>
            <a:r>
              <a:rPr lang="en-US" dirty="0"/>
              <a:t>“Truth” – It Is God’s Criterion</a:t>
            </a:r>
          </a:p>
          <a:p>
            <a:pPr lvl="1"/>
            <a:r>
              <a:rPr lang="en-US" dirty="0"/>
              <a:t>God’s word is the truth (James 1:18; John 17:17)</a:t>
            </a:r>
          </a:p>
          <a:p>
            <a:pPr lvl="1"/>
            <a:r>
              <a:rPr lang="en-US" dirty="0"/>
              <a:t>God’s word is absolute truth (not relative) (John 8:31-32, 44-46; 14:6; 17:17-19)</a:t>
            </a:r>
          </a:p>
          <a:p>
            <a:pPr lvl="1"/>
            <a:r>
              <a:rPr lang="en-US" dirty="0"/>
              <a:t>Accepting relativism is a rejection of absolute truth (2 Tim. 3:7) </a:t>
            </a:r>
          </a:p>
          <a:p>
            <a:pPr lvl="1"/>
            <a:r>
              <a:rPr lang="en-US" dirty="0"/>
              <a:t>There is one body of truth that one must know (John 8:32)</a:t>
            </a:r>
          </a:p>
          <a:p>
            <a:r>
              <a:rPr lang="en-US" dirty="0"/>
              <a:t>“Truth” – Shows God’s Love for His Erring Children</a:t>
            </a:r>
          </a:p>
          <a:p>
            <a:pPr lvl="1"/>
            <a:r>
              <a:rPr lang="en-US" dirty="0"/>
              <a:t>God wants His erring children to be converted (Jas. 5:19-20)</a:t>
            </a:r>
          </a:p>
          <a:p>
            <a:pPr lvl="1"/>
            <a:r>
              <a:rPr lang="en-US" dirty="0"/>
              <a:t>God wants His erring children to be restored to their active place in the church (Gal. 6:1)</a:t>
            </a:r>
          </a:p>
          <a:p>
            <a:pPr lvl="1"/>
            <a:r>
              <a:rPr lang="en-US" dirty="0"/>
              <a:t>God wants His erring children to be restored to their first love (Rev. 2:4)</a:t>
            </a:r>
          </a:p>
          <a:p>
            <a:pPr lvl="1"/>
            <a:r>
              <a:rPr lang="en-US" dirty="0"/>
              <a:t>God wants His erring children to be saved (Jas. 5:20)</a:t>
            </a:r>
          </a:p>
        </p:txBody>
      </p:sp>
    </p:spTree>
    <p:extLst>
      <p:ext uri="{BB962C8B-B14F-4D97-AF65-F5344CB8AC3E}">
        <p14:creationId xmlns:p14="http://schemas.microsoft.com/office/powerpoint/2010/main" val="34987374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30" y="209754"/>
            <a:ext cx="11481575" cy="1146435"/>
          </a:xfrm>
        </p:spPr>
        <p:txBody>
          <a:bodyPr>
            <a:normAutofit fontScale="90000"/>
          </a:bodyPr>
          <a:lstStyle/>
          <a:p>
            <a:r>
              <a:rPr lang="en-US" dirty="0"/>
              <a:t>God’s Explanation of Why Some Fall Away:</a:t>
            </a:r>
            <a:br>
              <a:rPr lang="en-US" dirty="0"/>
            </a:br>
            <a:r>
              <a:rPr lang="en-US" dirty="0"/>
              <a:t>Trials (1:2-5)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479479"/>
            <a:ext cx="11741921" cy="4697484"/>
          </a:xfrm>
        </p:spPr>
        <p:txBody>
          <a:bodyPr>
            <a:normAutofit/>
          </a:bodyPr>
          <a:lstStyle/>
          <a:p>
            <a:r>
              <a:rPr lang="en-US" dirty="0"/>
              <a:t>Trials will come, which will put your faith to the test</a:t>
            </a:r>
          </a:p>
          <a:p>
            <a:pPr lvl="1"/>
            <a:r>
              <a:rPr lang="en-US" dirty="0"/>
              <a:t>Heartbreaking difficulties of life </a:t>
            </a:r>
          </a:p>
          <a:p>
            <a:pPr lvl="2"/>
            <a:r>
              <a:rPr lang="en-US" dirty="0"/>
              <a:t>Trials are the common lot of mankind (Job 14:1-2)</a:t>
            </a:r>
          </a:p>
          <a:p>
            <a:pPr lvl="1"/>
            <a:r>
              <a:rPr lang="en-US" dirty="0"/>
              <a:t>Heartbreaking sources of trials</a:t>
            </a:r>
          </a:p>
          <a:p>
            <a:pPr lvl="1"/>
            <a:r>
              <a:rPr lang="en-US" dirty="0"/>
              <a:t>Heartbreaking results of trials</a:t>
            </a:r>
          </a:p>
          <a:p>
            <a:pPr lvl="2"/>
            <a:r>
              <a:rPr lang="en-US" dirty="0"/>
              <a:t>Discouraged, disillusioned, disgusted, defeated</a:t>
            </a:r>
          </a:p>
          <a:p>
            <a:pPr lvl="2"/>
            <a:r>
              <a:rPr lang="en-US" dirty="0"/>
              <a:t>Some take the course of least resistance – give up on living Christian life and on the Lord</a:t>
            </a:r>
          </a:p>
          <a:p>
            <a:r>
              <a:rPr lang="en-US" dirty="0"/>
              <a:t>Trials can and must be handled properly</a:t>
            </a:r>
          </a:p>
          <a:p>
            <a:pPr lvl="1"/>
            <a:r>
              <a:rPr lang="en-US" dirty="0"/>
              <a:t>“Count it all joy” (1:2)</a:t>
            </a:r>
          </a:p>
          <a:p>
            <a:pPr lvl="2"/>
            <a:r>
              <a:rPr lang="en-US" dirty="0"/>
              <a:t>There are potential blessings from trials – develop our character and steadfastness (Rom. 5:3-4)</a:t>
            </a:r>
          </a:p>
          <a:p>
            <a:pPr lvl="2"/>
            <a:r>
              <a:rPr lang="en-US" dirty="0"/>
              <a:t>There is the promise of God to providentially work all things together for good (Rom. 8:28)</a:t>
            </a:r>
          </a:p>
          <a:p>
            <a:pPr lvl="1"/>
            <a:r>
              <a:rPr lang="en-US" dirty="0"/>
              <a:t> “Ask God for wisdom” (1:5)</a:t>
            </a:r>
          </a:p>
        </p:txBody>
      </p:sp>
    </p:spTree>
    <p:extLst>
      <p:ext uri="{BB962C8B-B14F-4D97-AF65-F5344CB8AC3E}">
        <p14:creationId xmlns:p14="http://schemas.microsoft.com/office/powerpoint/2010/main" val="39337446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30" y="209754"/>
            <a:ext cx="11481575" cy="1146435"/>
          </a:xfrm>
        </p:spPr>
        <p:txBody>
          <a:bodyPr>
            <a:normAutofit fontScale="90000"/>
          </a:bodyPr>
          <a:lstStyle/>
          <a:p>
            <a:r>
              <a:rPr lang="en-US" dirty="0"/>
              <a:t>God’s Explanation of Why Some Fall Away:</a:t>
            </a:r>
            <a:br>
              <a:rPr lang="en-US" dirty="0"/>
            </a:br>
            <a:r>
              <a:rPr lang="en-US" dirty="0"/>
              <a:t>Two-Mindedness (1:6-11, 21-27)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479479"/>
            <a:ext cx="11741921" cy="4697484"/>
          </a:xfrm>
        </p:spPr>
        <p:txBody>
          <a:bodyPr>
            <a:normAutofit/>
          </a:bodyPr>
          <a:lstStyle/>
          <a:p>
            <a:r>
              <a:rPr lang="en-US" dirty="0"/>
              <a:t>Some Christians struggle with being double-minded (1:6-11)</a:t>
            </a:r>
          </a:p>
          <a:p>
            <a:pPr lvl="1"/>
            <a:r>
              <a:rPr lang="en-US" dirty="0"/>
              <a:t>Riches and material things can so dominate one’s thoughts and values that the spiritual emphasis is crowded out</a:t>
            </a:r>
          </a:p>
          <a:p>
            <a:pPr lvl="1"/>
            <a:r>
              <a:rPr lang="en-US" dirty="0"/>
              <a:t>God emphasizes two points:</a:t>
            </a:r>
          </a:p>
          <a:p>
            <a:pPr lvl="2"/>
            <a:r>
              <a:rPr lang="en-US" dirty="0"/>
              <a:t>Material things are not a proper evaluation of one’s true worth (1:10)</a:t>
            </a:r>
          </a:p>
          <a:p>
            <a:pPr lvl="2"/>
            <a:r>
              <a:rPr lang="en-US" dirty="0"/>
              <a:t>Material things are temporary and fragile, as is one’s relationship to them (1:11)</a:t>
            </a:r>
          </a:p>
          <a:p>
            <a:r>
              <a:rPr lang="en-US" dirty="0"/>
              <a:t>Some Christians struggle with being distracted (1:22-27)</a:t>
            </a:r>
          </a:p>
          <a:p>
            <a:pPr lvl="1"/>
            <a:r>
              <a:rPr lang="en-US" dirty="0"/>
              <a:t>On the one hand, they examine themselves in light of Scripture (1:23)</a:t>
            </a:r>
          </a:p>
          <a:p>
            <a:pPr lvl="1"/>
            <a:r>
              <a:rPr lang="en-US" dirty="0"/>
              <a:t>Then, on the other hand, they lay all of that aside and go about their business (1:24)</a:t>
            </a:r>
          </a:p>
          <a:p>
            <a:pPr lvl="1"/>
            <a:r>
              <a:rPr lang="en-US" dirty="0"/>
              <a:t>They are preoccupied with own plans, desires, schedules, lives, but do not admit it</a:t>
            </a:r>
          </a:p>
        </p:txBody>
      </p:sp>
    </p:spTree>
    <p:extLst>
      <p:ext uri="{BB962C8B-B14F-4D97-AF65-F5344CB8AC3E}">
        <p14:creationId xmlns:p14="http://schemas.microsoft.com/office/powerpoint/2010/main" val="36925179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30" y="209754"/>
            <a:ext cx="11481575" cy="1146435"/>
          </a:xfrm>
        </p:spPr>
        <p:txBody>
          <a:bodyPr>
            <a:normAutofit fontScale="90000"/>
          </a:bodyPr>
          <a:lstStyle/>
          <a:p>
            <a:r>
              <a:rPr lang="en-US" dirty="0"/>
              <a:t>God’s Explanation of Why Some Fall Away:</a:t>
            </a:r>
            <a:br>
              <a:rPr lang="en-US" dirty="0"/>
            </a:br>
            <a:r>
              <a:rPr lang="en-US" dirty="0"/>
              <a:t>Temptations (1:12-17)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479478"/>
            <a:ext cx="11741921" cy="4767209"/>
          </a:xfrm>
        </p:spPr>
        <p:txBody>
          <a:bodyPr>
            <a:normAutofit/>
          </a:bodyPr>
          <a:lstStyle/>
          <a:p>
            <a:r>
              <a:rPr lang="en-US" dirty="0"/>
              <a:t>Temptations are solicitations to sin</a:t>
            </a:r>
          </a:p>
          <a:p>
            <a:r>
              <a:rPr lang="en-US" dirty="0"/>
              <a:t>Temptations can lead Christians to become discouraged</a:t>
            </a:r>
          </a:p>
          <a:p>
            <a:r>
              <a:rPr lang="en-US" dirty="0"/>
              <a:t>Temptations can be overcome</a:t>
            </a:r>
          </a:p>
          <a:p>
            <a:pPr lvl="1"/>
            <a:r>
              <a:rPr lang="en-US" dirty="0"/>
              <a:t>The Motivation for Withstanding Temptation = “The Love of God” (1:12-13)</a:t>
            </a:r>
          </a:p>
          <a:p>
            <a:pPr lvl="1"/>
            <a:r>
              <a:rPr lang="en-US" dirty="0"/>
              <a:t>The Information for Withstanding Temptation = “How Temptation Works” (1:14-15)</a:t>
            </a:r>
          </a:p>
          <a:p>
            <a:pPr lvl="2"/>
            <a:r>
              <a:rPr lang="en-US" dirty="0"/>
              <a:t>Sin is appealing</a:t>
            </a:r>
          </a:p>
          <a:p>
            <a:pPr lvl="2"/>
            <a:r>
              <a:rPr lang="en-US" dirty="0"/>
              <a:t>Sin is a trap</a:t>
            </a:r>
          </a:p>
          <a:p>
            <a:pPr lvl="2"/>
            <a:r>
              <a:rPr lang="en-US" dirty="0"/>
              <a:t>Sin is deceptive</a:t>
            </a:r>
          </a:p>
          <a:p>
            <a:pPr lvl="1"/>
            <a:r>
              <a:rPr lang="en-US" dirty="0"/>
              <a:t>The Admonition for Withstanding Temptation = “Do Not Err, My Brethren” (1:17)</a:t>
            </a:r>
          </a:p>
          <a:p>
            <a:pPr lvl="2"/>
            <a:r>
              <a:rPr lang="en-US" dirty="0"/>
              <a:t>Becoming a child of God does not mean one will never be tempted again</a:t>
            </a:r>
          </a:p>
          <a:p>
            <a:pPr lvl="2"/>
            <a:r>
              <a:rPr lang="en-US" dirty="0"/>
              <a:t>Temptations can cause even strong brethren to wander from the truth </a:t>
            </a:r>
          </a:p>
          <a:p>
            <a:pPr lvl="2"/>
            <a:r>
              <a:rPr lang="en-US" dirty="0"/>
              <a:t>We must trust God completely</a:t>
            </a:r>
          </a:p>
        </p:txBody>
      </p:sp>
    </p:spTree>
    <p:extLst>
      <p:ext uri="{BB962C8B-B14F-4D97-AF65-F5344CB8AC3E}">
        <p14:creationId xmlns:p14="http://schemas.microsoft.com/office/powerpoint/2010/main" val="26355154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Explanation for How to Avoid Falling Away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 Suffering (Jas. 5:10-11)</a:t>
            </a:r>
          </a:p>
          <a:p>
            <a:r>
              <a:rPr lang="en-US" dirty="0"/>
              <a:t>Be Patient and Don’t Give Up on God (Jas. 5:7-12)</a:t>
            </a:r>
          </a:p>
          <a:p>
            <a:r>
              <a:rPr lang="en-US" dirty="0"/>
              <a:t>Pray Fervently (Jas. 5:16-18)</a:t>
            </a:r>
          </a:p>
          <a:p>
            <a:r>
              <a:rPr lang="en-US" dirty="0"/>
              <a:t>Stick to God’s Truth Yourself (Jas. 5:19)</a:t>
            </a:r>
          </a:p>
          <a:p>
            <a:r>
              <a:rPr lang="en-US" dirty="0"/>
              <a:t>Be Mindful of the Spiritual Condition of Brethren (Jas. 5:19-20)</a:t>
            </a:r>
          </a:p>
          <a:p>
            <a:r>
              <a:rPr lang="en-US"/>
              <a:t>Turn </a:t>
            </a:r>
            <a:r>
              <a:rPr lang="en-US" dirty="0"/>
              <a:t>Back the Precious Souls Who Have Wandered Away (Jas. 5:19-20)</a:t>
            </a:r>
          </a:p>
        </p:txBody>
      </p:sp>
    </p:spTree>
    <p:extLst>
      <p:ext uri="{BB962C8B-B14F-4D97-AF65-F5344CB8AC3E}">
        <p14:creationId xmlns:p14="http://schemas.microsoft.com/office/powerpoint/2010/main" val="2070186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659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A Brief Examination of James 5:19-20</vt:lpstr>
      <vt:lpstr>God’s Explanation of Why Some Fall Away: Trials (1:2-5)</vt:lpstr>
      <vt:lpstr>God’s Explanation of Why Some Fall Away: Two-Mindedness (1:6-11, 21-27)</vt:lpstr>
      <vt:lpstr>God’s Explanation of Why Some Fall Away: Temptations (1:12-17)</vt:lpstr>
      <vt:lpstr>God’s Explanation for How to Avoid Falling Away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2021-09-10T01:13:47Z</dcterms:created>
  <dcterms:modified xsi:type="dcterms:W3CDTF">2021-09-29T20:35:53Z</dcterms:modified>
</cp:coreProperties>
</file>