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D0159-C091-4D5B-A51D-1AA4268D7193}" v="125" dt="2021-09-15T18:13:10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mammal, grass, sheep&#10;&#10;Description automatically generated">
            <a:extLst>
              <a:ext uri="{FF2B5EF4-FFF2-40B4-BE49-F238E27FC236}">
                <a16:creationId xmlns:a16="http://schemas.microsoft.com/office/drawing/2014/main" id="{CE47AFD8-62EE-4990-AC63-FD8B193BF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A1D4CC8E-D035-4490-9095-0BFEE6AF1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8" y="209754"/>
            <a:ext cx="11803948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8" y="209754"/>
            <a:ext cx="11803948" cy="11704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Reality #1</a:t>
            </a:r>
            <a:r>
              <a:rPr lang="en-US" dirty="0"/>
              <a:t>:</a:t>
            </a:r>
            <a:br>
              <a:rPr lang="en-US" dirty="0"/>
            </a:br>
            <a:r>
              <a:rPr lang="en-US" sz="4000" dirty="0"/>
              <a:t>Some Sheep Will Wander Away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587260"/>
            <a:ext cx="11741921" cy="4589703"/>
          </a:xfrm>
        </p:spPr>
        <p:txBody>
          <a:bodyPr>
            <a:normAutofit/>
          </a:bodyPr>
          <a:lstStyle/>
          <a:p>
            <a:r>
              <a:rPr lang="en-US" dirty="0"/>
              <a:t>1 Timothy 4:1</a:t>
            </a:r>
          </a:p>
          <a:p>
            <a:r>
              <a:rPr lang="en-US" dirty="0"/>
              <a:t>2 Timothy 4:3-4</a:t>
            </a:r>
          </a:p>
          <a:p>
            <a:r>
              <a:rPr lang="en-US" dirty="0"/>
              <a:t>Hebrews 3:12</a:t>
            </a:r>
          </a:p>
          <a:p>
            <a:r>
              <a:rPr lang="en-US" dirty="0"/>
              <a:t>Acts 20:29-30</a:t>
            </a:r>
          </a:p>
          <a:p>
            <a:r>
              <a:rPr lang="en-US" dirty="0"/>
              <a:t>2 Peter 2:20</a:t>
            </a:r>
          </a:p>
          <a:p>
            <a:r>
              <a:rPr lang="en-US" dirty="0"/>
              <a:t>Galatians 6:1</a:t>
            </a:r>
          </a:p>
          <a:p>
            <a:r>
              <a:rPr lang="en-US" dirty="0"/>
              <a:t>James 5:19-20</a:t>
            </a:r>
          </a:p>
        </p:txBody>
      </p:sp>
    </p:spTree>
    <p:extLst>
      <p:ext uri="{BB962C8B-B14F-4D97-AF65-F5344CB8AC3E}">
        <p14:creationId xmlns:p14="http://schemas.microsoft.com/office/powerpoint/2010/main" val="3498737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8" y="209754"/>
            <a:ext cx="11803948" cy="11704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Reality #2</a:t>
            </a:r>
            <a:r>
              <a:rPr lang="en-US" dirty="0"/>
              <a:t>:</a:t>
            </a:r>
            <a:br>
              <a:rPr lang="en-US" dirty="0"/>
            </a:br>
            <a:r>
              <a:rPr lang="en-US" sz="4000" dirty="0"/>
              <a:t>There Are Wide-Ranging Reasons That Sheep Leave the Fold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587260"/>
            <a:ext cx="11741921" cy="4589703"/>
          </a:xfrm>
        </p:spPr>
        <p:txBody>
          <a:bodyPr>
            <a:normAutofit/>
          </a:bodyPr>
          <a:lstStyle/>
          <a:p>
            <a:r>
              <a:rPr lang="en-US" dirty="0"/>
              <a:t>Some feel disappointed or resentment toward church and/or church leaders</a:t>
            </a:r>
          </a:p>
          <a:p>
            <a:r>
              <a:rPr lang="en-US" dirty="0"/>
              <a:t>Some allow other things to become more important</a:t>
            </a:r>
          </a:p>
          <a:p>
            <a:r>
              <a:rPr lang="en-US" dirty="0"/>
              <a:t>Some feel they are just as good away from the church</a:t>
            </a:r>
          </a:p>
          <a:p>
            <a:r>
              <a:rPr lang="en-US" dirty="0"/>
              <a:t>Some do not enjoy “going to church” but see it as a burden to bear</a:t>
            </a:r>
          </a:p>
          <a:p>
            <a:r>
              <a:rPr lang="en-US" dirty="0"/>
              <a:t>Some have very personal struggles</a:t>
            </a:r>
          </a:p>
          <a:p>
            <a:r>
              <a:rPr lang="en-US" dirty="0"/>
              <a:t>Some have been influenced by wolves in sheep’s clothing</a:t>
            </a:r>
          </a:p>
        </p:txBody>
      </p:sp>
    </p:spTree>
    <p:extLst>
      <p:ext uri="{BB962C8B-B14F-4D97-AF65-F5344CB8AC3E}">
        <p14:creationId xmlns:p14="http://schemas.microsoft.com/office/powerpoint/2010/main" val="5508286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8" y="209753"/>
            <a:ext cx="11803948" cy="1670417"/>
          </a:xfrm>
        </p:spPr>
        <p:txBody>
          <a:bodyPr>
            <a:normAutofit/>
          </a:bodyPr>
          <a:lstStyle/>
          <a:p>
            <a:r>
              <a:rPr lang="en-US" sz="4000" u="sng" dirty="0"/>
              <a:t>Reality #3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3600" dirty="0"/>
              <a:t>Wandering Away Happens in Different Degrees for Each One But Has the Same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2116476"/>
            <a:ext cx="11741921" cy="4060487"/>
          </a:xfrm>
        </p:spPr>
        <p:txBody>
          <a:bodyPr>
            <a:normAutofit/>
          </a:bodyPr>
          <a:lstStyle/>
          <a:p>
            <a:r>
              <a:rPr lang="en-US" dirty="0"/>
              <a:t>Most visible ways are in attendance patterns in worship and Bible study</a:t>
            </a:r>
          </a:p>
          <a:p>
            <a:r>
              <a:rPr lang="en-US" dirty="0"/>
              <a:t>Discontinue any involvement in church activities/events</a:t>
            </a:r>
          </a:p>
          <a:p>
            <a:r>
              <a:rPr lang="en-US" dirty="0"/>
              <a:t>Discontinue any participation in works of the church </a:t>
            </a:r>
          </a:p>
        </p:txBody>
      </p:sp>
    </p:spTree>
    <p:extLst>
      <p:ext uri="{BB962C8B-B14F-4D97-AF65-F5344CB8AC3E}">
        <p14:creationId xmlns:p14="http://schemas.microsoft.com/office/powerpoint/2010/main" val="1541852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8" y="209753"/>
            <a:ext cx="11803948" cy="1670417"/>
          </a:xfrm>
        </p:spPr>
        <p:txBody>
          <a:bodyPr>
            <a:normAutofit/>
          </a:bodyPr>
          <a:lstStyle/>
          <a:p>
            <a:r>
              <a:rPr lang="en-US" sz="4000" u="sng" dirty="0"/>
              <a:t>Reality #3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3600" dirty="0"/>
              <a:t>Wandering Away Happens in Different Degrees for Each One But Has the Same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2001328"/>
            <a:ext cx="11741921" cy="42967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Same Result: </a:t>
            </a:r>
          </a:p>
          <a:p>
            <a:pPr lvl="1"/>
            <a:r>
              <a:rPr lang="en-US" dirty="0"/>
              <a:t>Conscience seared (1 Tim. 4:2), past feeling (Eph. 4:19)</a:t>
            </a:r>
          </a:p>
          <a:p>
            <a:pPr lvl="1"/>
            <a:r>
              <a:rPr lang="en-US" dirty="0"/>
              <a:t>Separated from “the faith” (1 Tim. </a:t>
            </a:r>
            <a:r>
              <a:rPr lang="en-US"/>
              <a:t>4:1)</a:t>
            </a:r>
            <a:endParaRPr lang="en-US" dirty="0"/>
          </a:p>
          <a:p>
            <a:pPr lvl="1"/>
            <a:r>
              <a:rPr lang="en-US" dirty="0"/>
              <a:t>Separated from “the truth” (2 Tim. 4:4; Jas. 5:19)</a:t>
            </a:r>
          </a:p>
          <a:p>
            <a:pPr lvl="1"/>
            <a:r>
              <a:rPr lang="en-US" dirty="0"/>
              <a:t>Separated from “the flock” (Acts 20:29-30)</a:t>
            </a:r>
          </a:p>
          <a:p>
            <a:pPr lvl="1"/>
            <a:r>
              <a:rPr lang="en-US" dirty="0"/>
              <a:t>Separated from “God” (Heb. 3:12)</a:t>
            </a:r>
          </a:p>
          <a:p>
            <a:pPr lvl="1"/>
            <a:r>
              <a:rPr lang="en-US" dirty="0"/>
              <a:t>Separated from “Jesus” (2 Pet. 2:20)</a:t>
            </a:r>
          </a:p>
          <a:p>
            <a:pPr lvl="1"/>
            <a:r>
              <a:rPr lang="en-US" dirty="0"/>
              <a:t>“Entangled” in sin and its pollutions (2 Pet. 2:20)</a:t>
            </a:r>
          </a:p>
          <a:p>
            <a:pPr lvl="1"/>
            <a:r>
              <a:rPr lang="en-US" dirty="0"/>
              <a:t>Living in “error” (Jas. 5:20)</a:t>
            </a:r>
          </a:p>
          <a:p>
            <a:pPr lvl="1"/>
            <a:r>
              <a:rPr lang="en-US" dirty="0"/>
              <a:t>Spiritually “dead in sins,” separated from God (Jas. 5:20; Eph. 2:1-5)</a:t>
            </a:r>
          </a:p>
          <a:p>
            <a:pPr lvl="1"/>
            <a:r>
              <a:rPr lang="en-US" dirty="0"/>
              <a:t>“Lost” who must “repent” (Luke 15:4-7)</a:t>
            </a:r>
          </a:p>
          <a:p>
            <a:pPr lvl="1"/>
            <a:r>
              <a:rPr lang="en-US" dirty="0"/>
              <a:t>Headed toward eternal “death” (Jas. 5:20; Rom. 6:23)</a:t>
            </a:r>
          </a:p>
        </p:txBody>
      </p:sp>
    </p:spTree>
    <p:extLst>
      <p:ext uri="{BB962C8B-B14F-4D97-AF65-F5344CB8AC3E}">
        <p14:creationId xmlns:p14="http://schemas.microsoft.com/office/powerpoint/2010/main" val="406692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8" y="209754"/>
            <a:ext cx="11803948" cy="11704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Reality #4</a:t>
            </a:r>
            <a:r>
              <a:rPr lang="en-US" dirty="0"/>
              <a:t>:</a:t>
            </a:r>
            <a:br>
              <a:rPr lang="en-US" dirty="0"/>
            </a:br>
            <a:r>
              <a:rPr lang="en-US" sz="4000" dirty="0"/>
              <a:t>We Have a Responsibility to Help Them Return Home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561672"/>
            <a:ext cx="11741921" cy="46152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Leave the 99 and go after the one until found (Luke 15:4-7)</a:t>
            </a:r>
          </a:p>
          <a:p>
            <a:r>
              <a:rPr lang="en-US" dirty="0"/>
              <a:t>Withdraw (1 Cor. 5:1-13; 2 Thess. 3:6-14)</a:t>
            </a:r>
          </a:p>
          <a:p>
            <a:r>
              <a:rPr lang="en-US" dirty="0"/>
              <a:t>Admonish (2 Thess. 3:15)</a:t>
            </a:r>
          </a:p>
          <a:p>
            <a:r>
              <a:rPr lang="en-US" dirty="0"/>
              <a:t>Restore (Gal. 6:1)</a:t>
            </a:r>
          </a:p>
          <a:p>
            <a:r>
              <a:rPr lang="en-US" dirty="0"/>
              <a:t>Bear burdens (Gal. 6:2)</a:t>
            </a:r>
          </a:p>
          <a:p>
            <a:r>
              <a:rPr lang="en-US" dirty="0"/>
              <a:t>Do good (Gal. 6:10)</a:t>
            </a:r>
          </a:p>
          <a:p>
            <a:r>
              <a:rPr lang="en-US" dirty="0"/>
              <a:t>Turn them back (Jas. 5:19-20)</a:t>
            </a:r>
          </a:p>
          <a:p>
            <a:r>
              <a:rPr lang="en-US" dirty="0"/>
              <a:t>“Snatch them out of the fire” (Jude 23)</a:t>
            </a:r>
          </a:p>
          <a:p>
            <a:r>
              <a:rPr lang="en-US" dirty="0"/>
              <a:t>“Save a soul” (Jas. 5:20)</a:t>
            </a:r>
          </a:p>
          <a:p>
            <a:r>
              <a:rPr lang="en-US" dirty="0"/>
              <a:t>Rejoice (Luke 15:5-7)</a:t>
            </a:r>
          </a:p>
        </p:txBody>
      </p:sp>
    </p:spTree>
    <p:extLst>
      <p:ext uri="{BB962C8B-B14F-4D97-AF65-F5344CB8AC3E}">
        <p14:creationId xmlns:p14="http://schemas.microsoft.com/office/powerpoint/2010/main" val="36016928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8" y="209754"/>
            <a:ext cx="11803948" cy="11704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Reality #5</a:t>
            </a:r>
            <a:r>
              <a:rPr lang="en-US" dirty="0"/>
              <a:t>:</a:t>
            </a:r>
            <a:br>
              <a:rPr lang="en-US" dirty="0"/>
            </a:br>
            <a:r>
              <a:rPr lang="en-US" sz="4000" dirty="0"/>
              <a:t>We Must Ever Strive to Not Fall Away Ourselves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561672"/>
            <a:ext cx="11741921" cy="4615292"/>
          </a:xfrm>
        </p:spPr>
        <p:txBody>
          <a:bodyPr>
            <a:normAutofit/>
          </a:bodyPr>
          <a:lstStyle/>
          <a:p>
            <a:r>
              <a:rPr lang="en-US" dirty="0"/>
              <a:t>Galatians 6:1</a:t>
            </a:r>
          </a:p>
          <a:p>
            <a:r>
              <a:rPr lang="en-US" dirty="0"/>
              <a:t>1 Corinthians 10:12 </a:t>
            </a:r>
          </a:p>
          <a:p>
            <a:r>
              <a:rPr lang="en-US" dirty="0"/>
              <a:t>1 Corinthians 15:58</a:t>
            </a:r>
          </a:p>
          <a:p>
            <a:r>
              <a:rPr lang="en-US" dirty="0"/>
              <a:t>2 Peter 3:14</a:t>
            </a:r>
          </a:p>
          <a:p>
            <a:r>
              <a:rPr lang="en-US" dirty="0"/>
              <a:t>1 Peter 5:8</a:t>
            </a:r>
          </a:p>
        </p:txBody>
      </p:sp>
    </p:spTree>
    <p:extLst>
      <p:ext uri="{BB962C8B-B14F-4D97-AF65-F5344CB8AC3E}">
        <p14:creationId xmlns:p14="http://schemas.microsoft.com/office/powerpoint/2010/main" val="23418013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452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Reality #1: Some Sheep Will Wander Away</vt:lpstr>
      <vt:lpstr>Reality #2: There Are Wide-Ranging Reasons That Sheep Leave the Fold</vt:lpstr>
      <vt:lpstr>Reality #3: Wandering Away Happens in Different Degrees for Each One But Has the Same Results</vt:lpstr>
      <vt:lpstr>Reality #3: Wandering Away Happens in Different Degrees for Each One But Has the Same Results</vt:lpstr>
      <vt:lpstr>Reality #4: We Have a Responsibility to Help Them Return Home</vt:lpstr>
      <vt:lpstr>Reality #5: We Must Ever Strive to Not Fall Away Ourselves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2021-09-10T01:13:47Z</dcterms:created>
  <dcterms:modified xsi:type="dcterms:W3CDTF">2021-09-15T22:18:33Z</dcterms:modified>
</cp:coreProperties>
</file>