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73" r:id="rId3"/>
    <p:sldId id="292" r:id="rId4"/>
    <p:sldId id="390" r:id="rId5"/>
    <p:sldId id="391" r:id="rId6"/>
    <p:sldId id="392" r:id="rId7"/>
    <p:sldId id="393" r:id="rId8"/>
    <p:sldId id="394" r:id="rId9"/>
    <p:sldId id="395" r:id="rId10"/>
    <p:sldId id="396" r:id="rId11"/>
    <p:sldId id="397" r:id="rId12"/>
    <p:sldId id="398" r:id="rId13"/>
    <p:sldId id="402" r:id="rId14"/>
    <p:sldId id="403" r:id="rId15"/>
    <p:sldId id="404" r:id="rId16"/>
    <p:sldId id="399" r:id="rId17"/>
    <p:sldId id="400" r:id="rId18"/>
    <p:sldId id="401" r:id="rId19"/>
    <p:sldId id="405" r:id="rId20"/>
    <p:sldId id="406" r:id="rId21"/>
    <p:sldId id="407" r:id="rId22"/>
    <p:sldId id="408" r:id="rId23"/>
    <p:sldId id="40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E4F6"/>
    <a:srgbClr val="DEEDFA"/>
    <a:srgbClr val="145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D2B64B-4913-4D6D-89BD-3EA2E71B2EBD}" v="1326" dt="2021-08-22T02:01:15.0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300" y="10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F7857-DC8B-4D95-8FBE-FFF927785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DD49105-255C-49B7-AEA2-70018A22EA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C4A65C-DA31-41BD-8F01-F5D8593BFF76}"/>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5" name="Footer Placeholder 4">
            <a:extLst>
              <a:ext uri="{FF2B5EF4-FFF2-40B4-BE49-F238E27FC236}">
                <a16:creationId xmlns:a16="http://schemas.microsoft.com/office/drawing/2014/main" id="{DD30BCA1-7E5A-4864-911A-60F7BCFE67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2B3279-0CB1-4DEA-95DD-0C98EB19C899}"/>
              </a:ext>
            </a:extLst>
          </p:cNvPr>
          <p:cNvSpPr>
            <a:spLocks noGrp="1"/>
          </p:cNvSpPr>
          <p:nvPr>
            <p:ph type="sldNum" sz="quarter" idx="12"/>
          </p:nvPr>
        </p:nvSpPr>
        <p:spPr/>
        <p:txBody>
          <a:bodyPr/>
          <a:lstStyle/>
          <a:p>
            <a:fld id="{B5FC3D28-FEE8-46FF-91CE-B5556BFD9E51}" type="slidenum">
              <a:rPr lang="en-US" smtClean="0"/>
              <a:t>‹#›</a:t>
            </a:fld>
            <a:endParaRPr lang="en-US"/>
          </a:p>
        </p:txBody>
      </p:sp>
      <p:pic>
        <p:nvPicPr>
          <p:cNvPr id="9" name="Picture 8" descr="Text&#10;&#10;Description automatically generated">
            <a:extLst>
              <a:ext uri="{FF2B5EF4-FFF2-40B4-BE49-F238E27FC236}">
                <a16:creationId xmlns:a16="http://schemas.microsoft.com/office/drawing/2014/main" id="{E2B3A2E7-8971-4D8E-B091-EB64119830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170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DF320-2366-4130-8B7C-F465F06B64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C225C4-ACAE-4811-B1CA-78542286C78E}"/>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4" name="Footer Placeholder 3">
            <a:extLst>
              <a:ext uri="{FF2B5EF4-FFF2-40B4-BE49-F238E27FC236}">
                <a16:creationId xmlns:a16="http://schemas.microsoft.com/office/drawing/2014/main" id="{0B846226-651C-4C2D-A675-3A3BC7D18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7374F5-4D3A-41FC-92FE-3349ED74DE0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092920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44AF1A-4255-4826-A1C4-D1EE314C0CE7}"/>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3" name="Footer Placeholder 2">
            <a:extLst>
              <a:ext uri="{FF2B5EF4-FFF2-40B4-BE49-F238E27FC236}">
                <a16:creationId xmlns:a16="http://schemas.microsoft.com/office/drawing/2014/main" id="{A9AA2D85-5832-442D-B47D-4C2430D2794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06A8C4-4927-4D4B-8AD2-2580A1E57013}"/>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171874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B641-C437-49CA-AFD9-2F8B1BDCF8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582A83-14B4-4DC1-8CD4-BA83E68FE2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A7FB93-225D-4079-8F5A-7FADF5872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9FC285-CB0D-43FA-9970-5546FBD3A30E}"/>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6" name="Footer Placeholder 5">
            <a:extLst>
              <a:ext uri="{FF2B5EF4-FFF2-40B4-BE49-F238E27FC236}">
                <a16:creationId xmlns:a16="http://schemas.microsoft.com/office/drawing/2014/main" id="{6F7E8DE9-4C4B-4912-8C88-71BF5562E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161459-6091-4F40-A9AD-8FFEFCCCAE15}"/>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2579905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8B10-7D7B-46BF-A140-7B76939B4D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99A83-DA0B-40A8-BAA4-79D35ABDA6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9F1CC0-69FA-4F4A-906D-361480B8A9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434FDC-926A-4F8C-BA5C-7A90A631AD6C}"/>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6" name="Footer Placeholder 5">
            <a:extLst>
              <a:ext uri="{FF2B5EF4-FFF2-40B4-BE49-F238E27FC236}">
                <a16:creationId xmlns:a16="http://schemas.microsoft.com/office/drawing/2014/main" id="{AE18F66D-65D7-4844-96F0-36CBDCEEE7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37880C-1B0D-4E05-B328-DC793E88F787}"/>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124683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648C2-D8A2-48D5-8512-DBE2705E3A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6E58FB-6CC3-4DE7-9EA8-D7C28B19E3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756B3-88E9-4A73-9950-F3B4A57FFC9A}"/>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5" name="Footer Placeholder 4">
            <a:extLst>
              <a:ext uri="{FF2B5EF4-FFF2-40B4-BE49-F238E27FC236}">
                <a16:creationId xmlns:a16="http://schemas.microsoft.com/office/drawing/2014/main" id="{48DBCED9-D869-4F73-A779-72A60863C0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528CD-CEA7-4A9E-AAEE-0FDE5C1C54B8}"/>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9009957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FC16B-A4A1-4DB2-B418-56C664CA96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8572E9-7FA7-446A-B782-3C7CA50A09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D4F7CA-B0C2-48CE-8E76-14C1DAC509D3}"/>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5" name="Footer Placeholder 4">
            <a:extLst>
              <a:ext uri="{FF2B5EF4-FFF2-40B4-BE49-F238E27FC236}">
                <a16:creationId xmlns:a16="http://schemas.microsoft.com/office/drawing/2014/main" id="{46032A8E-C187-49A9-BBC8-0B5AC9B242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EA12C1-3E4C-4876-9B63-1C09C02554E1}"/>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338551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F28192-D5AF-474A-9444-EA033F0D27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7389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3DB005FE-351B-43FE-ABD1-60FB13A9CE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03EFD9C-9765-4359-8ED1-D4892798A37E}"/>
              </a:ext>
            </a:extLst>
          </p:cNvPr>
          <p:cNvSpPr>
            <a:spLocks noGrp="1"/>
          </p:cNvSpPr>
          <p:nvPr>
            <p:ph type="title"/>
          </p:nvPr>
        </p:nvSpPr>
        <p:spPr>
          <a:xfrm>
            <a:off x="34181" y="1042587"/>
            <a:ext cx="12032481" cy="648101"/>
          </a:xfrm>
        </p:spPr>
        <p:txBody>
          <a:bodyPr/>
          <a:lstStyle>
            <a:lvl1pPr>
              <a:defRPr b="1">
                <a:effectLst>
                  <a:glow rad="88900">
                    <a:schemeClr val="bg1"/>
                  </a:glow>
                </a:effectLst>
                <a:latin typeface="+mn-lt"/>
              </a:defRPr>
            </a:lvl1pPr>
          </a:lstStyle>
          <a:p>
            <a:r>
              <a:rPr lang="en-US" dirty="0"/>
              <a:t>Click to edit Master title style</a:t>
            </a:r>
          </a:p>
        </p:txBody>
      </p:sp>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803162"/>
            <a:ext cx="11947021" cy="5054837"/>
          </a:xfrm>
        </p:spPr>
        <p:txBody>
          <a:bodyPr/>
          <a:lstStyle>
            <a:lvl1pPr marL="400050" indent="-400050">
              <a:buFont typeface="+mj-lt"/>
              <a:buAutoNum type="alphaU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1451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88EB202-A4F2-4CB9-B00F-87599D621B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006868"/>
            <a:ext cx="11947021" cy="5851132"/>
          </a:xfrm>
        </p:spPr>
        <p:txBody>
          <a:bodyPr/>
          <a:lstStyle>
            <a:lvl1pPr marL="400050" indent="-400050">
              <a:buFont typeface="+mj-lt"/>
              <a:buAutoNum type="arabi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7864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2B14D79D-80D0-4C2F-AFA8-A9A8711F5A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A897FEAF-BF9F-4025-B685-C596425FEE45}"/>
              </a:ext>
            </a:extLst>
          </p:cNvPr>
          <p:cNvSpPr>
            <a:spLocks noGrp="1"/>
          </p:cNvSpPr>
          <p:nvPr>
            <p:ph idx="1"/>
          </p:nvPr>
        </p:nvSpPr>
        <p:spPr>
          <a:xfrm>
            <a:off x="119641" y="1006868"/>
            <a:ext cx="11947021" cy="5851132"/>
          </a:xfrm>
        </p:spPr>
        <p:txBody>
          <a:bodyPr/>
          <a:lstStyle>
            <a:lvl1pPr marL="400050" indent="-400050">
              <a:buFont typeface="+mj-lt"/>
              <a:buAutoNum type="arabicPeriod"/>
              <a:defRPr b="1">
                <a:effectLst>
                  <a:glow rad="88900">
                    <a:schemeClr val="bg1"/>
                  </a:glow>
                </a:effectLst>
              </a:defRPr>
            </a:lvl1pPr>
            <a:lvl2pPr marL="800100" indent="-400050">
              <a:buFont typeface="+mj-lt"/>
              <a:buAutoNum type="arabicPeriod"/>
              <a:defRPr b="1">
                <a:effectLst>
                  <a:glow rad="88900">
                    <a:schemeClr val="bg1"/>
                  </a:glow>
                </a:effectLst>
              </a:defRPr>
            </a:lvl2pPr>
            <a:lvl3pPr marL="1143000" indent="-342900">
              <a:buFont typeface="+mj-lt"/>
              <a:buAutoNum type="alphaLcPeriod"/>
              <a:defRPr b="1">
                <a:effectLst>
                  <a:glow rad="88900">
                    <a:schemeClr val="bg1"/>
                  </a:glow>
                </a:effectLst>
              </a:defRPr>
            </a:lvl3pPr>
            <a:lvl4pPr marL="1487488" indent="-342900">
              <a:buFont typeface="+mj-lt"/>
              <a:buAutoNum type="arabicParenR"/>
              <a:defRPr sz="2000" b="1">
                <a:effectLst>
                  <a:glow rad="88900">
                    <a:schemeClr val="bg1"/>
                  </a:glow>
                </a:effectLst>
              </a:defRPr>
            </a:lvl4pPr>
            <a:lvl5pPr>
              <a:defRPr b="1">
                <a:effectLst>
                  <a:glow rad="88900">
                    <a:schemeClr val="bg1"/>
                  </a:glo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888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0" name="Picture 9" descr="A picture containing diagram&#10;&#10;Description automatically generated">
            <a:extLst>
              <a:ext uri="{FF2B5EF4-FFF2-40B4-BE49-F238E27FC236}">
                <a16:creationId xmlns:a16="http://schemas.microsoft.com/office/drawing/2014/main" id="{86919F64-886C-49DE-B77B-B7D75E8C38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95274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1C5D6-602C-41F4-B49A-BA1BDD3003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7EFAD8-9B33-4681-8877-AF739B8B57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45E573-2861-4088-AC77-25712A8235FE}"/>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5" name="Footer Placeholder 4">
            <a:extLst>
              <a:ext uri="{FF2B5EF4-FFF2-40B4-BE49-F238E27FC236}">
                <a16:creationId xmlns:a16="http://schemas.microsoft.com/office/drawing/2014/main" id="{25D01C05-3E3B-4A17-8B16-490B052942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94A6A-A032-4F05-AE9C-22248A36AF50}"/>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0377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EFB7D-979A-44F7-98CE-D258537344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3BCD9-6295-4E9A-B628-1C38566546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48985C-B63C-4EEF-A7F2-413E116289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51624A-2827-4CA9-A06F-C3566E0E58C7}"/>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6" name="Footer Placeholder 5">
            <a:extLst>
              <a:ext uri="{FF2B5EF4-FFF2-40B4-BE49-F238E27FC236}">
                <a16:creationId xmlns:a16="http://schemas.microsoft.com/office/drawing/2014/main" id="{33457EA0-C800-4035-8E5D-98AD3A8AA6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B09FC7-88CC-422F-878C-B3E11F9709CD}"/>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4244239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1A000-1AD5-4E2A-A57E-6763E349A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96B38B-AFCC-4EFC-95DD-FEC1715AC7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F44D95-1F54-4016-B4B5-ED6F907088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D5FBAB4-ADC6-4E06-A260-2526BD3395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69B671-9E73-49B2-9DF4-946AF03626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ADB8CF-BD39-48C8-B3B0-D516A108D0D0}"/>
              </a:ext>
            </a:extLst>
          </p:cNvPr>
          <p:cNvSpPr>
            <a:spLocks noGrp="1"/>
          </p:cNvSpPr>
          <p:nvPr>
            <p:ph type="dt" sz="half" idx="10"/>
          </p:nvPr>
        </p:nvSpPr>
        <p:spPr/>
        <p:txBody>
          <a:bodyPr/>
          <a:lstStyle/>
          <a:p>
            <a:fld id="{AF2D3330-157C-4282-94BD-ED17F9613015}" type="datetimeFigureOut">
              <a:rPr lang="en-US" smtClean="0"/>
              <a:t>8/22/2021</a:t>
            </a:fld>
            <a:endParaRPr lang="en-US"/>
          </a:p>
        </p:txBody>
      </p:sp>
      <p:sp>
        <p:nvSpPr>
          <p:cNvPr id="8" name="Footer Placeholder 7">
            <a:extLst>
              <a:ext uri="{FF2B5EF4-FFF2-40B4-BE49-F238E27FC236}">
                <a16:creationId xmlns:a16="http://schemas.microsoft.com/office/drawing/2014/main" id="{10B56E17-6AAD-411B-8F1C-6A91D820B9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679023-72F5-4ECC-A388-BB09CFCB85D2}"/>
              </a:ext>
            </a:extLst>
          </p:cNvPr>
          <p:cNvSpPr>
            <a:spLocks noGrp="1"/>
          </p:cNvSpPr>
          <p:nvPr>
            <p:ph type="sldNum" sz="quarter" idx="12"/>
          </p:nvPr>
        </p:nvSpPr>
        <p:spPr/>
        <p:txBody>
          <a:bodyPr/>
          <a:lstStyle/>
          <a:p>
            <a:fld id="{B5FC3D28-FEE8-46FF-91CE-B5556BFD9E51}" type="slidenum">
              <a:rPr lang="en-US" smtClean="0"/>
              <a:t>‹#›</a:t>
            </a:fld>
            <a:endParaRPr lang="en-US"/>
          </a:p>
        </p:txBody>
      </p:sp>
    </p:spTree>
    <p:extLst>
      <p:ext uri="{BB962C8B-B14F-4D97-AF65-F5344CB8AC3E}">
        <p14:creationId xmlns:p14="http://schemas.microsoft.com/office/powerpoint/2010/main" val="87247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CFB483-3D23-452D-B431-A13189444A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BF4728-0FF9-4BB9-AB49-46FABB5765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6C99-8626-442D-B799-81AA1B087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D3330-157C-4282-94BD-ED17F9613015}" type="datetimeFigureOut">
              <a:rPr lang="en-US" smtClean="0"/>
              <a:t>8/22/2021</a:t>
            </a:fld>
            <a:endParaRPr lang="en-US"/>
          </a:p>
        </p:txBody>
      </p:sp>
      <p:sp>
        <p:nvSpPr>
          <p:cNvPr id="5" name="Footer Placeholder 4">
            <a:extLst>
              <a:ext uri="{FF2B5EF4-FFF2-40B4-BE49-F238E27FC236}">
                <a16:creationId xmlns:a16="http://schemas.microsoft.com/office/drawing/2014/main" id="{273F41DE-63E7-46B5-9542-E830CC1182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83F32C-44C1-4764-ABB8-EB3393ED5E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FC3D28-FEE8-46FF-91CE-B5556BFD9E51}" type="slidenum">
              <a:rPr lang="en-US" smtClean="0"/>
              <a:t>‹#›</a:t>
            </a:fld>
            <a:endParaRPr lang="en-US"/>
          </a:p>
        </p:txBody>
      </p:sp>
    </p:spTree>
    <p:extLst>
      <p:ext uri="{BB962C8B-B14F-4D97-AF65-F5344CB8AC3E}">
        <p14:creationId xmlns:p14="http://schemas.microsoft.com/office/powerpoint/2010/main" val="1949897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2" r:id="rId4"/>
    <p:sldLayoutId id="2147483663" r:id="rId5"/>
    <p:sldLayoutId id="2147483661"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58442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VI.	Someone says:  “How can baptism be necessary when so many passages, in the hundreds, focus on salvation by faith and very rarely mention baptism?”</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pPr>
              <a:buFont typeface="+mj-lt"/>
              <a:buAutoNum type="alphaUcPeriod" startAt="7"/>
            </a:pPr>
            <a:r>
              <a:rPr lang="en-US" dirty="0"/>
              <a:t>True Biblical faith is an obedient faith.</a:t>
            </a:r>
          </a:p>
          <a:p>
            <a:pPr lvl="1"/>
            <a:r>
              <a:rPr lang="en-US" dirty="0"/>
              <a:t>The book of Romans affirms this truth (1:5; 16:26).</a:t>
            </a:r>
          </a:p>
          <a:p>
            <a:pPr lvl="1"/>
            <a:r>
              <a:rPr lang="en-US" dirty="0"/>
              <a:t>Those who use Ephesians 2:8 to teach that we are saved by faith and not by baptism ignore the rest of the New Testament evidence regarding the Ephesians in Acts 19:5 and Ephesians 5:26.</a:t>
            </a:r>
          </a:p>
          <a:p>
            <a:pPr lvl="1"/>
            <a:r>
              <a:rPr lang="en-US" dirty="0"/>
              <a:t>The Biblical text affirms that Biblical faith is an obedient faith.  This corresponds precisely with the 3-fold definition that scholars have given of the word:</a:t>
            </a:r>
          </a:p>
          <a:p>
            <a:pPr lvl="2"/>
            <a:r>
              <a:rPr lang="en-US" dirty="0"/>
              <a:t>Firm conviction,</a:t>
            </a:r>
          </a:p>
          <a:p>
            <a:pPr lvl="2"/>
            <a:r>
              <a:rPr lang="en-US" dirty="0"/>
              <a:t>Trustful surrender,</a:t>
            </a:r>
          </a:p>
          <a:p>
            <a:pPr lvl="2"/>
            <a:r>
              <a:rPr lang="en-US" dirty="0"/>
              <a:t>Obedience.</a:t>
            </a:r>
          </a:p>
          <a:p>
            <a:pPr lvl="2"/>
            <a:endParaRPr lang="en-US" dirty="0"/>
          </a:p>
        </p:txBody>
      </p:sp>
    </p:spTree>
    <p:extLst>
      <p:ext uri="{BB962C8B-B14F-4D97-AF65-F5344CB8AC3E}">
        <p14:creationId xmlns:p14="http://schemas.microsoft.com/office/powerpoint/2010/main" val="4789939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VII.	Someone says:  “I thought the Bible said that salvation is a free gift (Eph. 2:8-9).  Why would someone have to be baptized to get something that was already free?”</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92500" lnSpcReduction="20000"/>
          </a:bodyPr>
          <a:lstStyle/>
          <a:p>
            <a:r>
              <a:rPr lang="en-US" dirty="0"/>
              <a:t>Does the fact that something is a “free gift” mean that nothing must be done to obtain it?</a:t>
            </a:r>
          </a:p>
          <a:p>
            <a:r>
              <a:rPr lang="en-US" dirty="0"/>
              <a:t>In Joshua 6:2, God told Joshua, “I have GIVEN Jericho into your hand.”</a:t>
            </a:r>
          </a:p>
          <a:p>
            <a:pPr lvl="1"/>
            <a:r>
              <a:rPr lang="en-US" dirty="0"/>
              <a:t>It was a “gift.”  Did Joshua have to do anything to obtain it?</a:t>
            </a:r>
          </a:p>
          <a:p>
            <a:pPr lvl="1"/>
            <a:r>
              <a:rPr lang="en-US" dirty="0"/>
              <a:t>In verses 3-5, God gave instructions by which to secure the gifted city.</a:t>
            </a:r>
          </a:p>
          <a:p>
            <a:pPr lvl="1"/>
            <a:r>
              <a:rPr lang="en-US" dirty="0"/>
              <a:t>Obtaining the gift of the city was CONDITIONAL upon obeying God’s commands.</a:t>
            </a:r>
          </a:p>
          <a:p>
            <a:pPr lvl="1"/>
            <a:r>
              <a:rPr lang="en-US" dirty="0"/>
              <a:t>“The walls of Jericho” did not fall down until “AFTER” (by faith) “they were encircled for seven days” (Heb. 11:30).</a:t>
            </a:r>
          </a:p>
          <a:p>
            <a:pPr lvl="1"/>
            <a:r>
              <a:rPr lang="en-US" dirty="0"/>
              <a:t>Notice that faith and obedience were specified conditions to obtain the gift!</a:t>
            </a:r>
          </a:p>
          <a:p>
            <a:r>
              <a:rPr lang="en-US" dirty="0"/>
              <a:t>God’s gifts and God’s promises are conditional.  This includes our salvation!</a:t>
            </a:r>
          </a:p>
          <a:p>
            <a:r>
              <a:rPr lang="en-US" dirty="0"/>
              <a:t>Do any “free gifts” today involve conditions in order to obtain?</a:t>
            </a:r>
          </a:p>
          <a:p>
            <a:r>
              <a:rPr lang="en-US" dirty="0"/>
              <a:t>Salvation is a free gift from God!  Man must fulfill his part.</a:t>
            </a:r>
          </a:p>
        </p:txBody>
      </p:sp>
    </p:spTree>
    <p:extLst>
      <p:ext uri="{BB962C8B-B14F-4D97-AF65-F5344CB8AC3E}">
        <p14:creationId xmlns:p14="http://schemas.microsoft.com/office/powerpoint/2010/main" val="12276650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VIII.	Someone says:  “One is saved at the point of faith, but in order to obey God, he must be baptized.  Although baptism is not for the remission of sins, one will be lost if he refuses to be baptized.”</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85000" lnSpcReduction="20000"/>
          </a:bodyPr>
          <a:lstStyle/>
          <a:p>
            <a:r>
              <a:rPr lang="en-US" dirty="0"/>
              <a:t>The position begs the question, “What if someone refuses to obey God?”</a:t>
            </a:r>
          </a:p>
          <a:p>
            <a:pPr lvl="1"/>
            <a:r>
              <a:rPr lang="en-US" dirty="0"/>
              <a:t>Or, how soon must he be baptized after being saved by his faith?</a:t>
            </a:r>
          </a:p>
          <a:p>
            <a:pPr lvl="1"/>
            <a:r>
              <a:rPr lang="en-US" dirty="0"/>
              <a:t>Does he have a day?  A week?  A month?  A year?  A decade?  A lifetime?</a:t>
            </a:r>
          </a:p>
          <a:p>
            <a:pPr lvl="1"/>
            <a:r>
              <a:rPr lang="en-US" dirty="0"/>
              <a:t>If baptism can be delayed a few hours or days, then it can be delayed 70 years and it wouldn’t matter.  </a:t>
            </a:r>
          </a:p>
          <a:p>
            <a:r>
              <a:rPr lang="en-US" dirty="0"/>
              <a:t>Inherent within baptism is its purpose – to be purged of our sins.  </a:t>
            </a:r>
          </a:p>
          <a:p>
            <a:r>
              <a:rPr lang="en-US" dirty="0"/>
              <a:t>In Luke 7:30, the Pharisees and lawyers refused to be baptized with the baptism of John.</a:t>
            </a:r>
          </a:p>
          <a:p>
            <a:pPr lvl="1"/>
            <a:r>
              <a:rPr lang="en-US" dirty="0"/>
              <a:t>In refusing this baptism, the Bible says that they “rejected the will of God.”</a:t>
            </a:r>
          </a:p>
          <a:p>
            <a:pPr lvl="1"/>
            <a:r>
              <a:rPr lang="en-US" dirty="0"/>
              <a:t>How much worse would it be to refuse the baptism commissioned by the Son of God?</a:t>
            </a:r>
          </a:p>
          <a:p>
            <a:pPr lvl="1"/>
            <a:r>
              <a:rPr lang="en-US" dirty="0"/>
              <a:t>To strip baptism of its purpose and reduce it to a mere act of obedience that can be done later is a rejection of the will of God.</a:t>
            </a:r>
          </a:p>
          <a:p>
            <a:r>
              <a:rPr lang="en-US" dirty="0"/>
              <a:t>Their argument actually proves the essentiality of baptism.  </a:t>
            </a:r>
          </a:p>
          <a:p>
            <a:pPr lvl="1"/>
            <a:r>
              <a:rPr lang="en-US" dirty="0"/>
              <a:t>If one who refuses to be baptized is “disobeying” God and can be lost for disobeying God, then how can they argue that baptism is not essential for salvation?</a:t>
            </a:r>
          </a:p>
          <a:p>
            <a:pPr lvl="1"/>
            <a:r>
              <a:rPr lang="en-US" dirty="0"/>
              <a:t>Baptism is commanded by God (Acts 10:48) for the same reason that repentance is commanded (Acts 17:30) – in order to be saved by God (Acts 2:38)!</a:t>
            </a:r>
          </a:p>
          <a:p>
            <a:endParaRPr lang="en-US" dirty="0"/>
          </a:p>
        </p:txBody>
      </p:sp>
    </p:spTree>
    <p:extLst>
      <p:ext uri="{BB962C8B-B14F-4D97-AF65-F5344CB8AC3E}">
        <p14:creationId xmlns:p14="http://schemas.microsoft.com/office/powerpoint/2010/main" val="4393233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500"/>
                                        <p:tgtEl>
                                          <p:spTgt spid="3">
                                            <p:txEl>
                                              <p:pRg st="6" end="6"/>
                                            </p:txEl>
                                          </p:spTgt>
                                        </p:tgtEl>
                                      </p:cBhvr>
                                    </p:animEffect>
                                  </p:childTnLst>
                                </p:cTn>
                              </p:par>
                            </p:childTnLst>
                          </p:cTn>
                        </p:par>
                        <p:par>
                          <p:cTn id="40" fill="hold">
                            <p:stCondLst>
                              <p:cond delay="1000"/>
                            </p:stCondLst>
                            <p:childTnLst>
                              <p:par>
                                <p:cTn id="41" presetID="10"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par>
                          <p:cTn id="53" fill="hold">
                            <p:stCondLst>
                              <p:cond delay="500"/>
                            </p:stCondLst>
                            <p:childTnLst>
                              <p:par>
                                <p:cTn id="54" presetID="10" presetClass="entr" presetSubtype="0" fill="hold" nodeType="after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500"/>
                                        <p:tgtEl>
                                          <p:spTgt spid="3">
                                            <p:txEl>
                                              <p:pRg st="10" end="10"/>
                                            </p:txEl>
                                          </p:spTgt>
                                        </p:tgtEl>
                                      </p:cBhvr>
                                    </p:animEffect>
                                  </p:childTnLst>
                                </p:cTn>
                              </p:par>
                            </p:childTnLst>
                          </p:cTn>
                        </p:par>
                        <p:par>
                          <p:cTn id="57" fill="hold">
                            <p:stCondLst>
                              <p:cond delay="1000"/>
                            </p:stCondLst>
                            <p:childTnLst>
                              <p:par>
                                <p:cTn id="58" presetID="10" presetClass="entr" presetSubtype="0" fill="hold" nodeType="after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2800" i="1" dirty="0"/>
              <a:t>XI.	Someone says:  “Romans 4 states that ‘Abraham believed God, and it was accounted to him for righteousness’ (v. 3).  Abraham’s faith saved and justified him, which is Paul’s point for one to be justified by God today.  If Abraham was saved by faith, then God will save us by faith, as well.  Thus, salvation comes before baptism.”</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3079630"/>
            <a:ext cx="11947021" cy="3778369"/>
          </a:xfrm>
        </p:spPr>
        <p:txBody>
          <a:bodyPr>
            <a:normAutofit fontScale="85000" lnSpcReduction="10000"/>
          </a:bodyPr>
          <a:lstStyle/>
          <a:p>
            <a:r>
              <a:rPr lang="en-US" dirty="0"/>
              <a:t>One must always put a passage into its context—its immediate context, remote context and Biblical context.</a:t>
            </a:r>
          </a:p>
          <a:p>
            <a:r>
              <a:rPr lang="en-US" dirty="0"/>
              <a:t>Paul is quoting from Genesis 15:6, “And [Abraham] believed in the Lord, and He accounted it to him for righteousness.”  Note carefully that at this point in Abraham’s life:</a:t>
            </a:r>
          </a:p>
          <a:p>
            <a:pPr lvl="1"/>
            <a:r>
              <a:rPr lang="en-US" dirty="0"/>
              <a:t>He had already been “called” by God (Gen. 12:1-3; Acts 7:2-3; Heb. 11:8).</a:t>
            </a:r>
          </a:p>
          <a:p>
            <a:pPr lvl="1"/>
            <a:r>
              <a:rPr lang="en-US" dirty="0"/>
              <a:t>He had already “obeyed” (Gen. 12:4; Heb. 11:8).</a:t>
            </a:r>
          </a:p>
          <a:p>
            <a:pPr lvl="1"/>
            <a:r>
              <a:rPr lang="en-US" dirty="0"/>
              <a:t>He had already left home on faith (Gen. 12:4-5; Acts 7:4; Heb. 11:8).</a:t>
            </a:r>
          </a:p>
          <a:p>
            <a:pPr lvl="1"/>
            <a:r>
              <a:rPr lang="en-US" dirty="0"/>
              <a:t>He had already built altars to worship God (Gen. 12:6-8; 13:18).</a:t>
            </a:r>
          </a:p>
          <a:p>
            <a:pPr lvl="1"/>
            <a:r>
              <a:rPr lang="en-US" dirty="0"/>
              <a:t>He had already called on the name of the Lord in worship (Gen. 12:8; 13:4). </a:t>
            </a:r>
          </a:p>
          <a:p>
            <a:pPr lvl="1"/>
            <a:r>
              <a:rPr lang="en-US" dirty="0"/>
              <a:t>He had already paid tithes to Melchizedek and was blessed (Gen. 14:18-20).</a:t>
            </a:r>
          </a:p>
          <a:p>
            <a:pPr lvl="1"/>
            <a:r>
              <a:rPr lang="en-US" dirty="0"/>
              <a:t>He had already been told by God, “I am your shield, your exceedingly great reward” (Gen. 15:1).</a:t>
            </a:r>
          </a:p>
        </p:txBody>
      </p:sp>
    </p:spTree>
    <p:extLst>
      <p:ext uri="{BB962C8B-B14F-4D97-AF65-F5344CB8AC3E}">
        <p14:creationId xmlns:p14="http://schemas.microsoft.com/office/powerpoint/2010/main" val="144928689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3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2800" i="1" dirty="0"/>
              <a:t>XI.	Someone says:  “Romans 4 states that ‘Abraham believed God, and it was accounted to him for righteousness’ (v. 3).  Abraham’s faith saved and justified him, which is Paul’s point for one to be justified by God today.  If Abraham was saved by faith, then God will save us by faith, as well.  Thus, salvation comes before baptism.”</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3079630"/>
            <a:ext cx="11947021" cy="3778369"/>
          </a:xfrm>
        </p:spPr>
        <p:txBody>
          <a:bodyPr>
            <a:normAutofit fontScale="92500" lnSpcReduction="20000"/>
          </a:bodyPr>
          <a:lstStyle/>
          <a:p>
            <a:pPr>
              <a:buFont typeface="+mj-lt"/>
              <a:buAutoNum type="alphaUcPeriod" startAt="3"/>
            </a:pPr>
            <a:r>
              <a:rPr lang="en-US" dirty="0"/>
              <a:t>Abraham was “justified” by God when God found him to be obedient to His will.</a:t>
            </a:r>
          </a:p>
          <a:p>
            <a:pPr lvl="1"/>
            <a:r>
              <a:rPr lang="en-US" dirty="0"/>
              <a:t>Romans 4:3 does not teach “salvation by faith alone.”  Rather, it teaches just the opposite. </a:t>
            </a:r>
          </a:p>
          <a:p>
            <a:pPr lvl="1"/>
            <a:r>
              <a:rPr lang="en-US" dirty="0"/>
              <a:t>The faith that justified Abraham was obviously an obedient faith.</a:t>
            </a:r>
          </a:p>
          <a:p>
            <a:pPr>
              <a:buAutoNum type="alphaUcPeriod" startAt="3"/>
            </a:pPr>
            <a:r>
              <a:rPr lang="en-US" dirty="0"/>
              <a:t>This same verse from Genesis 15:6 is also quoted in James 2:23. </a:t>
            </a:r>
          </a:p>
          <a:p>
            <a:pPr lvl="1"/>
            <a:r>
              <a:rPr lang="en-US" dirty="0"/>
              <a:t>James used Abraham as an example of obedient faith.</a:t>
            </a:r>
          </a:p>
          <a:p>
            <a:pPr lvl="1"/>
            <a:r>
              <a:rPr lang="en-US" dirty="0"/>
              <a:t>In Romans 4, Paul was emphasizing that works of the law could not justify (4:2, 5).</a:t>
            </a:r>
          </a:p>
          <a:p>
            <a:pPr lvl="1"/>
            <a:r>
              <a:rPr lang="en-US" dirty="0"/>
              <a:t>But in James 2, James was emphasizing that works of faith do save (2:14-26).</a:t>
            </a:r>
          </a:p>
          <a:p>
            <a:pPr lvl="1"/>
            <a:r>
              <a:rPr lang="en-US" dirty="0"/>
              <a:t>While Paul argued that works without faith will not justify, James was arguing that faith without works will not justify.  The concepts are not contradictory but complementary.</a:t>
            </a:r>
          </a:p>
          <a:p>
            <a:pPr>
              <a:buAutoNum type="alphaUcPeriod" startAt="3"/>
            </a:pPr>
            <a:r>
              <a:rPr lang="en-US" dirty="0"/>
              <a:t>Abraham was justified without the works of the law, but he was justified by works of faith. </a:t>
            </a:r>
          </a:p>
        </p:txBody>
      </p:sp>
    </p:spTree>
    <p:extLst>
      <p:ext uri="{BB962C8B-B14F-4D97-AF65-F5344CB8AC3E}">
        <p14:creationId xmlns:p14="http://schemas.microsoft.com/office/powerpoint/2010/main" val="2375756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100" i="1" dirty="0"/>
              <a:t>XII.	Someone says:  “1 John 5:1 teaches that ‘whoever believes that Jesus is the Christ is born of God.’  Baptism is not mentioned because it is not necessary.  One is born of God at the point of faith.”</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92500" lnSpcReduction="10000"/>
          </a:bodyPr>
          <a:lstStyle/>
          <a:p>
            <a:r>
              <a:rPr lang="en-US" dirty="0"/>
              <a:t>It is essential to keep a passage in its context—its immediate context, remote context and Biblical context. </a:t>
            </a:r>
          </a:p>
          <a:p>
            <a:r>
              <a:rPr lang="en-US" dirty="0"/>
              <a:t>Who is born of God?  Consider verses in First John alone:</a:t>
            </a:r>
          </a:p>
          <a:p>
            <a:pPr lvl="1"/>
            <a:r>
              <a:rPr lang="en-US" dirty="0"/>
              <a:t>Whoever “believes that Jesus is the Christ is born of God” (5:1).</a:t>
            </a:r>
          </a:p>
          <a:p>
            <a:pPr lvl="1"/>
            <a:r>
              <a:rPr lang="en-US" dirty="0"/>
              <a:t>Whoever “loves is born of God” (4:7).</a:t>
            </a:r>
          </a:p>
          <a:p>
            <a:pPr lvl="1"/>
            <a:r>
              <a:rPr lang="en-US" dirty="0"/>
              <a:t>Whoever “practices righteousness is born of Him” (2:29).</a:t>
            </a:r>
          </a:p>
          <a:p>
            <a:pPr lvl="1"/>
            <a:r>
              <a:rPr lang="en-US" dirty="0"/>
              <a:t>Whoever “confesses that Jesus Christ has come in the flesh is of God” (4:2).</a:t>
            </a:r>
          </a:p>
          <a:p>
            <a:r>
              <a:rPr lang="en-US" dirty="0"/>
              <a:t>We must gather the SUM of God’s truth on a matter (Psa. 119:160) and handle it aright (2 Tim. 2:15).  </a:t>
            </a:r>
          </a:p>
          <a:p>
            <a:pPr lvl="1"/>
            <a:r>
              <a:rPr lang="en-US" dirty="0"/>
              <a:t>Rather than take passages apart from each other, we must put them together.</a:t>
            </a:r>
          </a:p>
          <a:p>
            <a:pPr lvl="1"/>
            <a:r>
              <a:rPr lang="en-US" dirty="0"/>
              <a:t>The Bible does not teach salvation by faith alone in any sense.</a:t>
            </a:r>
          </a:p>
          <a:p>
            <a:pPr lvl="1"/>
            <a:r>
              <a:rPr lang="en-US" dirty="0"/>
              <a:t>The Bible teaches that one must obey the fullness of God’s will to be saved.</a:t>
            </a:r>
          </a:p>
          <a:p>
            <a:pPr lvl="1"/>
            <a:endParaRPr lang="en-US" dirty="0"/>
          </a:p>
        </p:txBody>
      </p:sp>
    </p:spTree>
    <p:extLst>
      <p:ext uri="{BB962C8B-B14F-4D97-AF65-F5344CB8AC3E}">
        <p14:creationId xmlns:p14="http://schemas.microsoft.com/office/powerpoint/2010/main" val="40935200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IX.	Someone says:  “As long as one is baptized in order to obey God’s command, he does not need to understand whether it is for remission of sins or not.”</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92500" lnSpcReduction="10000"/>
          </a:bodyPr>
          <a:lstStyle/>
          <a:p>
            <a:r>
              <a:rPr lang="en-US" dirty="0"/>
              <a:t>If it truly does not matter whether one is baptized for the God-given purpose of remission of sins, then why does God even assign a purpose to baptism?</a:t>
            </a:r>
          </a:p>
          <a:p>
            <a:r>
              <a:rPr lang="en-US" dirty="0"/>
              <a:t>Consider these questions to help put this into perspective:</a:t>
            </a:r>
          </a:p>
          <a:p>
            <a:pPr lvl="1"/>
            <a:r>
              <a:rPr lang="en-US" dirty="0"/>
              <a:t>Would one need to understand that baptism is an immersion and not sprinkling?</a:t>
            </a:r>
          </a:p>
          <a:p>
            <a:pPr lvl="1"/>
            <a:r>
              <a:rPr lang="en-US" dirty="0"/>
              <a:t>Would one need to believe that Jesus died for their sins (1 Cor. 15:3-4), shedding His blood so that their sins could be forgiven (Matt. 26:28), before being baptized?</a:t>
            </a:r>
          </a:p>
          <a:p>
            <a:pPr lvl="1"/>
            <a:r>
              <a:rPr lang="en-US" dirty="0"/>
              <a:t>Would one need to repent of his sins (Acts 3:19; 17:30) before being baptized?</a:t>
            </a:r>
          </a:p>
          <a:p>
            <a:pPr lvl="1"/>
            <a:r>
              <a:rPr lang="en-US" dirty="0"/>
              <a:t>Would one need to understand that baptism is for penitent believers and not babies?</a:t>
            </a:r>
          </a:p>
          <a:p>
            <a:pPr lvl="1"/>
            <a:r>
              <a:rPr lang="en-US" dirty="0"/>
              <a:t>When one is baptized, it is Biblically apparent that the subject understand that:</a:t>
            </a:r>
          </a:p>
          <a:p>
            <a:pPr lvl="2"/>
            <a:r>
              <a:rPr lang="en-US" dirty="0"/>
              <a:t>Jesus is the Son of God (Acts 8:35-38).</a:t>
            </a:r>
          </a:p>
          <a:p>
            <a:pPr lvl="2"/>
            <a:r>
              <a:rPr lang="en-US" dirty="0"/>
              <a:t>A change in lifestyle apart from sin is needed (Acts 2:37-38).</a:t>
            </a:r>
          </a:p>
          <a:p>
            <a:pPr lvl="2"/>
            <a:r>
              <a:rPr lang="en-US" dirty="0"/>
              <a:t>God will wash away his sins in baptism (Acts 22:16).</a:t>
            </a:r>
          </a:p>
        </p:txBody>
      </p:sp>
    </p:spTree>
    <p:extLst>
      <p:ext uri="{BB962C8B-B14F-4D97-AF65-F5344CB8AC3E}">
        <p14:creationId xmlns:p14="http://schemas.microsoft.com/office/powerpoint/2010/main" val="32344187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par>
                          <p:cTn id="37" fill="hold">
                            <p:stCondLst>
                              <p:cond delay="500"/>
                            </p:stCondLst>
                            <p:childTnLst>
                              <p:par>
                                <p:cTn id="38" presetID="10" presetClass="entr" presetSubtype="0" fill="hold" nodeType="after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par>
                          <p:cTn id="41" fill="hold">
                            <p:stCondLst>
                              <p:cond delay="1000"/>
                            </p:stCondLst>
                            <p:childTnLst>
                              <p:par>
                                <p:cTn id="42" presetID="10" presetClass="entr" presetSubtype="0" fill="hold" nodeType="after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fade">
                                      <p:cBhvr>
                                        <p:cTn id="44" dur="500"/>
                                        <p:tgtEl>
                                          <p:spTgt spid="3">
                                            <p:txEl>
                                              <p:pRg st="7" end="7"/>
                                            </p:txEl>
                                          </p:spTgt>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par>
                          <p:cTn id="49" fill="hold">
                            <p:stCondLst>
                              <p:cond delay="2000"/>
                            </p:stCondLst>
                            <p:childTnLst>
                              <p:par>
                                <p:cTn id="50" presetID="10" presetClass="entr" presetSubtype="0" fill="hold" nodeType="after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IX.	Someone says:  “As long as one is baptized in order to obey God’s command, he does not need to understand whether it is for remission of sins or not.”</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pPr>
              <a:buFont typeface="+mj-lt"/>
              <a:buAutoNum type="alphaUcPeriod" startAt="3"/>
            </a:pPr>
            <a:r>
              <a:rPr lang="en-US" dirty="0"/>
              <a:t>When one is baptized, he is “obeying from the heart” the pattern of teaching delivered in the gospel (Rom. 6:1-18).</a:t>
            </a:r>
          </a:p>
          <a:p>
            <a:pPr lvl="1"/>
            <a:r>
              <a:rPr lang="en-US" dirty="0"/>
              <a:t>In order to “obey from the heart,” does one need to comprehend WHAT he is doing?</a:t>
            </a:r>
          </a:p>
          <a:p>
            <a:pPr lvl="1"/>
            <a:r>
              <a:rPr lang="en-US" dirty="0"/>
              <a:t>Does one need to comprehend WHY he is doing it?</a:t>
            </a:r>
          </a:p>
          <a:p>
            <a:pPr lvl="1"/>
            <a:r>
              <a:rPr lang="en-US" dirty="0"/>
              <a:t>If understanding is not necessary, how can he actually be “obeying from the heart”?</a:t>
            </a:r>
          </a:p>
          <a:p>
            <a:pPr lvl="1"/>
            <a:r>
              <a:rPr lang="en-US" dirty="0"/>
              <a:t>Inherent within baptism is its purpose (for the remission of sins), but if one does not understand its purpose, how can he be obeying God? </a:t>
            </a:r>
          </a:p>
        </p:txBody>
      </p:sp>
    </p:spTree>
    <p:extLst>
      <p:ext uri="{BB962C8B-B14F-4D97-AF65-F5344CB8AC3E}">
        <p14:creationId xmlns:p14="http://schemas.microsoft.com/office/powerpoint/2010/main" val="41520114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IX.	Someone says:  “As long as one is baptized in order to obey God’s command, he does not need to understand whether it is for remission of sins or not.”</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92500" lnSpcReduction="20000"/>
          </a:bodyPr>
          <a:lstStyle/>
          <a:p>
            <a:pPr>
              <a:buFont typeface="+mj-lt"/>
              <a:buAutoNum type="alphaUcPeriod" startAt="4"/>
            </a:pPr>
            <a:r>
              <a:rPr lang="en-US" dirty="0"/>
              <a:t>Consider the example of those who were baptized in Acts 19.</a:t>
            </a:r>
          </a:p>
          <a:p>
            <a:pPr lvl="1"/>
            <a:r>
              <a:rPr lang="en-US" dirty="0"/>
              <a:t>Notice what was “right” about their baptism:</a:t>
            </a:r>
          </a:p>
          <a:p>
            <a:pPr lvl="2"/>
            <a:r>
              <a:rPr lang="en-US" sz="2200" dirty="0"/>
              <a:t>Their baptism involved the right </a:t>
            </a:r>
            <a:r>
              <a:rPr lang="en-US" sz="2200" u="sng" dirty="0"/>
              <a:t>subject</a:t>
            </a:r>
            <a:r>
              <a:rPr lang="en-US" sz="2200" dirty="0"/>
              <a:t>:  penitent believers (19:2, 4).</a:t>
            </a:r>
          </a:p>
          <a:p>
            <a:pPr lvl="2"/>
            <a:r>
              <a:rPr lang="en-US" sz="2200" dirty="0"/>
              <a:t>Their baptism involved the right </a:t>
            </a:r>
            <a:r>
              <a:rPr lang="en-US" sz="2200" u="sng" dirty="0"/>
              <a:t>mode</a:t>
            </a:r>
            <a:r>
              <a:rPr lang="en-US" sz="2200" dirty="0"/>
              <a:t>:  immersion (19:3).</a:t>
            </a:r>
          </a:p>
          <a:p>
            <a:pPr lvl="2"/>
            <a:r>
              <a:rPr lang="en-US" sz="2200" dirty="0"/>
              <a:t>Their baptism involved the right </a:t>
            </a:r>
            <a:r>
              <a:rPr lang="en-US" sz="2200" u="sng" dirty="0"/>
              <a:t>element</a:t>
            </a:r>
            <a:r>
              <a:rPr lang="en-US" sz="2200" dirty="0"/>
              <a:t>:  water (19:3).</a:t>
            </a:r>
          </a:p>
          <a:p>
            <a:pPr lvl="2"/>
            <a:r>
              <a:rPr lang="en-US" sz="2200" dirty="0"/>
              <a:t>Their baptism involved the right </a:t>
            </a:r>
            <a:r>
              <a:rPr lang="en-US" sz="2200" u="sng" dirty="0"/>
              <a:t>purpose</a:t>
            </a:r>
            <a:r>
              <a:rPr lang="en-US" sz="2200" dirty="0"/>
              <a:t>:  for the remission of sins (Mark 1:4).</a:t>
            </a:r>
          </a:p>
          <a:p>
            <a:pPr lvl="1"/>
            <a:r>
              <a:rPr lang="en-US" dirty="0"/>
              <a:t>However, the baptism of John:</a:t>
            </a:r>
          </a:p>
          <a:p>
            <a:pPr lvl="2"/>
            <a:r>
              <a:rPr lang="en-US" sz="2200" dirty="0"/>
              <a:t>Was for the Jews only (Luke 1:16; Acts 13:24; Mark 1:2-3).</a:t>
            </a:r>
          </a:p>
          <a:p>
            <a:pPr lvl="2"/>
            <a:r>
              <a:rPr lang="en-US" sz="2200" dirty="0"/>
              <a:t>Was for a limited duration—to prepare for Christ’s first coming (John 3:26-30).</a:t>
            </a:r>
          </a:p>
          <a:p>
            <a:pPr lvl="2"/>
            <a:r>
              <a:rPr lang="en-US" sz="2200" dirty="0"/>
              <a:t>Was to point people to the Christ who would “come after” John (Acts 19:4).</a:t>
            </a:r>
          </a:p>
          <a:p>
            <a:pPr lvl="2"/>
            <a:r>
              <a:rPr lang="en-US" sz="2200" dirty="0"/>
              <a:t>Was not into the death of Jesus (cf. Rom. 6:3) or “in the name of the Lord Jesus” (Acts 19:3-5).</a:t>
            </a:r>
          </a:p>
          <a:p>
            <a:pPr lvl="1"/>
            <a:r>
              <a:rPr lang="en-US" dirty="0"/>
              <a:t>When they heard their baptism was lacking, they were baptized with N.T. baptism (19:5).</a:t>
            </a:r>
          </a:p>
          <a:p>
            <a:pPr>
              <a:buAutoNum type="alphaUcPeriod" startAt="4"/>
            </a:pPr>
            <a:r>
              <a:rPr lang="en-US" dirty="0"/>
              <a:t>One must understand the God-given purpose for man to be baptized as he is being baptized for that one and only purpose.</a:t>
            </a:r>
          </a:p>
        </p:txBody>
      </p:sp>
    </p:spTree>
    <p:extLst>
      <p:ext uri="{BB962C8B-B14F-4D97-AF65-F5344CB8AC3E}">
        <p14:creationId xmlns:p14="http://schemas.microsoft.com/office/powerpoint/2010/main" val="22760410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500"/>
                                        <p:tgtEl>
                                          <p:spTgt spid="3">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
                                            <p:txEl>
                                              <p:pRg st="11" end="11"/>
                                            </p:txEl>
                                          </p:spTgt>
                                        </p:tgtEl>
                                        <p:attrNameLst>
                                          <p:attrName>style.visibility</p:attrName>
                                        </p:attrNameLst>
                                      </p:cBhvr>
                                      <p:to>
                                        <p:strVal val="visible"/>
                                      </p:to>
                                    </p:set>
                                    <p:animEffect transition="in" filter="fade">
                                      <p:cBhvr>
                                        <p:cTn id="54" dur="500"/>
                                        <p:tgtEl>
                                          <p:spTgt spid="3">
                                            <p:txEl>
                                              <p:pRg st="11" end="11"/>
                                            </p:txEl>
                                          </p:spTgt>
                                        </p:tgtEl>
                                      </p:cBhvr>
                                    </p:animEffect>
                                  </p:childTnLst>
                                </p:cTn>
                              </p:par>
                            </p:childTnLst>
                          </p:cTn>
                        </p:par>
                        <p:par>
                          <p:cTn id="55" fill="hold">
                            <p:stCondLst>
                              <p:cond delay="500"/>
                            </p:stCondLst>
                            <p:childTnLst>
                              <p:par>
                                <p:cTn id="56" presetID="10" presetClass="entr" presetSubtype="0" fill="hold" nodeType="after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fade">
                                      <p:cBhvr>
                                        <p:cTn id="58"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XV.	Someone says:  “Jesus was not baptized in order to be saved.  He was baptized as a symbol of its importance but not because baptism has anything to do with one’s salvation from sin.”</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92500" lnSpcReduction="20000"/>
          </a:bodyPr>
          <a:lstStyle/>
          <a:p>
            <a:r>
              <a:rPr lang="en-US" dirty="0"/>
              <a:t>Note carefully that Jesus did not repent of His sins (since He did not have any).</a:t>
            </a:r>
          </a:p>
          <a:p>
            <a:pPr lvl="1"/>
            <a:r>
              <a:rPr lang="en-US" dirty="0"/>
              <a:t>Does that mean that we do not need to repent of our sins?</a:t>
            </a:r>
          </a:p>
          <a:p>
            <a:r>
              <a:rPr lang="en-US" dirty="0"/>
              <a:t>Jesus said that He was baptized to “fulfill all righteousness” (Matt. 3:15).</a:t>
            </a:r>
          </a:p>
          <a:p>
            <a:pPr lvl="1"/>
            <a:r>
              <a:rPr lang="en-US" dirty="0"/>
              <a:t>The word “fulfill” (Greek </a:t>
            </a:r>
            <a:r>
              <a:rPr lang="en-US" i="1" dirty="0" err="1"/>
              <a:t>pleroo</a:t>
            </a:r>
            <a:r>
              <a:rPr lang="en-US" i="1" dirty="0"/>
              <a:t>)</a:t>
            </a:r>
            <a:r>
              <a:rPr lang="en-US" dirty="0"/>
              <a:t> signifies “to complete” and is used “of obedience.”</a:t>
            </a:r>
          </a:p>
          <a:p>
            <a:pPr lvl="1"/>
            <a:r>
              <a:rPr lang="en-US" dirty="0"/>
              <a:t>Psalms defines “righteousness” as the “commandments” of God (119:172).</a:t>
            </a:r>
          </a:p>
          <a:p>
            <a:pPr lvl="1"/>
            <a:r>
              <a:rPr lang="en-US" dirty="0"/>
              <a:t>Jesus saw His baptism as something He needed to do to “obey” the “commandments” of God.</a:t>
            </a:r>
          </a:p>
          <a:p>
            <a:r>
              <a:rPr lang="en-US" dirty="0"/>
              <a:t>Is water baptism “commanded” of us today?</a:t>
            </a:r>
          </a:p>
          <a:p>
            <a:pPr lvl="1"/>
            <a:r>
              <a:rPr lang="en-US" dirty="0"/>
              <a:t>That is clearly taught throughout the New Testament (Matt. 28:19-20; Mark 16:15-16; Acts 2:38; 10:48; 22:16; Rom. 6:3-17; Gal. 3:26-27; 1 Pet. 3:21; John 3:3-5).</a:t>
            </a:r>
          </a:p>
          <a:p>
            <a:pPr lvl="1"/>
            <a:r>
              <a:rPr lang="en-US" dirty="0"/>
              <a:t>Will we do what God has commanded us to do?</a:t>
            </a:r>
          </a:p>
          <a:p>
            <a:r>
              <a:rPr lang="en-US" dirty="0"/>
              <a:t>If one rejects the essentiality of baptism because “Jesus was not baptized in order to be saved,” he completely misses the stated purpose of Jesus’ baptism!</a:t>
            </a:r>
          </a:p>
          <a:p>
            <a:r>
              <a:rPr lang="en-US" dirty="0"/>
              <a:t>Jesus Himself taught that our baptism is essential for our salvation (Mark 16:16)!</a:t>
            </a:r>
          </a:p>
        </p:txBody>
      </p:sp>
    </p:spTree>
    <p:extLst>
      <p:ext uri="{BB962C8B-B14F-4D97-AF65-F5344CB8AC3E}">
        <p14:creationId xmlns:p14="http://schemas.microsoft.com/office/powerpoint/2010/main" val="3701106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500"/>
                                        <p:tgtEl>
                                          <p:spTgt spid="3">
                                            <p:txEl>
                                              <p:pRg st="9" end="9"/>
                                            </p:txEl>
                                          </p:spTgt>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C463E-ABB8-4CFB-BBEE-A54EA34C5E4F}"/>
              </a:ext>
            </a:extLst>
          </p:cNvPr>
          <p:cNvSpPr>
            <a:spLocks noGrp="1"/>
          </p:cNvSpPr>
          <p:nvPr>
            <p:ph type="title"/>
          </p:nvPr>
        </p:nvSpPr>
        <p:spPr/>
        <p:txBody>
          <a:bodyPr>
            <a:normAutofit fontScale="90000"/>
          </a:bodyPr>
          <a:lstStyle/>
          <a:p>
            <a:pPr algn="ctr"/>
            <a:r>
              <a:rPr lang="en-US" dirty="0"/>
              <a:t>What have we learned from the Bible in these lessons?</a:t>
            </a:r>
          </a:p>
        </p:txBody>
      </p:sp>
      <p:sp>
        <p:nvSpPr>
          <p:cNvPr id="3" name="Content Placeholder 2">
            <a:extLst>
              <a:ext uri="{FF2B5EF4-FFF2-40B4-BE49-F238E27FC236}">
                <a16:creationId xmlns:a16="http://schemas.microsoft.com/office/drawing/2014/main" id="{2DB84566-C5A5-4D72-B412-CE1873AFFABE}"/>
              </a:ext>
            </a:extLst>
          </p:cNvPr>
          <p:cNvSpPr>
            <a:spLocks noGrp="1"/>
          </p:cNvSpPr>
          <p:nvPr>
            <p:ph idx="1"/>
          </p:nvPr>
        </p:nvSpPr>
        <p:spPr/>
        <p:txBody>
          <a:bodyPr>
            <a:normAutofit/>
          </a:bodyPr>
          <a:lstStyle/>
          <a:p>
            <a:pPr marL="0" indent="0" algn="ctr">
              <a:buNone/>
            </a:pPr>
            <a:r>
              <a:rPr lang="en-US" sz="3600" dirty="0"/>
              <a:t>The Biblical evidence points to only one Biblical conclusion:</a:t>
            </a:r>
          </a:p>
          <a:p>
            <a:pPr marL="0" indent="0" algn="ctr">
              <a:buNone/>
            </a:pPr>
            <a:r>
              <a:rPr lang="en-US" sz="4400" i="1" dirty="0"/>
              <a:t>Baptism is absolutely essential</a:t>
            </a:r>
          </a:p>
          <a:p>
            <a:pPr marL="0" indent="0" algn="ctr">
              <a:buNone/>
            </a:pPr>
            <a:r>
              <a:rPr lang="en-US" sz="4400" i="1" dirty="0"/>
              <a:t>to one’s salvation from sin.</a:t>
            </a:r>
          </a:p>
        </p:txBody>
      </p:sp>
    </p:spTree>
    <p:extLst>
      <p:ext uri="{BB962C8B-B14F-4D97-AF65-F5344CB8AC3E}">
        <p14:creationId xmlns:p14="http://schemas.microsoft.com/office/powerpoint/2010/main" val="20106211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8" dur="500"/>
                                        <p:tgtEl>
                                          <p:spTgt spid="3">
                                            <p:txEl>
                                              <p:pRg st="1" end="1"/>
                                            </p:txEl>
                                          </p:spTgt>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DF39EA-858A-4DD7-8AFF-F297381A8225}"/>
              </a:ext>
            </a:extLst>
          </p:cNvPr>
          <p:cNvSpPr>
            <a:spLocks noGrp="1"/>
          </p:cNvSpPr>
          <p:nvPr>
            <p:ph idx="1"/>
          </p:nvPr>
        </p:nvSpPr>
        <p:spPr>
          <a:xfrm>
            <a:off x="119641" y="1006868"/>
            <a:ext cx="11983316" cy="5851132"/>
          </a:xfrm>
        </p:spPr>
        <p:txBody>
          <a:bodyPr/>
          <a:lstStyle/>
          <a:p>
            <a:pPr marL="574675" indent="-574675"/>
            <a:r>
              <a:rPr lang="en-US" dirty="0"/>
              <a:t>It is a universal command of God.</a:t>
            </a:r>
          </a:p>
          <a:p>
            <a:pPr marL="574675" indent="-574675"/>
            <a:r>
              <a:rPr lang="en-US" dirty="0"/>
              <a:t>It is singled out and given a special place in His plan.</a:t>
            </a:r>
          </a:p>
          <a:p>
            <a:pPr marL="574675" indent="-574675"/>
            <a:r>
              <a:rPr lang="en-US" dirty="0"/>
              <a:t>The grammar of every passage that discusses it demands its essentiality.</a:t>
            </a:r>
          </a:p>
          <a:p>
            <a:pPr marL="574675" indent="-574675"/>
            <a:r>
              <a:rPr lang="en-US" dirty="0"/>
              <a:t>It is always placed in order by God before salvation.</a:t>
            </a:r>
          </a:p>
          <a:p>
            <a:pPr marL="574675" indent="-574675"/>
            <a:r>
              <a:rPr lang="en-US" dirty="0"/>
              <a:t>Verses about baptism are as simple as can be.</a:t>
            </a:r>
          </a:p>
          <a:p>
            <a:pPr marL="574675" indent="-574675"/>
            <a:r>
              <a:rPr lang="en-US" dirty="0"/>
              <a:t>It is required by the authority of Christ.</a:t>
            </a:r>
          </a:p>
          <a:p>
            <a:pPr marL="574675" indent="-574675"/>
            <a:r>
              <a:rPr lang="en-US" dirty="0"/>
              <a:t>It is demanded in the preaching of Jesus and the faith.</a:t>
            </a:r>
          </a:p>
          <a:p>
            <a:pPr marL="574675" indent="-574675"/>
            <a:r>
              <a:rPr lang="en-US" dirty="0"/>
              <a:t>It is included repeatedly in the conversion accounts in the book of Acts.</a:t>
            </a:r>
          </a:p>
          <a:p>
            <a:pPr marL="574675" indent="-574675"/>
            <a:r>
              <a:rPr lang="en-US" dirty="0"/>
              <a:t>It was designed and given purpose by God. </a:t>
            </a:r>
          </a:p>
          <a:p>
            <a:pPr marL="574675" indent="-574675"/>
            <a:r>
              <a:rPr lang="en-US" dirty="0"/>
              <a:t>It is inseparably tied to our salvation and all blessings associated therewith.</a:t>
            </a:r>
          </a:p>
          <a:p>
            <a:pPr marL="574675" indent="-574675"/>
            <a:endParaRPr lang="en-US" dirty="0"/>
          </a:p>
        </p:txBody>
      </p:sp>
    </p:spTree>
    <p:extLst>
      <p:ext uri="{BB962C8B-B14F-4D97-AF65-F5344CB8AC3E}">
        <p14:creationId xmlns:p14="http://schemas.microsoft.com/office/powerpoint/2010/main" val="1521028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DF39EA-858A-4DD7-8AFF-F297381A8225}"/>
              </a:ext>
            </a:extLst>
          </p:cNvPr>
          <p:cNvSpPr>
            <a:spLocks noGrp="1"/>
          </p:cNvSpPr>
          <p:nvPr>
            <p:ph idx="1"/>
          </p:nvPr>
        </p:nvSpPr>
        <p:spPr/>
        <p:txBody>
          <a:bodyPr>
            <a:normAutofit fontScale="92500"/>
          </a:bodyPr>
          <a:lstStyle/>
          <a:p>
            <a:pPr marL="574675" indent="-574675"/>
            <a:r>
              <a:rPr lang="en-US" dirty="0"/>
              <a:t>Becoming a Christian (Matt. 28:19).</a:t>
            </a:r>
          </a:p>
          <a:p>
            <a:pPr marL="574675" indent="-574675"/>
            <a:r>
              <a:rPr lang="en-US" dirty="0"/>
              <a:t>Entering a new relationship with God (Matt. 28:19).</a:t>
            </a:r>
          </a:p>
          <a:p>
            <a:pPr marL="574675" indent="-574675"/>
            <a:r>
              <a:rPr lang="en-US" dirty="0"/>
              <a:t>Being saved from sins (Mark 16:16).</a:t>
            </a:r>
          </a:p>
          <a:p>
            <a:pPr marL="574675" indent="-574675"/>
            <a:r>
              <a:rPr lang="en-US" dirty="0"/>
              <a:t>Obtaining the remission of sins (Acts 2:38; Col. 2:13).</a:t>
            </a:r>
          </a:p>
          <a:p>
            <a:pPr marL="574675" indent="-574675"/>
            <a:r>
              <a:rPr lang="en-US" dirty="0"/>
              <a:t>Having sins washed away (Acts 22:16).</a:t>
            </a:r>
          </a:p>
          <a:p>
            <a:pPr marL="574675" indent="-574675"/>
            <a:r>
              <a:rPr lang="en-US" dirty="0"/>
              <a:t>Calling on the name of the Lord (Acts 22:16).</a:t>
            </a:r>
          </a:p>
          <a:p>
            <a:pPr marL="574675" indent="-574675"/>
            <a:r>
              <a:rPr lang="en-US" dirty="0"/>
              <a:t>Getting into Christ (Rom. 6:3; Gal. 3:26-27).</a:t>
            </a:r>
          </a:p>
          <a:p>
            <a:pPr marL="574675" indent="-574675"/>
            <a:r>
              <a:rPr lang="en-US" dirty="0"/>
              <a:t>Getting into the death of Christ, wherein is His blood (Ro. 6:3; Jn. 19:34; Rev. 1:5).</a:t>
            </a:r>
          </a:p>
          <a:p>
            <a:pPr marL="574675" indent="-574675"/>
            <a:r>
              <a:rPr lang="en-US" dirty="0"/>
              <a:t>Having a new life in Christ, as a new creature (Rom. 6:4; 2 Cor. 5:17).</a:t>
            </a:r>
          </a:p>
          <a:p>
            <a:pPr marL="574675" indent="-574675"/>
            <a:r>
              <a:rPr lang="en-US" dirty="0"/>
              <a:t>Being free from sin (Rom. 6:3-4, 17).</a:t>
            </a:r>
          </a:p>
          <a:p>
            <a:pPr marL="574675" indent="-574675"/>
            <a:r>
              <a:rPr lang="en-US" dirty="0"/>
              <a:t>Putting off the body of sins by the working of God (Col. 2:11-13).</a:t>
            </a:r>
          </a:p>
          <a:p>
            <a:pPr marL="574675" indent="-574675"/>
            <a:r>
              <a:rPr lang="en-US" dirty="0"/>
              <a:t>Becoming a child of God (Gal. 3:26-27).</a:t>
            </a:r>
          </a:p>
        </p:txBody>
      </p:sp>
    </p:spTree>
    <p:extLst>
      <p:ext uri="{BB962C8B-B14F-4D97-AF65-F5344CB8AC3E}">
        <p14:creationId xmlns:p14="http://schemas.microsoft.com/office/powerpoint/2010/main" val="34105023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xEl>
                                              <p:pRg st="11" end="11"/>
                                            </p:txEl>
                                          </p:spTgt>
                                        </p:tgtEl>
                                        <p:attrNameLst>
                                          <p:attrName>style.visibility</p:attrName>
                                        </p:attrNameLst>
                                      </p:cBhvr>
                                      <p:to>
                                        <p:strVal val="visible"/>
                                      </p:to>
                                    </p:set>
                                    <p:animEffect transition="in" filter="fade">
                                      <p:cBhvr>
                                        <p:cTn id="5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ADF39EA-858A-4DD7-8AFF-F297381A8225}"/>
              </a:ext>
            </a:extLst>
          </p:cNvPr>
          <p:cNvSpPr>
            <a:spLocks noGrp="1"/>
          </p:cNvSpPr>
          <p:nvPr>
            <p:ph idx="1"/>
          </p:nvPr>
        </p:nvSpPr>
        <p:spPr>
          <a:xfrm>
            <a:off x="119641" y="1006868"/>
            <a:ext cx="11947021" cy="5085707"/>
          </a:xfrm>
        </p:spPr>
        <p:txBody>
          <a:bodyPr>
            <a:normAutofit fontScale="92500" lnSpcReduction="10000"/>
          </a:bodyPr>
          <a:lstStyle/>
          <a:p>
            <a:pPr marL="574675" indent="-574675">
              <a:buFont typeface="+mj-lt"/>
              <a:buAutoNum type="arabicPeriod" startAt="13"/>
            </a:pPr>
            <a:r>
              <a:rPr lang="en-US" dirty="0"/>
              <a:t>Putting on Christ (Gal. 3:27).</a:t>
            </a:r>
          </a:p>
          <a:p>
            <a:pPr marL="574675" indent="-574675">
              <a:buAutoNum type="arabicPeriod" startAt="13"/>
            </a:pPr>
            <a:r>
              <a:rPr lang="en-US" dirty="0"/>
              <a:t>Being saved (1 Pet. 3:21; Titus 3:5).</a:t>
            </a:r>
          </a:p>
          <a:p>
            <a:pPr marL="574675" indent="-574675">
              <a:buAutoNum type="arabicPeriod" startAt="13"/>
            </a:pPr>
            <a:r>
              <a:rPr lang="en-US" dirty="0"/>
              <a:t>Obtaining a good conscience (1 Pet. 3:21; Heb. 10:22).</a:t>
            </a:r>
          </a:p>
          <a:p>
            <a:pPr marL="574675" indent="-574675">
              <a:buAutoNum type="arabicPeriod" startAt="13"/>
            </a:pPr>
            <a:r>
              <a:rPr lang="en-US" dirty="0"/>
              <a:t>Being born again (John 3:3-7; Titus 3:5).</a:t>
            </a:r>
          </a:p>
          <a:p>
            <a:pPr marL="574675" indent="-574675">
              <a:buAutoNum type="arabicPeriod" startAt="13"/>
            </a:pPr>
            <a:r>
              <a:rPr lang="en-US" dirty="0"/>
              <a:t>Entering into the kingdom of God (John 3:3-5).</a:t>
            </a:r>
          </a:p>
          <a:p>
            <a:pPr marL="574675" indent="-574675">
              <a:buAutoNum type="arabicPeriod" startAt="13"/>
            </a:pPr>
            <a:r>
              <a:rPr lang="en-US" dirty="0"/>
              <a:t>Being sanctified and cleansed (Eph. 5:26).</a:t>
            </a:r>
          </a:p>
          <a:p>
            <a:pPr marL="574675" indent="-574675">
              <a:buAutoNum type="arabicPeriod" startAt="13"/>
            </a:pPr>
            <a:r>
              <a:rPr lang="en-US" dirty="0"/>
              <a:t>Being added to the one body of Christ (1 Cor. 12:13; Acts 2:41, 47).</a:t>
            </a:r>
          </a:p>
          <a:p>
            <a:pPr marL="574675" indent="-574675">
              <a:buAutoNum type="arabicPeriod" startAt="13"/>
            </a:pPr>
            <a:r>
              <a:rPr lang="en-US" dirty="0"/>
              <a:t>Being sanctified and justified (1 Cor. 6:11).</a:t>
            </a:r>
          </a:p>
          <a:p>
            <a:pPr marL="574675" indent="-574675">
              <a:buAutoNum type="arabicPeriod" startAt="13"/>
            </a:pPr>
            <a:r>
              <a:rPr lang="en-US" dirty="0"/>
              <a:t>Being converted into a New Testament Christian (Acts).</a:t>
            </a:r>
          </a:p>
          <a:p>
            <a:pPr marL="574675" indent="-574675">
              <a:buAutoNum type="arabicPeriod" startAt="13"/>
            </a:pPr>
            <a:r>
              <a:rPr lang="en-US" dirty="0"/>
              <a:t>Rejoicing (Acts 8:39; 16:34).</a:t>
            </a:r>
          </a:p>
          <a:p>
            <a:pPr marL="574675" indent="-574675">
              <a:buAutoNum type="arabicPeriod" startAt="13"/>
            </a:pPr>
            <a:r>
              <a:rPr lang="en-US" dirty="0"/>
              <a:t>Wearing the name of Christ (1 Cor. 1:12-17).</a:t>
            </a:r>
          </a:p>
        </p:txBody>
      </p:sp>
    </p:spTree>
    <p:extLst>
      <p:ext uri="{BB962C8B-B14F-4D97-AF65-F5344CB8AC3E}">
        <p14:creationId xmlns:p14="http://schemas.microsoft.com/office/powerpoint/2010/main" val="33157488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Effect transition="in" filter="fade">
                                      <p:cBhvr>
                                        <p:cTn id="31" dur="500"/>
                                        <p:tgtEl>
                                          <p:spTgt spid="4">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500"/>
                                        <p:tgtEl>
                                          <p:spTgt spid="4">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Effect transition="in" filter="fade">
                                      <p:cBhvr>
                                        <p:cTn id="39" dur="500"/>
                                        <p:tgtEl>
                                          <p:spTgt spid="4">
                                            <p:txEl>
                                              <p:pRg st="8" end="8"/>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Effect transition="in" filter="fade">
                                      <p:cBhvr>
                                        <p:cTn id="43" dur="500"/>
                                        <p:tgtEl>
                                          <p:spTgt spid="4">
                                            <p:txEl>
                                              <p:pRg st="9" end="9"/>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E0D06E6-7300-440C-8948-73A4908B6BDC}"/>
              </a:ext>
            </a:extLst>
          </p:cNvPr>
          <p:cNvSpPr>
            <a:spLocks noGrp="1"/>
          </p:cNvSpPr>
          <p:nvPr>
            <p:ph idx="1"/>
          </p:nvPr>
        </p:nvSpPr>
        <p:spPr>
          <a:xfrm>
            <a:off x="6359646" y="4220306"/>
            <a:ext cx="5466303" cy="2210638"/>
          </a:xfrm>
        </p:spPr>
        <p:txBody>
          <a:bodyPr>
            <a:normAutofit/>
          </a:bodyPr>
          <a:lstStyle/>
          <a:p>
            <a:pPr marL="0" indent="0">
              <a:buNone/>
            </a:pPr>
            <a:r>
              <a:rPr lang="en-US" sz="3600" dirty="0">
                <a:solidFill>
                  <a:schemeClr val="bg1"/>
                </a:solidFill>
                <a:effectLst/>
              </a:rPr>
              <a:t>130-page book</a:t>
            </a:r>
          </a:p>
          <a:p>
            <a:pPr marL="0" indent="0">
              <a:buNone/>
            </a:pPr>
            <a:r>
              <a:rPr lang="en-US" sz="3600" dirty="0">
                <a:solidFill>
                  <a:schemeClr val="bg1"/>
                </a:solidFill>
                <a:effectLst/>
              </a:rPr>
              <a:t>Available on Amazon.com</a:t>
            </a:r>
          </a:p>
          <a:p>
            <a:pPr marL="0" indent="0">
              <a:buNone/>
            </a:pPr>
            <a:r>
              <a:rPr lang="en-US" sz="3600" dirty="0">
                <a:solidFill>
                  <a:schemeClr val="bg1"/>
                </a:solidFill>
                <a:effectLst/>
              </a:rPr>
              <a:t>ISBN: 979-8535133218</a:t>
            </a:r>
          </a:p>
        </p:txBody>
      </p:sp>
      <p:pic>
        <p:nvPicPr>
          <p:cNvPr id="3" name="Picture 2" descr="Text&#10;&#10;Description automatically generated">
            <a:extLst>
              <a:ext uri="{FF2B5EF4-FFF2-40B4-BE49-F238E27FC236}">
                <a16:creationId xmlns:a16="http://schemas.microsoft.com/office/drawing/2014/main" id="{8AA16A61-CE8B-420B-A89C-89E63057C301}"/>
              </a:ext>
            </a:extLst>
          </p:cNvPr>
          <p:cNvPicPr>
            <a:picLocks noChangeAspect="1"/>
          </p:cNvPicPr>
          <p:nvPr/>
        </p:nvPicPr>
        <p:blipFill rotWithShape="1">
          <a:blip r:embed="rId2">
            <a:extLst>
              <a:ext uri="{28A0092B-C50C-407E-A947-70E740481C1C}">
                <a14:useLocalDpi xmlns:a14="http://schemas.microsoft.com/office/drawing/2010/main" val="0"/>
              </a:ext>
            </a:extLst>
          </a:blip>
          <a:srcRect l="51653" t="1974" r="1139" b="1615"/>
          <a:stretch/>
        </p:blipFill>
        <p:spPr>
          <a:xfrm rot="21153850">
            <a:off x="1074840" y="389304"/>
            <a:ext cx="4647316" cy="6079391"/>
          </a:xfrm>
          <a:prstGeom prst="rect">
            <a:avLst/>
          </a:prstGeom>
        </p:spPr>
      </p:pic>
    </p:spTree>
    <p:extLst>
      <p:ext uri="{BB962C8B-B14F-4D97-AF65-F5344CB8AC3E}">
        <p14:creationId xmlns:p14="http://schemas.microsoft.com/office/powerpoint/2010/main" val="24881764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500"/>
                                        <p:tgtEl>
                                          <p:spTgt spid="2">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Line 278">
            <a:extLst>
              <a:ext uri="{FF2B5EF4-FFF2-40B4-BE49-F238E27FC236}">
                <a16:creationId xmlns:a16="http://schemas.microsoft.com/office/drawing/2014/main" id="{2F6B9327-2CE8-45C8-9D9D-0A2357EBA322}"/>
              </a:ext>
            </a:extLst>
          </p:cNvPr>
          <p:cNvSpPr>
            <a:spLocks noChangeShapeType="1"/>
          </p:cNvSpPr>
          <p:nvPr/>
        </p:nvSpPr>
        <p:spPr bwMode="auto">
          <a:xfrm>
            <a:off x="10287000" y="7499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85">
            <a:extLst>
              <a:ext uri="{FF2B5EF4-FFF2-40B4-BE49-F238E27FC236}">
                <a16:creationId xmlns:a16="http://schemas.microsoft.com/office/drawing/2014/main" id="{82A9BBE8-F2E7-41FF-A3A5-079D1A63D64F}"/>
              </a:ext>
            </a:extLst>
          </p:cNvPr>
          <p:cNvSpPr>
            <a:spLocks noChangeShapeType="1"/>
          </p:cNvSpPr>
          <p:nvPr/>
        </p:nvSpPr>
        <p:spPr bwMode="auto">
          <a:xfrm>
            <a:off x="6934200" y="749967"/>
            <a:ext cx="3352800"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88">
            <a:extLst>
              <a:ext uri="{FF2B5EF4-FFF2-40B4-BE49-F238E27FC236}">
                <a16:creationId xmlns:a16="http://schemas.microsoft.com/office/drawing/2014/main" id="{6B983937-A0B4-44E0-B653-85B2D0E34EE8}"/>
              </a:ext>
            </a:extLst>
          </p:cNvPr>
          <p:cNvSpPr>
            <a:spLocks noChangeShapeType="1"/>
          </p:cNvSpPr>
          <p:nvPr/>
        </p:nvSpPr>
        <p:spPr bwMode="auto">
          <a:xfrm>
            <a:off x="10287000" y="1397667"/>
            <a:ext cx="0" cy="5715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cap="sq">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TextBox 50">
            <a:extLst>
              <a:ext uri="{FF2B5EF4-FFF2-40B4-BE49-F238E27FC236}">
                <a16:creationId xmlns:a16="http://schemas.microsoft.com/office/drawing/2014/main" id="{CE789360-27D5-4C4A-B781-1BC2F14113F1}"/>
              </a:ext>
            </a:extLst>
          </p:cNvPr>
          <p:cNvSpPr txBox="1"/>
          <p:nvPr/>
        </p:nvSpPr>
        <p:spPr>
          <a:xfrm>
            <a:off x="6400803" y="172441"/>
            <a:ext cx="5739062" cy="5823133"/>
          </a:xfrm>
          <a:prstGeom prst="rect">
            <a:avLst/>
          </a:prstGeom>
          <a:noFill/>
        </p:spPr>
        <p:txBody>
          <a:bodyPr wrap="square" rtlCol="0">
            <a:spAutoFit/>
          </a:bodyPr>
          <a:lstStyle/>
          <a:p>
            <a:pPr>
              <a:lnSpc>
                <a:spcPct val="95000"/>
              </a:lnSpc>
            </a:pPr>
            <a:r>
              <a:rPr lang="en-US" sz="2800" b="1" dirty="0">
                <a:solidFill>
                  <a:schemeClr val="accent1">
                    <a:lumMod val="75000"/>
                  </a:schemeClr>
                </a:solidFill>
              </a:rPr>
              <a:t>Becoming a Christian</a:t>
            </a:r>
          </a:p>
          <a:p>
            <a:pPr>
              <a:lnSpc>
                <a:spcPct val="95000"/>
              </a:lnSpc>
            </a:pPr>
            <a:r>
              <a:rPr lang="en-US" sz="2800" b="1" dirty="0">
                <a:solidFill>
                  <a:schemeClr val="accent1">
                    <a:lumMod val="75000"/>
                  </a:schemeClr>
                </a:solidFill>
              </a:rPr>
              <a:t>Entering a new relationship with God</a:t>
            </a:r>
          </a:p>
          <a:p>
            <a:pPr>
              <a:lnSpc>
                <a:spcPct val="95000"/>
              </a:lnSpc>
            </a:pPr>
            <a:r>
              <a:rPr lang="en-US" sz="2800" b="1" dirty="0">
                <a:solidFill>
                  <a:schemeClr val="accent1">
                    <a:lumMod val="75000"/>
                  </a:schemeClr>
                </a:solidFill>
              </a:rPr>
              <a:t>Being saved from sin</a:t>
            </a:r>
          </a:p>
          <a:p>
            <a:pPr>
              <a:lnSpc>
                <a:spcPct val="95000"/>
              </a:lnSpc>
            </a:pPr>
            <a:r>
              <a:rPr lang="en-US" sz="2800" b="1" dirty="0">
                <a:solidFill>
                  <a:schemeClr val="accent1">
                    <a:lumMod val="75000"/>
                  </a:schemeClr>
                </a:solidFill>
              </a:rPr>
              <a:t>Obtaining the remission of sins</a:t>
            </a:r>
          </a:p>
          <a:p>
            <a:pPr>
              <a:lnSpc>
                <a:spcPct val="95000"/>
              </a:lnSpc>
            </a:pPr>
            <a:r>
              <a:rPr lang="en-US" sz="2800" b="1" dirty="0">
                <a:solidFill>
                  <a:schemeClr val="accent1">
                    <a:lumMod val="75000"/>
                  </a:schemeClr>
                </a:solidFill>
              </a:rPr>
              <a:t>Washing away sins</a:t>
            </a:r>
          </a:p>
          <a:p>
            <a:pPr>
              <a:lnSpc>
                <a:spcPct val="95000"/>
              </a:lnSpc>
            </a:pPr>
            <a:r>
              <a:rPr lang="en-US" sz="2800" b="1" dirty="0">
                <a:solidFill>
                  <a:schemeClr val="accent1">
                    <a:lumMod val="75000"/>
                  </a:schemeClr>
                </a:solidFill>
              </a:rPr>
              <a:t>Getting into Christ and His blood</a:t>
            </a:r>
          </a:p>
          <a:p>
            <a:pPr>
              <a:lnSpc>
                <a:spcPct val="95000"/>
              </a:lnSpc>
            </a:pPr>
            <a:r>
              <a:rPr lang="en-US" sz="2800" b="1" dirty="0">
                <a:solidFill>
                  <a:schemeClr val="accent1">
                    <a:lumMod val="75000"/>
                  </a:schemeClr>
                </a:solidFill>
              </a:rPr>
              <a:t>Entering a new life, free from sin</a:t>
            </a:r>
          </a:p>
          <a:p>
            <a:pPr>
              <a:lnSpc>
                <a:spcPct val="95000"/>
              </a:lnSpc>
            </a:pPr>
            <a:r>
              <a:rPr lang="en-US" sz="2800" b="1" dirty="0">
                <a:solidFill>
                  <a:schemeClr val="accent1">
                    <a:lumMod val="75000"/>
                  </a:schemeClr>
                </a:solidFill>
              </a:rPr>
              <a:t>Becoming a son of God</a:t>
            </a:r>
          </a:p>
          <a:p>
            <a:pPr>
              <a:lnSpc>
                <a:spcPct val="95000"/>
              </a:lnSpc>
            </a:pPr>
            <a:r>
              <a:rPr lang="en-US" sz="2800" b="1" dirty="0">
                <a:solidFill>
                  <a:schemeClr val="accent1">
                    <a:lumMod val="75000"/>
                  </a:schemeClr>
                </a:solidFill>
              </a:rPr>
              <a:t>Getting into Christ, putting on Christ</a:t>
            </a:r>
          </a:p>
          <a:p>
            <a:pPr>
              <a:lnSpc>
                <a:spcPct val="95000"/>
              </a:lnSpc>
            </a:pPr>
            <a:r>
              <a:rPr lang="en-US" sz="2800" b="1" dirty="0">
                <a:solidFill>
                  <a:schemeClr val="accent1">
                    <a:lumMod val="75000"/>
                  </a:schemeClr>
                </a:solidFill>
              </a:rPr>
              <a:t>Being saved</a:t>
            </a:r>
          </a:p>
          <a:p>
            <a:pPr>
              <a:lnSpc>
                <a:spcPct val="95000"/>
              </a:lnSpc>
            </a:pPr>
            <a:r>
              <a:rPr lang="en-US" sz="2800" b="1" dirty="0">
                <a:solidFill>
                  <a:schemeClr val="accent1">
                    <a:lumMod val="75000"/>
                  </a:schemeClr>
                </a:solidFill>
              </a:rPr>
              <a:t>Receiving a good conscience </a:t>
            </a:r>
          </a:p>
          <a:p>
            <a:pPr>
              <a:lnSpc>
                <a:spcPct val="95000"/>
              </a:lnSpc>
            </a:pPr>
            <a:r>
              <a:rPr lang="en-US" sz="2800" b="1" dirty="0">
                <a:solidFill>
                  <a:schemeClr val="accent1">
                    <a:lumMod val="75000"/>
                  </a:schemeClr>
                </a:solidFill>
              </a:rPr>
              <a:t>Being born again</a:t>
            </a:r>
          </a:p>
          <a:p>
            <a:pPr>
              <a:lnSpc>
                <a:spcPct val="95000"/>
              </a:lnSpc>
            </a:pPr>
            <a:r>
              <a:rPr lang="en-US" sz="2800" b="1" dirty="0">
                <a:solidFill>
                  <a:schemeClr val="accent1">
                    <a:lumMod val="75000"/>
                  </a:schemeClr>
                </a:solidFill>
              </a:rPr>
              <a:t>Entering the kingdom of God</a:t>
            </a:r>
          </a:p>
          <a:p>
            <a:pPr>
              <a:lnSpc>
                <a:spcPct val="95000"/>
              </a:lnSpc>
            </a:pPr>
            <a:r>
              <a:rPr lang="en-US" sz="2800" b="1" dirty="0">
                <a:solidFill>
                  <a:schemeClr val="accent1">
                    <a:lumMod val="75000"/>
                  </a:schemeClr>
                </a:solidFill>
              </a:rPr>
              <a:t>Being converted to Christ</a:t>
            </a:r>
          </a:p>
        </p:txBody>
      </p:sp>
      <p:sp>
        <p:nvSpPr>
          <p:cNvPr id="55" name="TextBox 54">
            <a:extLst>
              <a:ext uri="{FF2B5EF4-FFF2-40B4-BE49-F238E27FC236}">
                <a16:creationId xmlns:a16="http://schemas.microsoft.com/office/drawing/2014/main" id="{68EE133E-1A80-42B0-A6B0-B81DA8496A7D}"/>
              </a:ext>
            </a:extLst>
          </p:cNvPr>
          <p:cNvSpPr txBox="1"/>
          <p:nvPr/>
        </p:nvSpPr>
        <p:spPr>
          <a:xfrm>
            <a:off x="52135" y="172441"/>
            <a:ext cx="5739062" cy="6641818"/>
          </a:xfrm>
          <a:prstGeom prst="rect">
            <a:avLst/>
          </a:prstGeom>
          <a:noFill/>
        </p:spPr>
        <p:txBody>
          <a:bodyPr wrap="square" rtlCol="0">
            <a:spAutoFit/>
          </a:bodyPr>
          <a:lstStyle/>
          <a:p>
            <a:pPr>
              <a:lnSpc>
                <a:spcPct val="95000"/>
              </a:lnSpc>
            </a:pPr>
            <a:r>
              <a:rPr lang="en-US" sz="2800" b="1" dirty="0">
                <a:solidFill>
                  <a:schemeClr val="bg1"/>
                </a:solidFill>
              </a:rPr>
              <a:t>Matthew 28:18-20</a:t>
            </a:r>
          </a:p>
          <a:p>
            <a:pPr>
              <a:lnSpc>
                <a:spcPct val="95000"/>
              </a:lnSpc>
            </a:pPr>
            <a:endParaRPr lang="en-US" sz="2800" b="1" dirty="0">
              <a:solidFill>
                <a:schemeClr val="bg1"/>
              </a:solidFill>
            </a:endParaRPr>
          </a:p>
          <a:p>
            <a:pPr>
              <a:lnSpc>
                <a:spcPct val="95000"/>
              </a:lnSpc>
            </a:pPr>
            <a:r>
              <a:rPr lang="en-US" sz="2800" b="1" dirty="0">
                <a:solidFill>
                  <a:schemeClr val="bg1"/>
                </a:solidFill>
              </a:rPr>
              <a:t>Mark 16:15-16</a:t>
            </a:r>
          </a:p>
          <a:p>
            <a:pPr>
              <a:lnSpc>
                <a:spcPct val="95000"/>
              </a:lnSpc>
            </a:pPr>
            <a:r>
              <a:rPr lang="en-US" sz="2800" b="1" dirty="0">
                <a:solidFill>
                  <a:schemeClr val="bg1"/>
                </a:solidFill>
              </a:rPr>
              <a:t>Acts 2:38</a:t>
            </a:r>
          </a:p>
          <a:p>
            <a:pPr>
              <a:lnSpc>
                <a:spcPct val="95000"/>
              </a:lnSpc>
            </a:pPr>
            <a:r>
              <a:rPr lang="en-US" sz="2800" b="1" dirty="0">
                <a:solidFill>
                  <a:schemeClr val="bg1"/>
                </a:solidFill>
              </a:rPr>
              <a:t>Acts 22:16</a:t>
            </a:r>
          </a:p>
          <a:p>
            <a:pPr>
              <a:lnSpc>
                <a:spcPct val="95000"/>
              </a:lnSpc>
            </a:pPr>
            <a:r>
              <a:rPr lang="en-US" sz="2800" b="1" dirty="0">
                <a:solidFill>
                  <a:schemeClr val="bg1"/>
                </a:solidFill>
              </a:rPr>
              <a:t>Romans 6:3-4, 17</a:t>
            </a:r>
          </a:p>
          <a:p>
            <a:pPr>
              <a:lnSpc>
                <a:spcPct val="95000"/>
              </a:lnSpc>
            </a:pPr>
            <a:endParaRPr lang="en-US" sz="2800" b="1" dirty="0">
              <a:solidFill>
                <a:schemeClr val="bg1"/>
              </a:solidFill>
            </a:endParaRPr>
          </a:p>
          <a:p>
            <a:pPr>
              <a:lnSpc>
                <a:spcPct val="95000"/>
              </a:lnSpc>
            </a:pPr>
            <a:r>
              <a:rPr lang="en-US" sz="2800" b="1" dirty="0">
                <a:solidFill>
                  <a:schemeClr val="bg1"/>
                </a:solidFill>
              </a:rPr>
              <a:t>Galatians 3:26-27</a:t>
            </a:r>
          </a:p>
          <a:p>
            <a:pPr>
              <a:lnSpc>
                <a:spcPct val="95000"/>
              </a:lnSpc>
            </a:pPr>
            <a:endParaRPr lang="en-US" sz="2800" b="1" dirty="0">
              <a:solidFill>
                <a:schemeClr val="bg1"/>
              </a:solidFill>
            </a:endParaRPr>
          </a:p>
          <a:p>
            <a:pPr>
              <a:lnSpc>
                <a:spcPct val="95000"/>
              </a:lnSpc>
            </a:pPr>
            <a:r>
              <a:rPr lang="en-US" sz="2800" b="1" dirty="0">
                <a:solidFill>
                  <a:schemeClr val="bg1"/>
                </a:solidFill>
              </a:rPr>
              <a:t>1 Peter 3:21</a:t>
            </a:r>
          </a:p>
          <a:p>
            <a:pPr>
              <a:lnSpc>
                <a:spcPct val="95000"/>
              </a:lnSpc>
            </a:pPr>
            <a:endParaRPr lang="en-US" sz="2800" b="1" dirty="0">
              <a:solidFill>
                <a:schemeClr val="bg1"/>
              </a:solidFill>
            </a:endParaRPr>
          </a:p>
          <a:p>
            <a:pPr>
              <a:lnSpc>
                <a:spcPct val="95000"/>
              </a:lnSpc>
            </a:pPr>
            <a:r>
              <a:rPr lang="en-US" sz="2800" b="1" dirty="0">
                <a:solidFill>
                  <a:schemeClr val="bg1"/>
                </a:solidFill>
              </a:rPr>
              <a:t>John 3:3-5</a:t>
            </a:r>
          </a:p>
          <a:p>
            <a:pPr>
              <a:lnSpc>
                <a:spcPct val="95000"/>
              </a:lnSpc>
            </a:pPr>
            <a:endParaRPr lang="en-US" sz="2800" b="1" dirty="0">
              <a:solidFill>
                <a:schemeClr val="bg1"/>
              </a:solidFill>
            </a:endParaRPr>
          </a:p>
          <a:p>
            <a:pPr>
              <a:lnSpc>
                <a:spcPct val="95000"/>
              </a:lnSpc>
            </a:pPr>
            <a:r>
              <a:rPr lang="en-US" sz="2800" b="1" dirty="0">
                <a:solidFill>
                  <a:schemeClr val="bg1"/>
                </a:solidFill>
              </a:rPr>
              <a:t>Book of Acts</a:t>
            </a:r>
          </a:p>
          <a:p>
            <a:pPr>
              <a:lnSpc>
                <a:spcPct val="95000"/>
              </a:lnSpc>
            </a:pPr>
            <a:endParaRPr lang="en-US" sz="2800" b="1" dirty="0">
              <a:solidFill>
                <a:schemeClr val="bg1"/>
              </a:solidFill>
            </a:endParaRPr>
          </a:p>
          <a:p>
            <a:pPr>
              <a:lnSpc>
                <a:spcPct val="95000"/>
              </a:lnSpc>
            </a:pPr>
            <a:endParaRPr lang="en-US" sz="2800" b="1" dirty="0">
              <a:solidFill>
                <a:schemeClr val="bg1"/>
              </a:solidFill>
            </a:endParaRPr>
          </a:p>
        </p:txBody>
      </p:sp>
      <p:pic>
        <p:nvPicPr>
          <p:cNvPr id="10" name="Picture 7">
            <a:extLst>
              <a:ext uri="{FF2B5EF4-FFF2-40B4-BE49-F238E27FC236}">
                <a16:creationId xmlns:a16="http://schemas.microsoft.com/office/drawing/2014/main" id="{FA0238BC-E7A0-452A-9A50-DE7BDFF701CF}"/>
              </a:ext>
            </a:extLst>
          </p:cNvPr>
          <p:cNvPicPr>
            <a:picLocks noChangeAspect="1" noChangeArrowheads="1"/>
          </p:cNvPicPr>
          <p:nvPr/>
        </p:nvPicPr>
        <p:blipFill>
          <a:blip r:embed="rId2">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403438" y="5783529"/>
            <a:ext cx="728909" cy="1075537"/>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98">
            <a:extLst>
              <a:ext uri="{FF2B5EF4-FFF2-40B4-BE49-F238E27FC236}">
                <a16:creationId xmlns:a16="http://schemas.microsoft.com/office/drawing/2014/main" id="{9129E09C-B691-419B-8916-98F9917B4599}"/>
              </a:ext>
            </a:extLst>
          </p:cNvPr>
          <p:cNvGrpSpPr>
            <a:grpSpLocks/>
          </p:cNvGrpSpPr>
          <p:nvPr/>
        </p:nvGrpSpPr>
        <p:grpSpPr bwMode="auto">
          <a:xfrm>
            <a:off x="904941" y="5779694"/>
            <a:ext cx="730230" cy="1076197"/>
            <a:chOff x="46" y="864"/>
            <a:chExt cx="1106" cy="1630"/>
          </a:xfrm>
        </p:grpSpPr>
        <p:sp>
          <p:nvSpPr>
            <p:cNvPr id="12" name="WordArt 192">
              <a:extLst>
                <a:ext uri="{FF2B5EF4-FFF2-40B4-BE49-F238E27FC236}">
                  <a16:creationId xmlns:a16="http://schemas.microsoft.com/office/drawing/2014/main" id="{44F302E0-A2F6-4FEA-A8B5-C19FBAC4F142}"/>
                </a:ext>
              </a:extLst>
            </p:cNvPr>
            <p:cNvSpPr>
              <a:spLocks noChangeArrowheads="1" noChangeShapeType="1" noTextEdit="1"/>
            </p:cNvSpPr>
            <p:nvPr/>
          </p:nvSpPr>
          <p:spPr bwMode="auto">
            <a:xfrm rot="-2297410">
              <a:off x="48" y="1296"/>
              <a:ext cx="576" cy="14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b="1" kern="10">
                  <a:solidFill>
                    <a:schemeClr val="bg1"/>
                  </a:solidFill>
                  <a:latin typeface="Tahoma" panose="020B0604030504040204" pitchFamily="34" charset="0"/>
                  <a:ea typeface="Tahoma" panose="020B0604030504040204" pitchFamily="34" charset="0"/>
                  <a:cs typeface="Tahoma" panose="020B0604030504040204" pitchFamily="34" charset="0"/>
                </a:rPr>
                <a:t>Sinner</a:t>
              </a:r>
            </a:p>
          </p:txBody>
        </p:sp>
        <p:pic>
          <p:nvPicPr>
            <p:cNvPr id="13" name="Picture 196">
              <a:extLst>
                <a:ext uri="{FF2B5EF4-FFF2-40B4-BE49-F238E27FC236}">
                  <a16:creationId xmlns:a16="http://schemas.microsoft.com/office/drawing/2014/main" id="{988DAE6D-9533-4990-B72E-25ECB81699DA}"/>
                </a:ext>
              </a:extLst>
            </p:cNvPr>
            <p:cNvPicPr preferRelativeResize="0">
              <a:picLocks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6" y="864"/>
              <a:ext cx="1106" cy="1630"/>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descr="A picture containing diagram&#10;&#10;Description automatically generated">
            <a:extLst>
              <a:ext uri="{FF2B5EF4-FFF2-40B4-BE49-F238E27FC236}">
                <a16:creationId xmlns:a16="http://schemas.microsoft.com/office/drawing/2014/main" id="{75A5F081-1880-4AA9-A686-F303ED164BE0}"/>
              </a:ext>
            </a:extLst>
          </p:cNvPr>
          <p:cNvPicPr>
            <a:picLocks noChangeAspect="1"/>
          </p:cNvPicPr>
          <p:nvPr/>
        </p:nvPicPr>
        <p:blipFill rotWithShape="1">
          <a:blip r:embed="rId4">
            <a:extLst>
              <a:ext uri="{28A0092B-C50C-407E-A947-70E740481C1C}">
                <a14:useLocalDpi xmlns:a14="http://schemas.microsoft.com/office/drawing/2010/main" val="0"/>
              </a:ext>
            </a:extLst>
          </a:blip>
          <a:srcRect l="31046" r="52500"/>
          <a:stretch/>
        </p:blipFill>
        <p:spPr>
          <a:xfrm>
            <a:off x="3785190" y="0"/>
            <a:ext cx="2006001" cy="6858000"/>
          </a:xfrm>
          <a:prstGeom prst="rect">
            <a:avLst/>
          </a:prstGeom>
        </p:spPr>
      </p:pic>
    </p:spTree>
    <p:extLst>
      <p:ext uri="{BB962C8B-B14F-4D97-AF65-F5344CB8AC3E}">
        <p14:creationId xmlns:p14="http://schemas.microsoft.com/office/powerpoint/2010/main" val="301741641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00416 0.00023 L 0.28685 0.00047 " pathEditMode="relative" rAng="0" ptsTypes="AA">
                                      <p:cBhvr>
                                        <p:cTn id="6" dur="2000" fill="hold"/>
                                        <p:tgtEl>
                                          <p:spTgt spid="11"/>
                                        </p:tgtEl>
                                        <p:attrNameLst>
                                          <p:attrName>ppt_x</p:attrName>
                                          <p:attrName>ppt_y</p:attrName>
                                        </p:attrNameLst>
                                      </p:cBhvr>
                                      <p:rCtr x="14049" y="0"/>
                                    </p:animMotion>
                                  </p:childTnLst>
                                </p:cTn>
                              </p:par>
                            </p:childTnLst>
                          </p:cTn>
                        </p:par>
                        <p:par>
                          <p:cTn id="7" fill="hold">
                            <p:stCondLst>
                              <p:cond delay="2000"/>
                            </p:stCondLst>
                            <p:childTnLst>
                              <p:par>
                                <p:cTn id="8" presetID="63" presetClass="path" presetSubtype="0" accel="50000" decel="50000" fill="hold" nodeType="afterEffect">
                                  <p:stCondLst>
                                    <p:cond delay="0"/>
                                  </p:stCondLst>
                                  <p:childTnLst>
                                    <p:animMotion origin="layout" path="M -2.08333E-6 -3.33333E-6 L 0.3625 -0.00023 " pathEditMode="relative" rAng="0" ptsTypes="AA">
                                      <p:cBhvr>
                                        <p:cTn id="9" dur="2000" fill="hold"/>
                                        <p:tgtEl>
                                          <p:spTgt spid="10"/>
                                        </p:tgtEl>
                                        <p:attrNameLst>
                                          <p:attrName>ppt_x</p:attrName>
                                          <p:attrName>ppt_y</p:attrName>
                                        </p:attrNameLst>
                                      </p:cBhvr>
                                      <p:rCtr x="18125"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	Someone says:  “Paul says, ‘Christ did not send me to baptize, but to preach the gospel.’ Obviously, baptism was not essential to salvation if Paul was deemphasizing it in 1 Corinthians.”</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lnSpcReduction="10000"/>
          </a:bodyPr>
          <a:lstStyle/>
          <a:p>
            <a:r>
              <a:rPr lang="en-US" dirty="0"/>
              <a:t>This passage emphatically establishes the direct link between baptism and one’s relationship with Christ.</a:t>
            </a:r>
          </a:p>
          <a:p>
            <a:pPr lvl="1"/>
            <a:r>
              <a:rPr lang="en-US" dirty="0"/>
              <a:t>In verse 12, it is evident that the church in Corinth was experiencing sharp division.</a:t>
            </a:r>
          </a:p>
          <a:p>
            <a:pPr lvl="1"/>
            <a:r>
              <a:rPr lang="en-US" dirty="0"/>
              <a:t>In verse 13, Paul identifies two actions for one to rightfully say, “I am of Paul”:</a:t>
            </a:r>
          </a:p>
          <a:p>
            <a:pPr lvl="2"/>
            <a:r>
              <a:rPr lang="en-US" dirty="0"/>
              <a:t>First, Paul would need to have been “crucified for” them.</a:t>
            </a:r>
          </a:p>
          <a:p>
            <a:pPr lvl="2"/>
            <a:r>
              <a:rPr lang="en-US" dirty="0"/>
              <a:t>Second, they would need to have been “baptized in the name of” Paul. </a:t>
            </a:r>
          </a:p>
          <a:p>
            <a:pPr lvl="1"/>
            <a:r>
              <a:rPr lang="en-US" dirty="0"/>
              <a:t>To be baptized “in the name of” Paul would have put one under his authority and would have placed one “inside” Paul, under his protection and bearing his name.</a:t>
            </a:r>
          </a:p>
          <a:p>
            <a:pPr lvl="1"/>
            <a:r>
              <a:rPr lang="en-US" dirty="0"/>
              <a:t>Paul’s use of this argumentation equally proves how one can say, “I am of Christ”:</a:t>
            </a:r>
          </a:p>
          <a:p>
            <a:pPr lvl="2"/>
            <a:r>
              <a:rPr lang="en-US" dirty="0"/>
              <a:t>First, Christ must have been crucified for you.  </a:t>
            </a:r>
          </a:p>
          <a:p>
            <a:pPr lvl="2"/>
            <a:r>
              <a:rPr lang="en-US" dirty="0"/>
              <a:t>Second, you must be baptized in the name of Christ.  </a:t>
            </a:r>
          </a:p>
          <a:p>
            <a:pPr lvl="1"/>
            <a:r>
              <a:rPr lang="en-US" dirty="0"/>
              <a:t>Paul reminded them:  “For by one Spirit we were all baptized into one body” (12:13).</a:t>
            </a:r>
          </a:p>
          <a:p>
            <a:pPr lvl="1"/>
            <a:endParaRPr lang="en-US" dirty="0"/>
          </a:p>
        </p:txBody>
      </p:sp>
    </p:spTree>
    <p:extLst>
      <p:ext uri="{BB962C8B-B14F-4D97-AF65-F5344CB8AC3E}">
        <p14:creationId xmlns:p14="http://schemas.microsoft.com/office/powerpoint/2010/main" val="282348669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fade">
                                      <p:cBhvr>
                                        <p:cTn id="51" dur="500"/>
                                        <p:tgtEl>
                                          <p:spTgt spid="3">
                                            <p:txEl>
                                              <p:pRg st="8" end="8"/>
                                            </p:txEl>
                                          </p:spTgt>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	Someone says:  “Paul says, ‘Christ did not send me to baptize, but to preach the gospel.’ Obviously, baptism was not essential to salvation if Paul was deemphasizing it in 1 Corinthians.”</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pPr>
              <a:buFont typeface="+mj-lt"/>
              <a:buAutoNum type="alphaUcPeriod" startAt="2"/>
            </a:pPr>
            <a:r>
              <a:rPr lang="en-US" dirty="0"/>
              <a:t>So why did Paul say in verse 14, “I thank God that I baptized none of you…”?</a:t>
            </a:r>
          </a:p>
          <a:p>
            <a:pPr lvl="1"/>
            <a:r>
              <a:rPr lang="en-US" dirty="0"/>
              <a:t>Continue the sentence into verse 15 – “lest anyone should say that I had baptized in my own name.”</a:t>
            </a:r>
          </a:p>
          <a:p>
            <a:pPr lvl="1"/>
            <a:r>
              <a:rPr lang="en-US" dirty="0"/>
              <a:t>Paul was affirming his thankfulness that he had not played a part in contributing to the division and in rendering baptism a meaningless act.  </a:t>
            </a:r>
          </a:p>
          <a:p>
            <a:pPr lvl="2"/>
            <a:r>
              <a:rPr lang="en-US" dirty="0"/>
              <a:t>Baptizing “in the name of Paul” would have been a meaningless act.</a:t>
            </a:r>
          </a:p>
          <a:p>
            <a:pPr lvl="2"/>
            <a:r>
              <a:rPr lang="en-US" dirty="0"/>
              <a:t>If baptism was not important (and essential), then Paul’s line of argumentation would itself have been meaningless.</a:t>
            </a:r>
          </a:p>
          <a:p>
            <a:pPr lvl="2"/>
            <a:r>
              <a:rPr lang="en-US" dirty="0"/>
              <a:t>Because baptism is essential, Paul was determined for it to be done in the Scriptural manner, in the Scriptural name and for the Scriptural purpose.</a:t>
            </a:r>
          </a:p>
        </p:txBody>
      </p:sp>
    </p:spTree>
    <p:extLst>
      <p:ext uri="{BB962C8B-B14F-4D97-AF65-F5344CB8AC3E}">
        <p14:creationId xmlns:p14="http://schemas.microsoft.com/office/powerpoint/2010/main" val="17328731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	Someone says:  “Paul says, ‘Christ did not send me to baptize, but to preach the gospel.’ Obviously, baptism was not essential to salvation if Paul was deemphasizing it in 1 Corinthians.”</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2032481" cy="4381927"/>
          </a:xfrm>
        </p:spPr>
        <p:txBody>
          <a:bodyPr>
            <a:normAutofit lnSpcReduction="10000"/>
          </a:bodyPr>
          <a:lstStyle/>
          <a:p>
            <a:pPr>
              <a:buFont typeface="+mj-lt"/>
              <a:buAutoNum type="alphaUcPeriod" startAt="3"/>
            </a:pPr>
            <a:r>
              <a:rPr lang="en-US" dirty="0"/>
              <a:t>What did Paul mean when he said, “Christ did not send me to baptize, but to preach…” (1:17)?</a:t>
            </a:r>
          </a:p>
          <a:p>
            <a:pPr lvl="1"/>
            <a:r>
              <a:rPr lang="en-US" dirty="0"/>
              <a:t>If Paul was “not sent to baptize” and yet he did baptize, then he violated the will of God and did something he was not authorized to do.  Of course, that’s not the case!</a:t>
            </a:r>
          </a:p>
          <a:p>
            <a:pPr lvl="1"/>
            <a:r>
              <a:rPr lang="en-US" dirty="0"/>
              <a:t>Some sentences in the New Testament that are elliptical, meaning that certain words are omitted from the sentence and need to be supplied mentally by the reader.</a:t>
            </a:r>
          </a:p>
          <a:p>
            <a:pPr lvl="2"/>
            <a:r>
              <a:rPr lang="en-US" dirty="0"/>
              <a:t>“Labor not for the food which perishes, but for the food which endures to everlasting life” (Jn. 6:27).</a:t>
            </a:r>
          </a:p>
          <a:p>
            <a:pPr lvl="2"/>
            <a:r>
              <a:rPr lang="en-US" dirty="0"/>
              <a:t>“Drink no longer water, but use a little wine for thy stomach’s sake” (1 Tim. 5:23).</a:t>
            </a:r>
          </a:p>
          <a:p>
            <a:pPr lvl="2"/>
            <a:r>
              <a:rPr lang="en-US" dirty="0"/>
              <a:t>“For the kingdom of God is not in word but in power” (1 Cor. 4:20; see 1 Thess. 1:5).</a:t>
            </a:r>
          </a:p>
          <a:p>
            <a:pPr lvl="2"/>
            <a:r>
              <a:rPr lang="en-US" dirty="0"/>
              <a:t>Jesus said, “He who believes in Me, believes not in Me but in Him who sent Me” (John 12:44).</a:t>
            </a:r>
          </a:p>
          <a:p>
            <a:pPr lvl="1"/>
            <a:r>
              <a:rPr lang="en-US" dirty="0"/>
              <a:t>Now, take that and apply that to Paul’s words in 1 Corinthians 1:17.</a:t>
            </a:r>
          </a:p>
          <a:p>
            <a:pPr lvl="2"/>
            <a:r>
              <a:rPr lang="en-US" dirty="0"/>
              <a:t>Paul was saying, “Christ did not send me </a:t>
            </a:r>
            <a:r>
              <a:rPr lang="en-US" i="1" dirty="0"/>
              <a:t>only</a:t>
            </a:r>
            <a:r>
              <a:rPr lang="en-US" dirty="0"/>
              <a:t> to baptize, but </a:t>
            </a:r>
            <a:r>
              <a:rPr lang="en-US" i="1" dirty="0"/>
              <a:t>also</a:t>
            </a:r>
            <a:r>
              <a:rPr lang="en-US" dirty="0"/>
              <a:t> to preach…”</a:t>
            </a:r>
          </a:p>
          <a:p>
            <a:pPr lvl="2"/>
            <a:r>
              <a:rPr lang="en-US" dirty="0"/>
              <a:t>Paul’s primary responsibility was to preach (Mark 16:15; 2 Tim. 4:2).  Baptism is the natural response.</a:t>
            </a:r>
          </a:p>
          <a:p>
            <a:pPr lvl="1"/>
            <a:endParaRPr lang="en-US" dirty="0"/>
          </a:p>
        </p:txBody>
      </p:sp>
    </p:spTree>
    <p:extLst>
      <p:ext uri="{BB962C8B-B14F-4D97-AF65-F5344CB8AC3E}">
        <p14:creationId xmlns:p14="http://schemas.microsoft.com/office/powerpoint/2010/main" val="3802286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VI.	Someone says:  “How can baptism be necessary when so many passages, in the hundreds, focus on salvation by faith and very rarely mention baptism?”</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85000" lnSpcReduction="20000"/>
          </a:bodyPr>
          <a:lstStyle/>
          <a:p>
            <a:r>
              <a:rPr lang="en-US" dirty="0"/>
              <a:t>The Bible certainly teaches that we are saved by faith (ex: Eph. 2:8; John 3:16).</a:t>
            </a:r>
          </a:p>
          <a:p>
            <a:r>
              <a:rPr lang="en-US" dirty="0"/>
              <a:t>When reading verses that teach salvation by faith, one must ask:</a:t>
            </a:r>
          </a:p>
          <a:p>
            <a:pPr lvl="1"/>
            <a:r>
              <a:rPr lang="en-US" dirty="0"/>
              <a:t>“Is this talking only about believing information that has been presented to be valid and true?” (cf. John 12:42-43; Jas. 2:19).</a:t>
            </a:r>
          </a:p>
          <a:p>
            <a:pPr lvl="1"/>
            <a:r>
              <a:rPr lang="en-US" dirty="0"/>
              <a:t>“Is this talking about believing in its fullest sense of accepting the truth that has been presented and responding appropriately and fully to it?” (cf. Acts 2:44; 16:34).</a:t>
            </a:r>
          </a:p>
          <a:p>
            <a:pPr lvl="1"/>
            <a:r>
              <a:rPr lang="en-US" dirty="0"/>
              <a:t>One is not saved by a faith that merely believes information to be true, but one is saved by a faith that accepts that truth and responds fully to it.</a:t>
            </a:r>
          </a:p>
          <a:p>
            <a:r>
              <a:rPr lang="en-US" dirty="0"/>
              <a:t>The Bible emphatically teaches that one is NOT saved by faith ALONE (Jas. 2:14-26).</a:t>
            </a:r>
          </a:p>
          <a:p>
            <a:r>
              <a:rPr lang="en-US" dirty="0"/>
              <a:t>The majority of the passages that teach salvation by faith do not mention repentance.</a:t>
            </a:r>
          </a:p>
          <a:p>
            <a:pPr lvl="1"/>
            <a:r>
              <a:rPr lang="en-US" dirty="0"/>
              <a:t>If repentance is not mentioned in a verse on salvation, does that mean it is not required?</a:t>
            </a:r>
          </a:p>
          <a:p>
            <a:pPr lvl="1"/>
            <a:r>
              <a:rPr lang="en-US" dirty="0"/>
              <a:t>In these verses that require repentance for salvation, none of them mention faith.  Are we to conclude, then, that faith is not necessary for salvation because it is omitted from these verses?  </a:t>
            </a:r>
          </a:p>
          <a:p>
            <a:pPr lvl="1"/>
            <a:r>
              <a:rPr lang="en-US" dirty="0"/>
              <a:t>Likewise, we must conclude that just because baptism is not mentioned in a verse that speaks of being saved by faith, that does not mean it excludes baptism from being essential for salvation.</a:t>
            </a:r>
          </a:p>
        </p:txBody>
      </p:sp>
    </p:spTree>
    <p:extLst>
      <p:ext uri="{BB962C8B-B14F-4D97-AF65-F5344CB8AC3E}">
        <p14:creationId xmlns:p14="http://schemas.microsoft.com/office/powerpoint/2010/main" val="642754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500"/>
                                        <p:tgtEl>
                                          <p:spTgt spid="3">
                                            <p:txEl>
                                              <p:pRg st="8" end="8"/>
                                            </p:txEl>
                                          </p:spTgt>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VI.	Someone says:  “How can baptism be necessary when so many passages, in the hundreds, focus on salvation by faith and very rarely mention baptism?”</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fontScale="92500" lnSpcReduction="10000"/>
          </a:bodyPr>
          <a:lstStyle/>
          <a:p>
            <a:pPr>
              <a:buFont typeface="+mj-lt"/>
              <a:buAutoNum type="alphaUcPeriod" startAt="5"/>
            </a:pPr>
            <a:r>
              <a:rPr lang="en-US" dirty="0"/>
              <a:t>Rather than count up how many times the Bible says one thing saves versus how many times it says another thing saves, the responsible Bible student must collect ALL that the Bible says.</a:t>
            </a:r>
          </a:p>
          <a:p>
            <a:pPr lvl="1"/>
            <a:r>
              <a:rPr lang="en-US" dirty="0"/>
              <a:t>The Bible student who is “approved unto God” makes sure he is “handling aright the word of truth” (2 Tim. 2:15, ASV).</a:t>
            </a:r>
          </a:p>
          <a:p>
            <a:pPr lvl="1"/>
            <a:r>
              <a:rPr lang="en-US" dirty="0"/>
              <a:t>Handling aright the word involves recognizing that “the SUM of [God’s] word is truth” (Psa. 119:160, ASV).</a:t>
            </a:r>
          </a:p>
          <a:p>
            <a:pPr lvl="1"/>
            <a:r>
              <a:rPr lang="en-US" dirty="0"/>
              <a:t>The responsible Bible student “adds up” ALL that the Bible teaches on salvation to find the SUM of the matter.</a:t>
            </a:r>
          </a:p>
          <a:p>
            <a:pPr lvl="1"/>
            <a:r>
              <a:rPr lang="en-US" dirty="0"/>
              <a:t>The Bible student will find several passages that mention baptism and salvation but do not mention faith (ex: Acts 2:38; 10:48; 22:16; 1 Pet. 3:21).</a:t>
            </a:r>
          </a:p>
          <a:p>
            <a:pPr lvl="1"/>
            <a:r>
              <a:rPr lang="en-US" dirty="0"/>
              <a:t>In fact, the responsible Bible student will find that Jesus Himself tied faith and baptism together as equal essentials for salvation in Mark 16:16. </a:t>
            </a:r>
          </a:p>
        </p:txBody>
      </p:sp>
    </p:spTree>
    <p:extLst>
      <p:ext uri="{BB962C8B-B14F-4D97-AF65-F5344CB8AC3E}">
        <p14:creationId xmlns:p14="http://schemas.microsoft.com/office/powerpoint/2010/main" val="231993777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CB7CA-B80E-4ADD-AA21-2C8B358B5208}"/>
              </a:ext>
            </a:extLst>
          </p:cNvPr>
          <p:cNvSpPr>
            <a:spLocks noGrp="1"/>
          </p:cNvSpPr>
          <p:nvPr>
            <p:ph type="title"/>
          </p:nvPr>
        </p:nvSpPr>
        <p:spPr>
          <a:xfrm>
            <a:off x="34181" y="982299"/>
            <a:ext cx="12032481" cy="2019112"/>
          </a:xfrm>
        </p:spPr>
        <p:txBody>
          <a:bodyPr anchor="t" anchorCtr="0">
            <a:noAutofit/>
          </a:bodyPr>
          <a:lstStyle/>
          <a:p>
            <a:pPr marL="627063" indent="-627063"/>
            <a:r>
              <a:rPr lang="en-US" sz="3200" i="1" dirty="0"/>
              <a:t>VI.	Someone says:  “How can baptism be necessary when so many passages, in the hundreds, focus on salvation by faith and very rarely mention baptism?”</a:t>
            </a:r>
          </a:p>
        </p:txBody>
      </p:sp>
      <p:sp>
        <p:nvSpPr>
          <p:cNvPr id="3" name="Content Placeholder 2">
            <a:extLst>
              <a:ext uri="{FF2B5EF4-FFF2-40B4-BE49-F238E27FC236}">
                <a16:creationId xmlns:a16="http://schemas.microsoft.com/office/drawing/2014/main" id="{3A045D17-B542-44DA-846B-A655EA575401}"/>
              </a:ext>
            </a:extLst>
          </p:cNvPr>
          <p:cNvSpPr>
            <a:spLocks noGrp="1"/>
          </p:cNvSpPr>
          <p:nvPr>
            <p:ph idx="1"/>
          </p:nvPr>
        </p:nvSpPr>
        <p:spPr>
          <a:xfrm>
            <a:off x="119641" y="2476072"/>
            <a:ext cx="11947021" cy="4381927"/>
          </a:xfrm>
        </p:spPr>
        <p:txBody>
          <a:bodyPr>
            <a:normAutofit/>
          </a:bodyPr>
          <a:lstStyle/>
          <a:p>
            <a:pPr>
              <a:buFont typeface="+mj-lt"/>
              <a:buAutoNum type="alphaUcPeriod" startAt="6"/>
            </a:pPr>
            <a:r>
              <a:rPr lang="en-US" dirty="0"/>
              <a:t>While the word “believe” (Greek, </a:t>
            </a:r>
            <a:r>
              <a:rPr lang="en-US" i="1" dirty="0" err="1"/>
              <a:t>pisteuo</a:t>
            </a:r>
            <a:r>
              <a:rPr lang="en-US" dirty="0"/>
              <a:t>) is sometimes used as “mental acknowledgement” that certain information is truthful (ex: Acts 26:27; 1 Cor. 11:18; Jas. 2:19), the Bible often uses the word “believe” (Greek, </a:t>
            </a:r>
            <a:r>
              <a:rPr lang="en-US" i="1" dirty="0" err="1"/>
              <a:t>pisteuo</a:t>
            </a:r>
            <a:r>
              <a:rPr lang="en-US" dirty="0"/>
              <a:t>) in the full sense of “trustful obedience.”</a:t>
            </a:r>
          </a:p>
          <a:p>
            <a:pPr lvl="1"/>
            <a:r>
              <a:rPr lang="en-US" dirty="0"/>
              <a:t>True “believing” goes beyond “mental acknowledgement,” for it moves to action.</a:t>
            </a:r>
          </a:p>
          <a:p>
            <a:pPr lvl="1"/>
            <a:r>
              <a:rPr lang="en-US" dirty="0"/>
              <a:t>Often in the Bible, the word “believe” (Greek, </a:t>
            </a:r>
            <a:r>
              <a:rPr lang="en-US" i="1" dirty="0" err="1"/>
              <a:t>pisteuo</a:t>
            </a:r>
            <a:r>
              <a:rPr lang="en-US" dirty="0"/>
              <a:t>) is used interchangeably with “obedience” (Greek, </a:t>
            </a:r>
            <a:r>
              <a:rPr lang="en-US" i="1" dirty="0" err="1"/>
              <a:t>peitho</a:t>
            </a:r>
            <a:r>
              <a:rPr lang="en-US" dirty="0"/>
              <a:t>) and contrasted with “disobedience” (Greek, </a:t>
            </a:r>
            <a:r>
              <a:rPr lang="en-US" i="1" dirty="0" err="1"/>
              <a:t>apeitheo</a:t>
            </a:r>
            <a:r>
              <a:rPr lang="en-US" dirty="0"/>
              <a:t>).</a:t>
            </a:r>
          </a:p>
          <a:p>
            <a:pPr lvl="2"/>
            <a:r>
              <a:rPr lang="en-US" dirty="0"/>
              <a:t>John 3:36</a:t>
            </a:r>
          </a:p>
          <a:p>
            <a:pPr lvl="2"/>
            <a:r>
              <a:rPr lang="en-US" dirty="0"/>
              <a:t>Hebrews 3:18-19</a:t>
            </a:r>
          </a:p>
          <a:p>
            <a:pPr lvl="2"/>
            <a:r>
              <a:rPr lang="en-US" dirty="0"/>
              <a:t>Acts 14:1-2</a:t>
            </a:r>
          </a:p>
          <a:p>
            <a:pPr lvl="1"/>
            <a:r>
              <a:rPr lang="en-US" dirty="0"/>
              <a:t>Belief and obedience are tied together, as are unbelief and disobedience.</a:t>
            </a:r>
          </a:p>
        </p:txBody>
      </p:sp>
    </p:spTree>
    <p:extLst>
      <p:ext uri="{BB962C8B-B14F-4D97-AF65-F5344CB8AC3E}">
        <p14:creationId xmlns:p14="http://schemas.microsoft.com/office/powerpoint/2010/main" val="10014358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8895</TotalTime>
  <Words>3996</Words>
  <Application>Microsoft Office PowerPoint</Application>
  <PresentationFormat>Widescreen</PresentationFormat>
  <Paragraphs>230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Tahoma</vt:lpstr>
      <vt:lpstr>Office Theme</vt:lpstr>
      <vt:lpstr>PowerPoint Presentation</vt:lpstr>
      <vt:lpstr>What have we learned from the Bible in these lessons?</vt:lpstr>
      <vt:lpstr>PowerPoint Presentation</vt:lpstr>
      <vt:lpstr>V. Someone says:  “Paul says, ‘Christ did not send me to baptize, but to preach the gospel.’ Obviously, baptism was not essential to salvation if Paul was deemphasizing it in 1 Corinthians.”</vt:lpstr>
      <vt:lpstr>V. Someone says:  “Paul says, ‘Christ did not send me to baptize, but to preach the gospel.’ Obviously, baptism was not essential to salvation if Paul was deemphasizing it in 1 Corinthians.”</vt:lpstr>
      <vt:lpstr>V. Someone says:  “Paul says, ‘Christ did not send me to baptize, but to preach the gospel.’ Obviously, baptism was not essential to salvation if Paul was deemphasizing it in 1 Corinthians.”</vt:lpstr>
      <vt:lpstr>VI. Someone says:  “How can baptism be necessary when so many passages, in the hundreds, focus on salvation by faith and very rarely mention baptism?”</vt:lpstr>
      <vt:lpstr>VI. Someone says:  “How can baptism be necessary when so many passages, in the hundreds, focus on salvation by faith and very rarely mention baptism?”</vt:lpstr>
      <vt:lpstr>VI. Someone says:  “How can baptism be necessary when so many passages, in the hundreds, focus on salvation by faith and very rarely mention baptism?”</vt:lpstr>
      <vt:lpstr>VI. Someone says:  “How can baptism be necessary when so many passages, in the hundreds, focus on salvation by faith and very rarely mention baptism?”</vt:lpstr>
      <vt:lpstr>VII. Someone says:  “I thought the Bible said that salvation is a free gift (Eph. 2:8-9).  Why would someone have to be baptized to get something that was already free?”</vt:lpstr>
      <vt:lpstr>VIII. Someone says:  “One is saved at the point of faith, but in order to obey God, he must be baptized.  Although baptism is not for the remission of sins, one will be lost if he refuses to be baptized.”</vt:lpstr>
      <vt:lpstr>XI. Someone says:  “Romans 4 states that ‘Abraham believed God, and it was accounted to him for righteousness’ (v. 3).  Abraham’s faith saved and justified him, which is Paul’s point for one to be justified by God today.  If Abraham was saved by faith, then God will save us by faith, as well.  Thus, salvation comes before baptism.”</vt:lpstr>
      <vt:lpstr>XI. Someone says:  “Romans 4 states that ‘Abraham believed God, and it was accounted to him for righteousness’ (v. 3).  Abraham’s faith saved and justified him, which is Paul’s point for one to be justified by God today.  If Abraham was saved by faith, then God will save us by faith, as well.  Thus, salvation comes before baptism.”</vt:lpstr>
      <vt:lpstr>XII. Someone says:  “1 John 5:1 teaches that ‘whoever believes that Jesus is the Christ is born of God.’  Baptism is not mentioned because it is not necessary.  One is born of God at the point of faith.”</vt:lpstr>
      <vt:lpstr>IX. Someone says:  “As long as one is baptized in order to obey God’s command, he does not need to understand whether it is for remission of sins or not.”</vt:lpstr>
      <vt:lpstr>IX. Someone says:  “As long as one is baptized in order to obey God’s command, he does not need to understand whether it is for remission of sins or not.”</vt:lpstr>
      <vt:lpstr>IX. Someone says:  “As long as one is baptized in order to obey God’s command, he does not need to understand whether it is for remission of sins or not.”</vt:lpstr>
      <vt:lpstr>XV. Someone says:  “Jesus was not baptized in order to be saved.  He was baptized as a symbol of its importance but not because baptism has anything to do with one’s salvation from sin.”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Sproule</dc:creator>
  <cp:lastModifiedBy>David Sproule</cp:lastModifiedBy>
  <cp:revision>28</cp:revision>
  <dcterms:created xsi:type="dcterms:W3CDTF">2021-03-30T20:36:05Z</dcterms:created>
  <dcterms:modified xsi:type="dcterms:W3CDTF">2021-08-22T12:41:22Z</dcterms:modified>
</cp:coreProperties>
</file>