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3" r:id="rId3"/>
    <p:sldId id="292" r:id="rId4"/>
    <p:sldId id="379" r:id="rId5"/>
    <p:sldId id="380" r:id="rId6"/>
    <p:sldId id="381" r:id="rId7"/>
    <p:sldId id="382" r:id="rId8"/>
    <p:sldId id="383" r:id="rId9"/>
    <p:sldId id="384" r:id="rId10"/>
    <p:sldId id="385" r:id="rId11"/>
    <p:sldId id="386" r:id="rId12"/>
    <p:sldId id="387" r:id="rId13"/>
    <p:sldId id="388" r:id="rId14"/>
    <p:sldId id="3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4F6"/>
    <a:srgbClr val="DEEDFA"/>
    <a:srgbClr val="145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7A998-92DA-46A4-8DF0-B2328BB0B228}" v="1878" dt="2021-08-15T10:43:11.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7857-DC8B-4D95-8FBE-FFF927785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49105-255C-49B7-AEA2-70018A22E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4A65C-DA31-41BD-8F01-F5D8593BFF76}"/>
              </a:ext>
            </a:extLst>
          </p:cNvPr>
          <p:cNvSpPr>
            <a:spLocks noGrp="1"/>
          </p:cNvSpPr>
          <p:nvPr>
            <p:ph type="dt" sz="half" idx="10"/>
          </p:nvPr>
        </p:nvSpPr>
        <p:spPr/>
        <p:txBody>
          <a:bodyPr/>
          <a:lstStyle/>
          <a:p>
            <a:fld id="{AF2D3330-157C-4282-94BD-ED17F9613015}" type="datetimeFigureOut">
              <a:rPr lang="en-US" smtClean="0"/>
              <a:t>8/15/2021</a:t>
            </a:fld>
            <a:endParaRPr lang="en-US"/>
          </a:p>
        </p:txBody>
      </p:sp>
      <p:sp>
        <p:nvSpPr>
          <p:cNvPr id="5" name="Footer Placeholder 4">
            <a:extLst>
              <a:ext uri="{FF2B5EF4-FFF2-40B4-BE49-F238E27FC236}">
                <a16:creationId xmlns:a16="http://schemas.microsoft.com/office/drawing/2014/main" id="{DD30BCA1-7E5A-4864-911A-60F7BCF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3279-0CB1-4DEA-95DD-0C98EB19C899}"/>
              </a:ext>
            </a:extLst>
          </p:cNvPr>
          <p:cNvSpPr>
            <a:spLocks noGrp="1"/>
          </p:cNvSpPr>
          <p:nvPr>
            <p:ph type="sldNum" sz="quarter" idx="12"/>
          </p:nvPr>
        </p:nvSpPr>
        <p:spPr/>
        <p:txBody>
          <a:bodyPr/>
          <a:lstStyle/>
          <a:p>
            <a:fld id="{B5FC3D28-FEE8-46FF-91CE-B5556BFD9E51}"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1C8D4219-9C44-4CC5-9CBD-164CF87A1E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641-C437-49CA-AFD9-2F8B1BDC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82A83-14B4-4DC1-8CD4-BA83E68FE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7FB93-225D-4079-8F5A-7FADF587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FC285-CB0D-43FA-9970-5546FBD3A30E}"/>
              </a:ext>
            </a:extLst>
          </p:cNvPr>
          <p:cNvSpPr>
            <a:spLocks noGrp="1"/>
          </p:cNvSpPr>
          <p:nvPr>
            <p:ph type="dt" sz="half" idx="10"/>
          </p:nvPr>
        </p:nvSpPr>
        <p:spPr/>
        <p:txBody>
          <a:bodyPr/>
          <a:lstStyle/>
          <a:p>
            <a:fld id="{AF2D3330-157C-4282-94BD-ED17F9613015}" type="datetimeFigureOut">
              <a:rPr lang="en-US" smtClean="0"/>
              <a:t>8/15/2021</a:t>
            </a:fld>
            <a:endParaRPr lang="en-US"/>
          </a:p>
        </p:txBody>
      </p:sp>
      <p:sp>
        <p:nvSpPr>
          <p:cNvPr id="6" name="Footer Placeholder 5">
            <a:extLst>
              <a:ext uri="{FF2B5EF4-FFF2-40B4-BE49-F238E27FC236}">
                <a16:creationId xmlns:a16="http://schemas.microsoft.com/office/drawing/2014/main" id="{6F7E8DE9-4C4B-4912-8C88-71BF5562E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1459-6091-4F40-A9AD-8FFEFCCCAE15}"/>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25799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8B10-7D7B-46BF-A140-7B76939B4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9A83-DA0B-40A8-BAA4-79D35ABD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1CC0-69FA-4F4A-906D-361480B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FDC-926A-4F8C-BA5C-7A90A631AD6C}"/>
              </a:ext>
            </a:extLst>
          </p:cNvPr>
          <p:cNvSpPr>
            <a:spLocks noGrp="1"/>
          </p:cNvSpPr>
          <p:nvPr>
            <p:ph type="dt" sz="half" idx="10"/>
          </p:nvPr>
        </p:nvSpPr>
        <p:spPr/>
        <p:txBody>
          <a:bodyPr/>
          <a:lstStyle/>
          <a:p>
            <a:fld id="{AF2D3330-157C-4282-94BD-ED17F9613015}" type="datetimeFigureOut">
              <a:rPr lang="en-US" smtClean="0"/>
              <a:t>8/15/2021</a:t>
            </a:fld>
            <a:endParaRPr lang="en-US"/>
          </a:p>
        </p:txBody>
      </p:sp>
      <p:sp>
        <p:nvSpPr>
          <p:cNvPr id="6" name="Footer Placeholder 5">
            <a:extLst>
              <a:ext uri="{FF2B5EF4-FFF2-40B4-BE49-F238E27FC236}">
                <a16:creationId xmlns:a16="http://schemas.microsoft.com/office/drawing/2014/main" id="{AE18F66D-65D7-4844-96F0-36CBDCEE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7880C-1B0D-4E05-B328-DC793E88F787}"/>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124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48C2-D8A2-48D5-8512-DBE2705E3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E58FB-6CC3-4DE7-9EA8-D7C28B19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56B3-88E9-4A73-9950-F3B4A57FFC9A}"/>
              </a:ext>
            </a:extLst>
          </p:cNvPr>
          <p:cNvSpPr>
            <a:spLocks noGrp="1"/>
          </p:cNvSpPr>
          <p:nvPr>
            <p:ph type="dt" sz="half" idx="10"/>
          </p:nvPr>
        </p:nvSpPr>
        <p:spPr/>
        <p:txBody>
          <a:bodyPr/>
          <a:lstStyle/>
          <a:p>
            <a:fld id="{AF2D3330-157C-4282-94BD-ED17F9613015}" type="datetimeFigureOut">
              <a:rPr lang="en-US" smtClean="0"/>
              <a:t>8/15/2021</a:t>
            </a:fld>
            <a:endParaRPr lang="en-US"/>
          </a:p>
        </p:txBody>
      </p:sp>
      <p:sp>
        <p:nvSpPr>
          <p:cNvPr id="5" name="Footer Placeholder 4">
            <a:extLst>
              <a:ext uri="{FF2B5EF4-FFF2-40B4-BE49-F238E27FC236}">
                <a16:creationId xmlns:a16="http://schemas.microsoft.com/office/drawing/2014/main" id="{48DBCED9-D869-4F73-A779-72A60863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28CD-CEA7-4A9E-AAEE-0FDE5C1C54B8}"/>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9009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16B-A4A1-4DB2-B418-56C664CA9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572E9-7FA7-446A-B782-3C7CA50A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F7CA-B0C2-48CE-8E76-14C1DAC509D3}"/>
              </a:ext>
            </a:extLst>
          </p:cNvPr>
          <p:cNvSpPr>
            <a:spLocks noGrp="1"/>
          </p:cNvSpPr>
          <p:nvPr>
            <p:ph type="dt" sz="half" idx="10"/>
          </p:nvPr>
        </p:nvSpPr>
        <p:spPr/>
        <p:txBody>
          <a:bodyPr/>
          <a:lstStyle/>
          <a:p>
            <a:fld id="{AF2D3330-157C-4282-94BD-ED17F9613015}" type="datetimeFigureOut">
              <a:rPr lang="en-US" smtClean="0"/>
              <a:t>8/15/2021</a:t>
            </a:fld>
            <a:endParaRPr lang="en-US"/>
          </a:p>
        </p:txBody>
      </p:sp>
      <p:sp>
        <p:nvSpPr>
          <p:cNvPr id="5" name="Footer Placeholder 4">
            <a:extLst>
              <a:ext uri="{FF2B5EF4-FFF2-40B4-BE49-F238E27FC236}">
                <a16:creationId xmlns:a16="http://schemas.microsoft.com/office/drawing/2014/main" id="{46032A8E-C187-49A9-BBC8-0B5AC9B2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12C1-3E4C-4876-9B63-1C09C02554E1}"/>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3855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192-D5AF-474A-9444-EA033F0D2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3DB005FE-351B-43FE-ABD1-60FB13A9CE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45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86919F64-886C-49DE-B77B-B7D75E8C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2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5D6-602C-41F4-B49A-BA1BDD30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FAD8-9B33-4681-8877-AF739B8B5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5E573-2861-4088-AC77-25712A8235FE}"/>
              </a:ext>
            </a:extLst>
          </p:cNvPr>
          <p:cNvSpPr>
            <a:spLocks noGrp="1"/>
          </p:cNvSpPr>
          <p:nvPr>
            <p:ph type="dt" sz="half" idx="10"/>
          </p:nvPr>
        </p:nvSpPr>
        <p:spPr/>
        <p:txBody>
          <a:bodyPr/>
          <a:lstStyle/>
          <a:p>
            <a:fld id="{AF2D3330-157C-4282-94BD-ED17F9613015}" type="datetimeFigureOut">
              <a:rPr lang="en-US" smtClean="0"/>
              <a:t>8/15/2021</a:t>
            </a:fld>
            <a:endParaRPr lang="en-US"/>
          </a:p>
        </p:txBody>
      </p:sp>
      <p:sp>
        <p:nvSpPr>
          <p:cNvPr id="5" name="Footer Placeholder 4">
            <a:extLst>
              <a:ext uri="{FF2B5EF4-FFF2-40B4-BE49-F238E27FC236}">
                <a16:creationId xmlns:a16="http://schemas.microsoft.com/office/drawing/2014/main" id="{25D01C05-3E3B-4A17-8B16-490B05294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4A6A-A032-4F05-AE9C-22248A36AF50}"/>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037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B7D-979A-44F7-98CE-D258537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3BCD9-6295-4E9A-B628-1C3856654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8985C-B63C-4EEF-A7F2-413E116289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1624A-2827-4CA9-A06F-C3566E0E58C7}"/>
              </a:ext>
            </a:extLst>
          </p:cNvPr>
          <p:cNvSpPr>
            <a:spLocks noGrp="1"/>
          </p:cNvSpPr>
          <p:nvPr>
            <p:ph type="dt" sz="half" idx="10"/>
          </p:nvPr>
        </p:nvSpPr>
        <p:spPr/>
        <p:txBody>
          <a:bodyPr/>
          <a:lstStyle/>
          <a:p>
            <a:fld id="{AF2D3330-157C-4282-94BD-ED17F9613015}" type="datetimeFigureOut">
              <a:rPr lang="en-US" smtClean="0"/>
              <a:t>8/15/2021</a:t>
            </a:fld>
            <a:endParaRPr lang="en-US"/>
          </a:p>
        </p:txBody>
      </p:sp>
      <p:sp>
        <p:nvSpPr>
          <p:cNvPr id="6" name="Footer Placeholder 5">
            <a:extLst>
              <a:ext uri="{FF2B5EF4-FFF2-40B4-BE49-F238E27FC236}">
                <a16:creationId xmlns:a16="http://schemas.microsoft.com/office/drawing/2014/main" id="{33457EA0-C800-4035-8E5D-98AD3A8AA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09FC7-88CC-422F-878C-B3E11F9709CD}"/>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24423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000-1AD5-4E2A-A57E-6763E349A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6B38B-AFCC-4EFC-95DD-FEC1715AC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4D95-1F54-4016-B4B5-ED6F90708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FBAB4-ADC6-4E06-A260-2526BD33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9B671-9E73-49B2-9DF4-946AF0362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B8CF-BD39-48C8-B3B0-D516A108D0D0}"/>
              </a:ext>
            </a:extLst>
          </p:cNvPr>
          <p:cNvSpPr>
            <a:spLocks noGrp="1"/>
          </p:cNvSpPr>
          <p:nvPr>
            <p:ph type="dt" sz="half" idx="10"/>
          </p:nvPr>
        </p:nvSpPr>
        <p:spPr/>
        <p:txBody>
          <a:bodyPr/>
          <a:lstStyle/>
          <a:p>
            <a:fld id="{AF2D3330-157C-4282-94BD-ED17F9613015}" type="datetimeFigureOut">
              <a:rPr lang="en-US" smtClean="0"/>
              <a:t>8/15/2021</a:t>
            </a:fld>
            <a:endParaRPr lang="en-US"/>
          </a:p>
        </p:txBody>
      </p:sp>
      <p:sp>
        <p:nvSpPr>
          <p:cNvPr id="8" name="Footer Placeholder 7">
            <a:extLst>
              <a:ext uri="{FF2B5EF4-FFF2-40B4-BE49-F238E27FC236}">
                <a16:creationId xmlns:a16="http://schemas.microsoft.com/office/drawing/2014/main" id="{10B56E17-6AAD-411B-8F1C-6A91D820B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79023-72F5-4ECC-A388-BB09CFCB85D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7247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F320-2366-4130-8B7C-F465F06B6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225C4-ACAE-4811-B1CA-78542286C78E}"/>
              </a:ext>
            </a:extLst>
          </p:cNvPr>
          <p:cNvSpPr>
            <a:spLocks noGrp="1"/>
          </p:cNvSpPr>
          <p:nvPr>
            <p:ph type="dt" sz="half" idx="10"/>
          </p:nvPr>
        </p:nvSpPr>
        <p:spPr/>
        <p:txBody>
          <a:bodyPr/>
          <a:lstStyle/>
          <a:p>
            <a:fld id="{AF2D3330-157C-4282-94BD-ED17F9613015}" type="datetimeFigureOut">
              <a:rPr lang="en-US" smtClean="0"/>
              <a:t>8/15/2021</a:t>
            </a:fld>
            <a:endParaRPr lang="en-US"/>
          </a:p>
        </p:txBody>
      </p:sp>
      <p:sp>
        <p:nvSpPr>
          <p:cNvPr id="4" name="Footer Placeholder 3">
            <a:extLst>
              <a:ext uri="{FF2B5EF4-FFF2-40B4-BE49-F238E27FC236}">
                <a16:creationId xmlns:a16="http://schemas.microsoft.com/office/drawing/2014/main" id="{0B846226-651C-4C2D-A675-3A3BC7D18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374F5-4D3A-41FC-92FE-3349ED74DE0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09292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AF1A-4255-4826-A1C4-D1EE314C0CE7}"/>
              </a:ext>
            </a:extLst>
          </p:cNvPr>
          <p:cNvSpPr>
            <a:spLocks noGrp="1"/>
          </p:cNvSpPr>
          <p:nvPr>
            <p:ph type="dt" sz="half" idx="10"/>
          </p:nvPr>
        </p:nvSpPr>
        <p:spPr/>
        <p:txBody>
          <a:bodyPr/>
          <a:lstStyle/>
          <a:p>
            <a:fld id="{AF2D3330-157C-4282-94BD-ED17F9613015}" type="datetimeFigureOut">
              <a:rPr lang="en-US" smtClean="0"/>
              <a:t>8/15/2021</a:t>
            </a:fld>
            <a:endParaRPr lang="en-US"/>
          </a:p>
        </p:txBody>
      </p:sp>
      <p:sp>
        <p:nvSpPr>
          <p:cNvPr id="3" name="Footer Placeholder 2">
            <a:extLst>
              <a:ext uri="{FF2B5EF4-FFF2-40B4-BE49-F238E27FC236}">
                <a16:creationId xmlns:a16="http://schemas.microsoft.com/office/drawing/2014/main" id="{A9AA2D85-5832-442D-B47D-4C2430D27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6A8C4-4927-4D4B-8AD2-2580A1E57013}"/>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171874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FB483-3D23-452D-B431-A1318944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4728-0FF9-4BB9-AB49-46FABB576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6C99-8626-442D-B799-81AA1B08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3330-157C-4282-94BD-ED17F9613015}" type="datetimeFigureOut">
              <a:rPr lang="en-US" smtClean="0"/>
              <a:t>8/15/2021</a:t>
            </a:fld>
            <a:endParaRPr lang="en-US"/>
          </a:p>
        </p:txBody>
      </p:sp>
      <p:sp>
        <p:nvSpPr>
          <p:cNvPr id="5" name="Footer Placeholder 4">
            <a:extLst>
              <a:ext uri="{FF2B5EF4-FFF2-40B4-BE49-F238E27FC236}">
                <a16:creationId xmlns:a16="http://schemas.microsoft.com/office/drawing/2014/main" id="{273F41DE-63E7-46B5-9542-E830CC11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3F32C-44C1-4764-ABB8-EB3393ED5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3D28-FEE8-46FF-91CE-B5556BFD9E51}" type="slidenum">
              <a:rPr lang="en-US" smtClean="0"/>
              <a:t>‹#›</a:t>
            </a:fld>
            <a:endParaRPr lang="en-US"/>
          </a:p>
        </p:txBody>
      </p:sp>
    </p:spTree>
    <p:extLst>
      <p:ext uri="{BB962C8B-B14F-4D97-AF65-F5344CB8AC3E}">
        <p14:creationId xmlns:p14="http://schemas.microsoft.com/office/powerpoint/2010/main" val="1949897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4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III.	Someone says:  “If someone, who believes in Jesus and has repented of his sins and has committed to being baptized, dies unexpectedly before being baptized, surely God’s grace will save him and he will go to heaven.”</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876764"/>
            <a:ext cx="11947021" cy="3981235"/>
          </a:xfrm>
        </p:spPr>
        <p:txBody>
          <a:bodyPr>
            <a:normAutofit fontScale="92500" lnSpcReduction="20000"/>
          </a:bodyPr>
          <a:lstStyle/>
          <a:p>
            <a:pPr>
              <a:buFont typeface="+mj-lt"/>
              <a:buAutoNum type="alphaUcPeriod" startAt="5"/>
            </a:pPr>
            <a:r>
              <a:rPr lang="en-US" dirty="0"/>
              <a:t>But, if this line of argumentation is valid then:</a:t>
            </a:r>
          </a:p>
          <a:p>
            <a:pPr lvl="1"/>
            <a:r>
              <a:rPr lang="en-US" dirty="0"/>
              <a:t>If salvation by “faith only” is true, then would God forgive the person who is “on his way to having faith”?</a:t>
            </a:r>
          </a:p>
          <a:p>
            <a:pPr lvl="1"/>
            <a:r>
              <a:rPr lang="en-US" dirty="0"/>
              <a:t>What if someone dies right before (and while he is “on his way to”) repent of his sins?  Does Luke 13:3 still apply?</a:t>
            </a:r>
          </a:p>
          <a:p>
            <a:pPr lvl="1"/>
            <a:r>
              <a:rPr lang="en-US" dirty="0"/>
              <a:t>What if someone dies right before (and while he is “about to”) confess his faith in Jesus Christ?  Does Romans 10:9-10 still apply?</a:t>
            </a:r>
          </a:p>
          <a:p>
            <a:pPr>
              <a:buAutoNum type="alphaUcPeriod" startAt="5"/>
            </a:pPr>
            <a:r>
              <a:rPr lang="en-US" dirty="0"/>
              <a:t>Take it even further: What does it matter if the person was going to do something right before an unexpected death? </a:t>
            </a:r>
          </a:p>
          <a:p>
            <a:pPr lvl="1"/>
            <a:r>
              <a:rPr lang="en-US" dirty="0"/>
              <a:t>Wouldn’t a loving, all-knowing God save us for what we were going to do, even if it was years or decades away from being done?  That’s what this line of argumentation demands.</a:t>
            </a:r>
          </a:p>
          <a:p>
            <a:pPr lvl="1"/>
            <a:r>
              <a:rPr lang="en-US" dirty="0"/>
              <a:t>Such reasoning would reduce many passages to absolute nonsense, like 2 Corinthians 5:10.</a:t>
            </a:r>
          </a:p>
          <a:p>
            <a:pPr>
              <a:buAutoNum type="alphaUcPeriod" startAt="5"/>
            </a:pPr>
            <a:r>
              <a:rPr lang="en-US" dirty="0"/>
              <a:t>There is no room for willful disobedience on our part to a plain Bible teaching.</a:t>
            </a:r>
          </a:p>
        </p:txBody>
      </p:sp>
    </p:spTree>
    <p:extLst>
      <p:ext uri="{BB962C8B-B14F-4D97-AF65-F5344CB8AC3E}">
        <p14:creationId xmlns:p14="http://schemas.microsoft.com/office/powerpoint/2010/main" val="303394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IV.	Someone says:  “Baptism is only a symbol of the fact that your sins have already been washed away, and it serves to publicly identify a person with Christ.  ‘It is an outward sign of an inward grace.’”</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a:bodyPr>
          <a:lstStyle/>
          <a:p>
            <a:r>
              <a:rPr lang="en-US" dirty="0"/>
              <a:t>Some misuse Romans 6 to support this doctrine.</a:t>
            </a:r>
          </a:p>
          <a:p>
            <a:pPr lvl="1"/>
            <a:r>
              <a:rPr lang="en-US" dirty="0"/>
              <a:t>Baptism is taught to be a “likeness” (Rom. 6:3) or “form/pattern” (6:17) of Christ’s death, burial and resurrection.  That is the only “symbolism” in the passage.</a:t>
            </a:r>
          </a:p>
          <a:p>
            <a:pPr lvl="1"/>
            <a:r>
              <a:rPr lang="en-US" dirty="0"/>
              <a:t>When one is baptized, he has “obeyed from the heart that form of doctrine,” when he is united together with Christ in his conversion.</a:t>
            </a:r>
          </a:p>
          <a:p>
            <a:pPr lvl="1"/>
            <a:r>
              <a:rPr lang="en-US" dirty="0"/>
              <a:t>Baptism is anything but unnecessary in Romans 6.  It is the only way into Christ, into His death, into newness of life, to do away with the body of sin and to be freed from sin.  Baptism is absolutely essential!</a:t>
            </a:r>
          </a:p>
          <a:p>
            <a:pPr lvl="1"/>
            <a:endParaRPr lang="en-US" dirty="0"/>
          </a:p>
        </p:txBody>
      </p:sp>
    </p:spTree>
    <p:extLst>
      <p:ext uri="{BB962C8B-B14F-4D97-AF65-F5344CB8AC3E}">
        <p14:creationId xmlns:p14="http://schemas.microsoft.com/office/powerpoint/2010/main" val="1965969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IV.	Someone says:  “Baptism is only a symbol of the fact that your sins have already been washed away, and it serves to publicly identify a person with Christ.  ‘It is an outward sign of an inward grace.’”</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a:bodyPr>
          <a:lstStyle/>
          <a:p>
            <a:pPr>
              <a:buFont typeface="+mj-lt"/>
              <a:buAutoNum type="alphaUcPeriod" startAt="2"/>
            </a:pPr>
            <a:r>
              <a:rPr lang="en-US" dirty="0"/>
              <a:t>Some misuse Colossians 2 to support this doctrine.</a:t>
            </a:r>
          </a:p>
          <a:p>
            <a:pPr lvl="1"/>
            <a:r>
              <a:rPr lang="en-US" dirty="0"/>
              <a:t>Some attempt to liken baptism to circumcision of the Old Testament.</a:t>
            </a:r>
          </a:p>
          <a:p>
            <a:pPr lvl="1"/>
            <a:r>
              <a:rPr lang="en-US" dirty="0"/>
              <a:t>While the word “circumcision” is certainly used in the passage, it is not reducing baptism to a physical act that has nothing to do with salvation from sin.  In fact, the inspired text affirms the essentiality of baptism.</a:t>
            </a:r>
          </a:p>
          <a:p>
            <a:pPr lvl="2"/>
            <a:r>
              <a:rPr lang="en-US" dirty="0"/>
              <a:t>There is, what could be a called, spiritual circumcision—removing “the body of sin” (2:11; Rom. 6:6).</a:t>
            </a:r>
          </a:p>
          <a:p>
            <a:pPr lvl="2"/>
            <a:r>
              <a:rPr lang="en-US" dirty="0"/>
              <a:t>This spiritual operation is done by the Lord Himself (2:11-12).</a:t>
            </a:r>
          </a:p>
          <a:p>
            <a:pPr lvl="2"/>
            <a:r>
              <a:rPr lang="en-US" dirty="0"/>
              <a:t>This spiritual operation requires faith in God (2:12).</a:t>
            </a:r>
          </a:p>
          <a:p>
            <a:pPr lvl="2"/>
            <a:r>
              <a:rPr lang="en-US" dirty="0"/>
              <a:t>This spiritual operation results in salvation from sin (2:13).</a:t>
            </a:r>
          </a:p>
          <a:p>
            <a:pPr lvl="2"/>
            <a:r>
              <a:rPr lang="en-US" dirty="0"/>
              <a:t>This spiritual operation that is done by God to remove the body of sin and is predicated upon faith is accomplished in the moment of one’s baptism.</a:t>
            </a:r>
          </a:p>
          <a:p>
            <a:pPr lvl="1"/>
            <a:r>
              <a:rPr lang="en-US" dirty="0"/>
              <a:t>Colossians 2 affirms the absolute essentiality of baptism for salvation.</a:t>
            </a:r>
          </a:p>
          <a:p>
            <a:pPr lvl="1"/>
            <a:endParaRPr lang="en-US" dirty="0"/>
          </a:p>
        </p:txBody>
      </p:sp>
    </p:spTree>
    <p:extLst>
      <p:ext uri="{BB962C8B-B14F-4D97-AF65-F5344CB8AC3E}">
        <p14:creationId xmlns:p14="http://schemas.microsoft.com/office/powerpoint/2010/main" val="322912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IV.	Someone says:  “Baptism is only a symbol of the fact that your sins have already been washed away, and it serves to publicly identify a person with Christ.  ‘It is an outward sign of an inward grace.’”</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a:bodyPr>
          <a:lstStyle/>
          <a:p>
            <a:pPr>
              <a:buFont typeface="+mj-lt"/>
              <a:buAutoNum type="alphaUcPeriod" startAt="3"/>
            </a:pPr>
            <a:r>
              <a:rPr lang="en-US" dirty="0"/>
              <a:t>Some misuse 1 Peter 3 to support this doctrine.</a:t>
            </a:r>
          </a:p>
          <a:p>
            <a:pPr lvl="1"/>
            <a:r>
              <a:rPr lang="en-US" dirty="0"/>
              <a:t>This demonstrates a complete rejection of what the passage actually teaches.</a:t>
            </a:r>
          </a:p>
          <a:p>
            <a:pPr lvl="1"/>
            <a:r>
              <a:rPr lang="en-US" dirty="0"/>
              <a:t>By the use of the word “antitype,” Peter actually affirms that the salvation of Noah was the “symbol” (or type, figure) of the true salvation found in water baptism (which is the reality or substance).</a:t>
            </a:r>
          </a:p>
          <a:p>
            <a:pPr lvl="1"/>
            <a:r>
              <a:rPr lang="en-US" dirty="0"/>
              <a:t>Peter’s choice of words could not be any more plain – “Baptism now saves us.”</a:t>
            </a:r>
          </a:p>
          <a:p>
            <a:pPr lvl="1"/>
            <a:r>
              <a:rPr lang="en-US" dirty="0"/>
              <a:t>The entire New Testament teaches that literal baptism is essential and precedes salvation (Mark 16:16; Acts 2:38; 22:16; 1 Pet. 3:21).</a:t>
            </a:r>
          </a:p>
        </p:txBody>
      </p:sp>
    </p:spTree>
    <p:extLst>
      <p:ext uri="{BB962C8B-B14F-4D97-AF65-F5344CB8AC3E}">
        <p14:creationId xmlns:p14="http://schemas.microsoft.com/office/powerpoint/2010/main" val="4041305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IV.	Someone says:  “Baptism is only a symbol of the fact that your sins have already been washed away, and it serves to publicly identify a person with Christ.  ‘It is an outward sign of an inward grace.’”</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lnSpcReduction="10000"/>
          </a:bodyPr>
          <a:lstStyle/>
          <a:p>
            <a:pPr>
              <a:buFont typeface="+mj-lt"/>
              <a:buAutoNum type="alphaUcPeriod" startAt="4"/>
            </a:pPr>
            <a:r>
              <a:rPr lang="en-US" dirty="0"/>
              <a:t>There is no New Testament authority or support of any kind for teaching that baptism is merely a symbol (unnecessary to salvation) and a public way to display that one’s salvation was already obtained at the point of faith.</a:t>
            </a:r>
          </a:p>
          <a:p>
            <a:pPr lvl="1"/>
            <a:r>
              <a:rPr lang="en-US" dirty="0"/>
              <a:t>If baptism is to be a “public proclamation” that one is already saved and in a right relationship with God, then:</a:t>
            </a:r>
          </a:p>
          <a:p>
            <a:pPr lvl="2"/>
            <a:r>
              <a:rPr lang="en-US" dirty="0"/>
              <a:t>To whom was the Ethiopian eunuch making a public proclamation in the water alongside the road in Acts 8?</a:t>
            </a:r>
          </a:p>
          <a:p>
            <a:pPr lvl="2"/>
            <a:r>
              <a:rPr lang="en-US" dirty="0"/>
              <a:t>To whom was the Philippian jailer making a public proclamation in the middle of the night in Acts 16?</a:t>
            </a:r>
          </a:p>
          <a:p>
            <a:pPr lvl="2"/>
            <a:r>
              <a:rPr lang="en-US" dirty="0"/>
              <a:t>To whom was Saul of Tarsus making a public proclamation when Ananias baptized him in Acts 9?  And, if it was a public proclamation, why didn’t the apostles know about it?</a:t>
            </a:r>
          </a:p>
          <a:p>
            <a:pPr lvl="1"/>
            <a:r>
              <a:rPr lang="en-US" dirty="0"/>
              <a:t>Bible teaching is very plain and never refers to baptism in this way which man has invented and so frequently teaches.  We must be careful to only teach what the Bible teaches.</a:t>
            </a:r>
          </a:p>
        </p:txBody>
      </p:sp>
    </p:spTree>
    <p:extLst>
      <p:ext uri="{BB962C8B-B14F-4D97-AF65-F5344CB8AC3E}">
        <p14:creationId xmlns:p14="http://schemas.microsoft.com/office/powerpoint/2010/main" val="17353423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pPr algn="ctr"/>
            <a:r>
              <a:rPr lang="en-US" dirty="0"/>
              <a:t>What have we learned from the Bible in these lessons?</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p:txBody>
          <a:bodyPr>
            <a:normAutofit/>
          </a:bodyPr>
          <a:lstStyle/>
          <a:p>
            <a:pPr marL="0" indent="0" algn="ctr">
              <a:buNone/>
            </a:pPr>
            <a:r>
              <a:rPr lang="en-US" sz="3600" dirty="0"/>
              <a:t>The Biblical evidence points to only one Biblical conclusion:</a:t>
            </a:r>
          </a:p>
          <a:p>
            <a:pPr marL="0" indent="0" algn="ctr">
              <a:buNone/>
            </a:pPr>
            <a:r>
              <a:rPr lang="en-US" sz="4400" i="1" dirty="0"/>
              <a:t>Baptism is absolutely essential</a:t>
            </a:r>
          </a:p>
          <a:p>
            <a:pPr marL="0" indent="0" algn="ctr">
              <a:buNone/>
            </a:pPr>
            <a:r>
              <a:rPr lang="en-US" sz="4400" i="1" dirty="0"/>
              <a:t>to one’s salvation from sin.</a:t>
            </a:r>
          </a:p>
        </p:txBody>
      </p:sp>
    </p:spTree>
    <p:extLst>
      <p:ext uri="{BB962C8B-B14F-4D97-AF65-F5344CB8AC3E}">
        <p14:creationId xmlns:p14="http://schemas.microsoft.com/office/powerpoint/2010/main" val="20106211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78">
            <a:extLst>
              <a:ext uri="{FF2B5EF4-FFF2-40B4-BE49-F238E27FC236}">
                <a16:creationId xmlns:a16="http://schemas.microsoft.com/office/drawing/2014/main" id="{2F6B9327-2CE8-45C8-9D9D-0A2357EBA322}"/>
              </a:ext>
            </a:extLst>
          </p:cNvPr>
          <p:cNvSpPr>
            <a:spLocks noChangeShapeType="1"/>
          </p:cNvSpPr>
          <p:nvPr/>
        </p:nvSpPr>
        <p:spPr bwMode="auto">
          <a:xfrm>
            <a:off x="10287000" y="7499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5">
            <a:extLst>
              <a:ext uri="{FF2B5EF4-FFF2-40B4-BE49-F238E27FC236}">
                <a16:creationId xmlns:a16="http://schemas.microsoft.com/office/drawing/2014/main" id="{82A9BBE8-F2E7-41FF-A3A5-079D1A63D64F}"/>
              </a:ext>
            </a:extLst>
          </p:cNvPr>
          <p:cNvSpPr>
            <a:spLocks noChangeShapeType="1"/>
          </p:cNvSpPr>
          <p:nvPr/>
        </p:nvSpPr>
        <p:spPr bwMode="auto">
          <a:xfrm>
            <a:off x="6934200" y="749967"/>
            <a:ext cx="335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8">
            <a:extLst>
              <a:ext uri="{FF2B5EF4-FFF2-40B4-BE49-F238E27FC236}">
                <a16:creationId xmlns:a16="http://schemas.microsoft.com/office/drawing/2014/main" id="{6B983937-A0B4-44E0-B653-85B2D0E34EE8}"/>
              </a:ext>
            </a:extLst>
          </p:cNvPr>
          <p:cNvSpPr>
            <a:spLocks noChangeShapeType="1"/>
          </p:cNvSpPr>
          <p:nvPr/>
        </p:nvSpPr>
        <p:spPr bwMode="auto">
          <a:xfrm>
            <a:off x="10287000" y="13976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Box 50">
            <a:extLst>
              <a:ext uri="{FF2B5EF4-FFF2-40B4-BE49-F238E27FC236}">
                <a16:creationId xmlns:a16="http://schemas.microsoft.com/office/drawing/2014/main" id="{CE789360-27D5-4C4A-B781-1BC2F14113F1}"/>
              </a:ext>
            </a:extLst>
          </p:cNvPr>
          <p:cNvSpPr txBox="1"/>
          <p:nvPr/>
        </p:nvSpPr>
        <p:spPr>
          <a:xfrm>
            <a:off x="6400803" y="172441"/>
            <a:ext cx="5739062" cy="5823133"/>
          </a:xfrm>
          <a:prstGeom prst="rect">
            <a:avLst/>
          </a:prstGeom>
          <a:noFill/>
        </p:spPr>
        <p:txBody>
          <a:bodyPr wrap="square" rtlCol="0">
            <a:spAutoFit/>
          </a:bodyPr>
          <a:lstStyle/>
          <a:p>
            <a:pPr>
              <a:lnSpc>
                <a:spcPct val="95000"/>
              </a:lnSpc>
            </a:pPr>
            <a:r>
              <a:rPr lang="en-US" sz="2800" b="1" dirty="0">
                <a:solidFill>
                  <a:schemeClr val="accent1">
                    <a:lumMod val="75000"/>
                  </a:schemeClr>
                </a:solidFill>
              </a:rPr>
              <a:t>Becoming a Christian</a:t>
            </a:r>
          </a:p>
          <a:p>
            <a:pPr>
              <a:lnSpc>
                <a:spcPct val="95000"/>
              </a:lnSpc>
            </a:pPr>
            <a:r>
              <a:rPr lang="en-US" sz="2800" b="1" dirty="0">
                <a:solidFill>
                  <a:schemeClr val="accent1">
                    <a:lumMod val="75000"/>
                  </a:schemeClr>
                </a:solidFill>
              </a:rPr>
              <a:t>Entering a new relationship with God</a:t>
            </a:r>
          </a:p>
          <a:p>
            <a:pPr>
              <a:lnSpc>
                <a:spcPct val="95000"/>
              </a:lnSpc>
            </a:pPr>
            <a:r>
              <a:rPr lang="en-US" sz="2800" b="1" dirty="0">
                <a:solidFill>
                  <a:schemeClr val="accent1">
                    <a:lumMod val="75000"/>
                  </a:schemeClr>
                </a:solidFill>
              </a:rPr>
              <a:t>Being saved from sin</a:t>
            </a:r>
          </a:p>
          <a:p>
            <a:pPr>
              <a:lnSpc>
                <a:spcPct val="95000"/>
              </a:lnSpc>
            </a:pPr>
            <a:r>
              <a:rPr lang="en-US" sz="2800" b="1" dirty="0">
                <a:solidFill>
                  <a:schemeClr val="accent1">
                    <a:lumMod val="75000"/>
                  </a:schemeClr>
                </a:solidFill>
              </a:rPr>
              <a:t>Obtaining the remission of sins</a:t>
            </a:r>
          </a:p>
          <a:p>
            <a:pPr>
              <a:lnSpc>
                <a:spcPct val="95000"/>
              </a:lnSpc>
            </a:pPr>
            <a:r>
              <a:rPr lang="en-US" sz="2800" b="1" dirty="0">
                <a:solidFill>
                  <a:schemeClr val="accent1">
                    <a:lumMod val="75000"/>
                  </a:schemeClr>
                </a:solidFill>
              </a:rPr>
              <a:t>Washing away sins</a:t>
            </a:r>
          </a:p>
          <a:p>
            <a:pPr>
              <a:lnSpc>
                <a:spcPct val="95000"/>
              </a:lnSpc>
            </a:pPr>
            <a:r>
              <a:rPr lang="en-US" sz="2800" b="1" dirty="0">
                <a:solidFill>
                  <a:schemeClr val="accent1">
                    <a:lumMod val="75000"/>
                  </a:schemeClr>
                </a:solidFill>
              </a:rPr>
              <a:t>Getting into Christ and His blood</a:t>
            </a:r>
          </a:p>
          <a:p>
            <a:pPr>
              <a:lnSpc>
                <a:spcPct val="95000"/>
              </a:lnSpc>
            </a:pPr>
            <a:r>
              <a:rPr lang="en-US" sz="2800" b="1" dirty="0">
                <a:solidFill>
                  <a:schemeClr val="accent1">
                    <a:lumMod val="75000"/>
                  </a:schemeClr>
                </a:solidFill>
              </a:rPr>
              <a:t>Entering a new life, free from sin</a:t>
            </a:r>
          </a:p>
          <a:p>
            <a:pPr>
              <a:lnSpc>
                <a:spcPct val="95000"/>
              </a:lnSpc>
            </a:pPr>
            <a:r>
              <a:rPr lang="en-US" sz="2800" b="1" dirty="0">
                <a:solidFill>
                  <a:schemeClr val="accent1">
                    <a:lumMod val="75000"/>
                  </a:schemeClr>
                </a:solidFill>
              </a:rPr>
              <a:t>Becoming a son of God</a:t>
            </a:r>
          </a:p>
          <a:p>
            <a:pPr>
              <a:lnSpc>
                <a:spcPct val="95000"/>
              </a:lnSpc>
            </a:pPr>
            <a:r>
              <a:rPr lang="en-US" sz="2800" b="1" dirty="0">
                <a:solidFill>
                  <a:schemeClr val="accent1">
                    <a:lumMod val="75000"/>
                  </a:schemeClr>
                </a:solidFill>
              </a:rPr>
              <a:t>Getting into Christ, putting on Christ</a:t>
            </a:r>
          </a:p>
          <a:p>
            <a:pPr>
              <a:lnSpc>
                <a:spcPct val="95000"/>
              </a:lnSpc>
            </a:pPr>
            <a:r>
              <a:rPr lang="en-US" sz="2800" b="1" dirty="0">
                <a:solidFill>
                  <a:schemeClr val="accent1">
                    <a:lumMod val="75000"/>
                  </a:schemeClr>
                </a:solidFill>
              </a:rPr>
              <a:t>Being saved</a:t>
            </a:r>
          </a:p>
          <a:p>
            <a:pPr>
              <a:lnSpc>
                <a:spcPct val="95000"/>
              </a:lnSpc>
            </a:pPr>
            <a:r>
              <a:rPr lang="en-US" sz="2800" b="1" dirty="0">
                <a:solidFill>
                  <a:schemeClr val="accent1">
                    <a:lumMod val="75000"/>
                  </a:schemeClr>
                </a:solidFill>
              </a:rPr>
              <a:t>Receiving a good conscience </a:t>
            </a:r>
          </a:p>
          <a:p>
            <a:pPr>
              <a:lnSpc>
                <a:spcPct val="95000"/>
              </a:lnSpc>
            </a:pPr>
            <a:r>
              <a:rPr lang="en-US" sz="2800" b="1" dirty="0">
                <a:solidFill>
                  <a:schemeClr val="accent1">
                    <a:lumMod val="75000"/>
                  </a:schemeClr>
                </a:solidFill>
              </a:rPr>
              <a:t>Being born again</a:t>
            </a:r>
          </a:p>
          <a:p>
            <a:pPr>
              <a:lnSpc>
                <a:spcPct val="95000"/>
              </a:lnSpc>
            </a:pPr>
            <a:r>
              <a:rPr lang="en-US" sz="2800" b="1" dirty="0">
                <a:solidFill>
                  <a:schemeClr val="accent1">
                    <a:lumMod val="75000"/>
                  </a:schemeClr>
                </a:solidFill>
              </a:rPr>
              <a:t>Entering the kingdom of God</a:t>
            </a:r>
          </a:p>
          <a:p>
            <a:pPr>
              <a:lnSpc>
                <a:spcPct val="95000"/>
              </a:lnSpc>
            </a:pPr>
            <a:r>
              <a:rPr lang="en-US" sz="2800" b="1" dirty="0">
                <a:solidFill>
                  <a:schemeClr val="accent1">
                    <a:lumMod val="75000"/>
                  </a:schemeClr>
                </a:solidFill>
              </a:rPr>
              <a:t>Being converted to Christ</a:t>
            </a:r>
          </a:p>
        </p:txBody>
      </p:sp>
      <p:sp>
        <p:nvSpPr>
          <p:cNvPr id="55" name="TextBox 54">
            <a:extLst>
              <a:ext uri="{FF2B5EF4-FFF2-40B4-BE49-F238E27FC236}">
                <a16:creationId xmlns:a16="http://schemas.microsoft.com/office/drawing/2014/main" id="{68EE133E-1A80-42B0-A6B0-B81DA8496A7D}"/>
              </a:ext>
            </a:extLst>
          </p:cNvPr>
          <p:cNvSpPr txBox="1"/>
          <p:nvPr/>
        </p:nvSpPr>
        <p:spPr>
          <a:xfrm>
            <a:off x="52135" y="172441"/>
            <a:ext cx="5739062" cy="6641818"/>
          </a:xfrm>
          <a:prstGeom prst="rect">
            <a:avLst/>
          </a:prstGeom>
          <a:noFill/>
        </p:spPr>
        <p:txBody>
          <a:bodyPr wrap="square" rtlCol="0">
            <a:spAutoFit/>
          </a:bodyPr>
          <a:lstStyle/>
          <a:p>
            <a:pPr>
              <a:lnSpc>
                <a:spcPct val="95000"/>
              </a:lnSpc>
            </a:pPr>
            <a:r>
              <a:rPr lang="en-US" sz="2800" b="1" dirty="0">
                <a:solidFill>
                  <a:schemeClr val="bg1"/>
                </a:solidFill>
              </a:rPr>
              <a:t>Matthew 28:18-20</a:t>
            </a:r>
          </a:p>
          <a:p>
            <a:pPr>
              <a:lnSpc>
                <a:spcPct val="95000"/>
              </a:lnSpc>
            </a:pPr>
            <a:endParaRPr lang="en-US" sz="2800" b="1" dirty="0">
              <a:solidFill>
                <a:schemeClr val="bg1"/>
              </a:solidFill>
            </a:endParaRPr>
          </a:p>
          <a:p>
            <a:pPr>
              <a:lnSpc>
                <a:spcPct val="95000"/>
              </a:lnSpc>
            </a:pPr>
            <a:r>
              <a:rPr lang="en-US" sz="2800" b="1" dirty="0">
                <a:solidFill>
                  <a:schemeClr val="bg1"/>
                </a:solidFill>
              </a:rPr>
              <a:t>Mark 16:15-16</a:t>
            </a:r>
          </a:p>
          <a:p>
            <a:pPr>
              <a:lnSpc>
                <a:spcPct val="95000"/>
              </a:lnSpc>
            </a:pPr>
            <a:r>
              <a:rPr lang="en-US" sz="2800" b="1" dirty="0">
                <a:solidFill>
                  <a:schemeClr val="bg1"/>
                </a:solidFill>
              </a:rPr>
              <a:t>Acts 2:38</a:t>
            </a:r>
          </a:p>
          <a:p>
            <a:pPr>
              <a:lnSpc>
                <a:spcPct val="95000"/>
              </a:lnSpc>
            </a:pPr>
            <a:r>
              <a:rPr lang="en-US" sz="2800" b="1" dirty="0">
                <a:solidFill>
                  <a:schemeClr val="bg1"/>
                </a:solidFill>
              </a:rPr>
              <a:t>Acts 22:16</a:t>
            </a:r>
          </a:p>
          <a:p>
            <a:pPr>
              <a:lnSpc>
                <a:spcPct val="95000"/>
              </a:lnSpc>
            </a:pPr>
            <a:r>
              <a:rPr lang="en-US" sz="2800" b="1" dirty="0">
                <a:solidFill>
                  <a:schemeClr val="bg1"/>
                </a:solidFill>
              </a:rPr>
              <a:t>Romans 6:3-4, 17</a:t>
            </a:r>
          </a:p>
          <a:p>
            <a:pPr>
              <a:lnSpc>
                <a:spcPct val="95000"/>
              </a:lnSpc>
            </a:pPr>
            <a:endParaRPr lang="en-US" sz="2800" b="1" dirty="0">
              <a:solidFill>
                <a:schemeClr val="bg1"/>
              </a:solidFill>
            </a:endParaRPr>
          </a:p>
          <a:p>
            <a:pPr>
              <a:lnSpc>
                <a:spcPct val="95000"/>
              </a:lnSpc>
            </a:pPr>
            <a:r>
              <a:rPr lang="en-US" sz="2800" b="1" dirty="0">
                <a:solidFill>
                  <a:schemeClr val="bg1"/>
                </a:solidFill>
              </a:rPr>
              <a:t>Galatians 3:26-27</a:t>
            </a:r>
          </a:p>
          <a:p>
            <a:pPr>
              <a:lnSpc>
                <a:spcPct val="95000"/>
              </a:lnSpc>
            </a:pPr>
            <a:endParaRPr lang="en-US" sz="2800" b="1" dirty="0">
              <a:solidFill>
                <a:schemeClr val="bg1"/>
              </a:solidFill>
            </a:endParaRPr>
          </a:p>
          <a:p>
            <a:pPr>
              <a:lnSpc>
                <a:spcPct val="95000"/>
              </a:lnSpc>
            </a:pPr>
            <a:r>
              <a:rPr lang="en-US" sz="2800" b="1" dirty="0">
                <a:solidFill>
                  <a:schemeClr val="bg1"/>
                </a:solidFill>
              </a:rPr>
              <a:t>1 Peter 3:21</a:t>
            </a:r>
          </a:p>
          <a:p>
            <a:pPr>
              <a:lnSpc>
                <a:spcPct val="95000"/>
              </a:lnSpc>
            </a:pPr>
            <a:endParaRPr lang="en-US" sz="2800" b="1" dirty="0">
              <a:solidFill>
                <a:schemeClr val="bg1"/>
              </a:solidFill>
            </a:endParaRPr>
          </a:p>
          <a:p>
            <a:pPr>
              <a:lnSpc>
                <a:spcPct val="95000"/>
              </a:lnSpc>
            </a:pPr>
            <a:r>
              <a:rPr lang="en-US" sz="2800" b="1" dirty="0">
                <a:solidFill>
                  <a:schemeClr val="bg1"/>
                </a:solidFill>
              </a:rPr>
              <a:t>John 3:3-5</a:t>
            </a:r>
          </a:p>
          <a:p>
            <a:pPr>
              <a:lnSpc>
                <a:spcPct val="95000"/>
              </a:lnSpc>
            </a:pPr>
            <a:endParaRPr lang="en-US" sz="2800" b="1" dirty="0">
              <a:solidFill>
                <a:schemeClr val="bg1"/>
              </a:solidFill>
            </a:endParaRPr>
          </a:p>
          <a:p>
            <a:pPr>
              <a:lnSpc>
                <a:spcPct val="95000"/>
              </a:lnSpc>
            </a:pPr>
            <a:r>
              <a:rPr lang="en-US" sz="2800" b="1" dirty="0">
                <a:solidFill>
                  <a:schemeClr val="bg1"/>
                </a:solidFill>
              </a:rPr>
              <a:t>Book of Acts</a:t>
            </a:r>
          </a:p>
          <a:p>
            <a:pPr>
              <a:lnSpc>
                <a:spcPct val="95000"/>
              </a:lnSpc>
            </a:pPr>
            <a:endParaRPr lang="en-US" sz="2800" b="1" dirty="0">
              <a:solidFill>
                <a:schemeClr val="bg1"/>
              </a:solidFill>
            </a:endParaRPr>
          </a:p>
          <a:p>
            <a:pPr>
              <a:lnSpc>
                <a:spcPct val="95000"/>
              </a:lnSpc>
            </a:pPr>
            <a:endParaRPr lang="en-US" sz="2800" b="1" dirty="0">
              <a:solidFill>
                <a:schemeClr val="bg1"/>
              </a:solidFill>
            </a:endParaRPr>
          </a:p>
        </p:txBody>
      </p:sp>
      <p:pic>
        <p:nvPicPr>
          <p:cNvPr id="10" name="Picture 7">
            <a:extLst>
              <a:ext uri="{FF2B5EF4-FFF2-40B4-BE49-F238E27FC236}">
                <a16:creationId xmlns:a16="http://schemas.microsoft.com/office/drawing/2014/main" id="{FA0238BC-E7A0-452A-9A50-DE7BDFF701CF}"/>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3438" y="5783529"/>
            <a:ext cx="728909" cy="107553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98">
            <a:extLst>
              <a:ext uri="{FF2B5EF4-FFF2-40B4-BE49-F238E27FC236}">
                <a16:creationId xmlns:a16="http://schemas.microsoft.com/office/drawing/2014/main" id="{9129E09C-B691-419B-8916-98F9917B4599}"/>
              </a:ext>
            </a:extLst>
          </p:cNvPr>
          <p:cNvGrpSpPr>
            <a:grpSpLocks/>
          </p:cNvGrpSpPr>
          <p:nvPr/>
        </p:nvGrpSpPr>
        <p:grpSpPr bwMode="auto">
          <a:xfrm>
            <a:off x="904941" y="5779694"/>
            <a:ext cx="730230" cy="1076197"/>
            <a:chOff x="46" y="864"/>
            <a:chExt cx="1106" cy="1630"/>
          </a:xfrm>
        </p:grpSpPr>
        <p:sp>
          <p:nvSpPr>
            <p:cNvPr id="12" name="WordArt 192">
              <a:extLst>
                <a:ext uri="{FF2B5EF4-FFF2-40B4-BE49-F238E27FC236}">
                  <a16:creationId xmlns:a16="http://schemas.microsoft.com/office/drawing/2014/main" id="{44F302E0-A2F6-4FEA-A8B5-C19FBAC4F142}"/>
                </a:ext>
              </a:extLst>
            </p:cNvPr>
            <p:cNvSpPr>
              <a:spLocks noChangeArrowheads="1" noChangeShapeType="1" noTextEdit="1"/>
            </p:cNvSpPr>
            <p:nvPr/>
          </p:nvSpPr>
          <p:spPr bwMode="auto">
            <a:xfrm rot="-2297410">
              <a:off x="48" y="1296"/>
              <a:ext cx="576"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solidFill>
                    <a:schemeClr val="bg1"/>
                  </a:solidFill>
                  <a:latin typeface="Tahoma" panose="020B0604030504040204" pitchFamily="34" charset="0"/>
                  <a:ea typeface="Tahoma" panose="020B0604030504040204" pitchFamily="34" charset="0"/>
                  <a:cs typeface="Tahoma" panose="020B0604030504040204" pitchFamily="34" charset="0"/>
                </a:rPr>
                <a:t>Sinner</a:t>
              </a:r>
            </a:p>
          </p:txBody>
        </p:sp>
        <p:pic>
          <p:nvPicPr>
            <p:cNvPr id="13" name="Picture 196">
              <a:extLst>
                <a:ext uri="{FF2B5EF4-FFF2-40B4-BE49-F238E27FC236}">
                  <a16:creationId xmlns:a16="http://schemas.microsoft.com/office/drawing/2014/main" id="{988DAE6D-9533-4990-B72E-25ECB81699DA}"/>
                </a:ext>
              </a:extLst>
            </p:cNvPr>
            <p:cNvPicPr preferRelativeResize="0">
              <a:picLocks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 y="864"/>
              <a:ext cx="1106" cy="1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picture containing diagram&#10;&#10;Description automatically generated">
            <a:extLst>
              <a:ext uri="{FF2B5EF4-FFF2-40B4-BE49-F238E27FC236}">
                <a16:creationId xmlns:a16="http://schemas.microsoft.com/office/drawing/2014/main" id="{75A5F081-1880-4AA9-A686-F303ED164BE0}"/>
              </a:ext>
            </a:extLst>
          </p:cNvPr>
          <p:cNvPicPr>
            <a:picLocks noChangeAspect="1"/>
          </p:cNvPicPr>
          <p:nvPr/>
        </p:nvPicPr>
        <p:blipFill rotWithShape="1">
          <a:blip r:embed="rId4">
            <a:extLst>
              <a:ext uri="{28A0092B-C50C-407E-A947-70E740481C1C}">
                <a14:useLocalDpi xmlns:a14="http://schemas.microsoft.com/office/drawing/2010/main" val="0"/>
              </a:ext>
            </a:extLst>
          </a:blip>
          <a:srcRect l="31046" r="52500"/>
          <a:stretch/>
        </p:blipFill>
        <p:spPr>
          <a:xfrm>
            <a:off x="3785190" y="0"/>
            <a:ext cx="2006001" cy="6858000"/>
          </a:xfrm>
          <a:prstGeom prst="rect">
            <a:avLst/>
          </a:prstGeom>
        </p:spPr>
      </p:pic>
    </p:spTree>
    <p:extLst>
      <p:ext uri="{BB962C8B-B14F-4D97-AF65-F5344CB8AC3E}">
        <p14:creationId xmlns:p14="http://schemas.microsoft.com/office/powerpoint/2010/main" val="3017416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416 0.00023 L 0.28685 0.00047 " pathEditMode="relative" rAng="0" ptsTypes="AA">
                                      <p:cBhvr>
                                        <p:cTn id="6" dur="2000" fill="hold"/>
                                        <p:tgtEl>
                                          <p:spTgt spid="11"/>
                                        </p:tgtEl>
                                        <p:attrNameLst>
                                          <p:attrName>ppt_x</p:attrName>
                                          <p:attrName>ppt_y</p:attrName>
                                        </p:attrNameLst>
                                      </p:cBhvr>
                                      <p:rCtr x="14049"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2.08333E-6 -3.33333E-6 L 0.3625 -0.00023 " pathEditMode="relative" rAng="0" ptsTypes="AA">
                                      <p:cBhvr>
                                        <p:cTn id="9" dur="2000" fill="hold"/>
                                        <p:tgtEl>
                                          <p:spTgt spid="10"/>
                                        </p:tgtEl>
                                        <p:attrNameLst>
                                          <p:attrName>ppt_x</p:attrName>
                                          <p:attrName>ppt_y</p:attrName>
                                        </p:attrNameLst>
                                      </p:cBhvr>
                                      <p:rCtr x="1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	Someone says:  “What about the thief on the cross?  He was saved without being baptized, therefore, baptism is not really essential for us to be saved either!”</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1896"/>
            <a:ext cx="11947021" cy="4386104"/>
          </a:xfrm>
        </p:spPr>
        <p:txBody>
          <a:bodyPr>
            <a:normAutofit/>
          </a:bodyPr>
          <a:lstStyle/>
          <a:p>
            <a:r>
              <a:rPr lang="en-US" dirty="0"/>
              <a:t>The thief absolutely was saved.  </a:t>
            </a:r>
          </a:p>
          <a:p>
            <a:r>
              <a:rPr lang="en-US" dirty="0"/>
              <a:t>Interestingly, it cannot be proven that the thief had not been baptized.</a:t>
            </a:r>
          </a:p>
          <a:p>
            <a:pPr lvl="1"/>
            <a:r>
              <a:rPr lang="en-US" dirty="0"/>
              <a:t>The burden of proof is on the one who raises this objection to prove the thief was not baptized.</a:t>
            </a:r>
          </a:p>
          <a:p>
            <a:pPr lvl="1"/>
            <a:r>
              <a:rPr lang="en-US" dirty="0"/>
              <a:t>John’s baptism was widespread and widely practiced (Matt. 3:5-6; Mark 1:4-5; Luke 3:7, 21; John 4:1; Acts 13:24)</a:t>
            </a:r>
          </a:p>
          <a:p>
            <a:pPr lvl="1"/>
            <a:r>
              <a:rPr lang="en-US" dirty="0"/>
              <a:t>The thief knew about Jesus and His kingdom (Luke 23:41-42).</a:t>
            </a:r>
          </a:p>
          <a:p>
            <a:endParaRPr lang="en-US" dirty="0"/>
          </a:p>
        </p:txBody>
      </p:sp>
    </p:spTree>
    <p:extLst>
      <p:ext uri="{BB962C8B-B14F-4D97-AF65-F5344CB8AC3E}">
        <p14:creationId xmlns:p14="http://schemas.microsoft.com/office/powerpoint/2010/main" val="997499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	Someone says:  “What about the thief on the cross?  He was saved without being baptized, therefore, baptism is not really essential for us to be saved either!”</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1896"/>
            <a:ext cx="11947021" cy="4386104"/>
          </a:xfrm>
        </p:spPr>
        <p:txBody>
          <a:bodyPr>
            <a:normAutofit/>
          </a:bodyPr>
          <a:lstStyle/>
          <a:p>
            <a:pPr>
              <a:buFont typeface="+mj-lt"/>
              <a:buAutoNum type="alphaUcPeriod" startAt="3"/>
            </a:pPr>
            <a:r>
              <a:rPr lang="en-US" dirty="0"/>
              <a:t>The New Testament was not in force when Jesus saved the thief on the cross (Heb. 9:15-17).</a:t>
            </a:r>
          </a:p>
          <a:p>
            <a:pPr lvl="1"/>
            <a:r>
              <a:rPr lang="en-US" dirty="0"/>
              <a:t>The thief lived under the Law of Moses—a covenant that did not require baptism.</a:t>
            </a:r>
          </a:p>
          <a:p>
            <a:pPr lvl="1"/>
            <a:r>
              <a:rPr lang="en-US" dirty="0"/>
              <a:t>It was only after the death of Jesus that His law was put into effect.</a:t>
            </a:r>
          </a:p>
          <a:p>
            <a:pPr lvl="1"/>
            <a:r>
              <a:rPr lang="en-US" dirty="0"/>
              <a:t>The thief lived under a different covenant (i.e., law) than we do.</a:t>
            </a:r>
          </a:p>
          <a:p>
            <a:pPr lvl="1"/>
            <a:r>
              <a:rPr lang="en-US" dirty="0"/>
              <a:t>We live under the new covenant, which demands baptism to be saved (Mark 16:16; Acts 2:38; 22:16; 1 Pet. 3:21; etc.).</a:t>
            </a:r>
          </a:p>
          <a:p>
            <a:pPr lvl="1"/>
            <a:endParaRPr lang="en-US" dirty="0"/>
          </a:p>
        </p:txBody>
      </p:sp>
    </p:spTree>
    <p:extLst>
      <p:ext uri="{BB962C8B-B14F-4D97-AF65-F5344CB8AC3E}">
        <p14:creationId xmlns:p14="http://schemas.microsoft.com/office/powerpoint/2010/main" val="39217457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	Someone says:  “What about the thief on the cross?  He was saved without being baptized, therefore, baptism is not really essential for us to be saved either!”</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1896"/>
            <a:ext cx="11947021" cy="4386104"/>
          </a:xfrm>
        </p:spPr>
        <p:txBody>
          <a:bodyPr>
            <a:normAutofit fontScale="92500" lnSpcReduction="10000"/>
          </a:bodyPr>
          <a:lstStyle/>
          <a:p>
            <a:pPr>
              <a:buFont typeface="+mj-lt"/>
              <a:buAutoNum type="alphaUcPeriod" startAt="4"/>
            </a:pPr>
            <a:r>
              <a:rPr lang="en-US" dirty="0"/>
              <a:t>Ultimately, the Son of God had the power to forgive sin while on earth.</a:t>
            </a:r>
          </a:p>
          <a:p>
            <a:pPr lvl="1"/>
            <a:r>
              <a:rPr lang="en-US" dirty="0"/>
              <a:t>When Jesus was living on this earth and before His will went into effect, He had “power on earth to forgive sins” of whomever He desired (Matt. 9:6), independent of any conditions on their part, including baptism.</a:t>
            </a:r>
          </a:p>
          <a:p>
            <a:pPr lvl="1"/>
            <a:r>
              <a:rPr lang="en-US" dirty="0"/>
              <a:t>Just as Jesus forgave the thief on the cross (because He had that authority):</a:t>
            </a:r>
          </a:p>
          <a:p>
            <a:pPr lvl="2"/>
            <a:r>
              <a:rPr lang="en-US" dirty="0"/>
              <a:t>He also forgave the paralytic in Mark 2:5.</a:t>
            </a:r>
          </a:p>
          <a:p>
            <a:pPr lvl="2"/>
            <a:r>
              <a:rPr lang="en-US" dirty="0"/>
              <a:t>He also forgave the sinful woman in Luke 7:48.</a:t>
            </a:r>
          </a:p>
          <a:p>
            <a:pPr lvl="2"/>
            <a:r>
              <a:rPr lang="en-US" dirty="0"/>
              <a:t>He also forgave the adulteress in John 8:11.</a:t>
            </a:r>
          </a:p>
          <a:p>
            <a:pPr lvl="2"/>
            <a:r>
              <a:rPr lang="en-US" dirty="0"/>
              <a:t>He also forgave Zacchaeus in Luke 19:9.</a:t>
            </a:r>
          </a:p>
          <a:p>
            <a:pPr lvl="1"/>
            <a:r>
              <a:rPr lang="en-US" dirty="0"/>
              <a:t>The fact that Jesus had the power on earth to forgive sins of whomever He willed makes all modern-day appeals to the thief as our model of salvation moot.</a:t>
            </a:r>
          </a:p>
          <a:p>
            <a:pPr>
              <a:buAutoNum type="alphaUcPeriod" startAt="4"/>
            </a:pPr>
            <a:r>
              <a:rPr lang="en-US" dirty="0"/>
              <a:t>Upon His death, Jesus’ last will and testament (i.e., His new covenant) became effective, requiring that one believe and be baptized to be saved (Mark 16:16).</a:t>
            </a:r>
          </a:p>
        </p:txBody>
      </p:sp>
    </p:spTree>
    <p:extLst>
      <p:ext uri="{BB962C8B-B14F-4D97-AF65-F5344CB8AC3E}">
        <p14:creationId xmlns:p14="http://schemas.microsoft.com/office/powerpoint/2010/main" val="22849295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II.	Someone says:  “Baptism is a work, and the Bible says that we’re saved by the grace of God and not human works.”</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065106"/>
            <a:ext cx="11947021" cy="4792894"/>
          </a:xfrm>
        </p:spPr>
        <p:txBody>
          <a:bodyPr>
            <a:normAutofit lnSpcReduction="10000"/>
          </a:bodyPr>
          <a:lstStyle/>
          <a:p>
            <a:r>
              <a:rPr lang="en-US" dirty="0"/>
              <a:t>It is important to use and define terms in the way that the Bible does.</a:t>
            </a:r>
          </a:p>
          <a:p>
            <a:r>
              <a:rPr lang="en-US" dirty="0"/>
              <a:t>The reality is that man is saved by the grace of God, period!</a:t>
            </a:r>
          </a:p>
          <a:p>
            <a:pPr lvl="1"/>
            <a:r>
              <a:rPr lang="en-US" dirty="0"/>
              <a:t>That salvation is conditional and requires a proper response to God’s revealed will.</a:t>
            </a:r>
          </a:p>
          <a:p>
            <a:r>
              <a:rPr lang="en-US" dirty="0"/>
              <a:t>The Bible teaches salvation is “not of works” and it teaches that salvation is “by works.”  It is important to understand both of these teachings.</a:t>
            </a:r>
          </a:p>
          <a:p>
            <a:pPr lvl="1"/>
            <a:r>
              <a:rPr lang="en-US" dirty="0"/>
              <a:t>Salvation is “not of works.”</a:t>
            </a:r>
          </a:p>
          <a:p>
            <a:pPr lvl="2"/>
            <a:r>
              <a:rPr lang="en-US" dirty="0"/>
              <a:t>“Works” “of the law” of Moses will not save (Rom. 3:28; Gal. 2:16).</a:t>
            </a:r>
          </a:p>
          <a:p>
            <a:pPr lvl="2"/>
            <a:r>
              <a:rPr lang="en-US" dirty="0"/>
              <a:t>“Works” of which one may “boast” will not save (Eph. 2:8-9).</a:t>
            </a:r>
          </a:p>
          <a:p>
            <a:pPr lvl="2"/>
            <a:r>
              <a:rPr lang="en-US" dirty="0"/>
              <a:t>“Works” of one’s own “righteousness” will not save (Tit. 3:5).</a:t>
            </a:r>
          </a:p>
          <a:p>
            <a:pPr lvl="1"/>
            <a:r>
              <a:rPr lang="en-US" dirty="0"/>
              <a:t>Still, the Bible teaches that salvation is “by works” (Jas. 2:14-26).</a:t>
            </a:r>
          </a:p>
          <a:p>
            <a:pPr lvl="1"/>
            <a:r>
              <a:rPr lang="en-US" dirty="0"/>
              <a:t>There is a vast difference between meritorious works and works that perfect faith.</a:t>
            </a:r>
          </a:p>
          <a:p>
            <a:pPr lvl="2"/>
            <a:r>
              <a:rPr lang="en-US" dirty="0"/>
              <a:t>Paul was excluding meritorious works from salvation in Ephesians 2:8-9.</a:t>
            </a:r>
          </a:p>
          <a:p>
            <a:pPr lvl="2"/>
            <a:r>
              <a:rPr lang="en-US" dirty="0"/>
              <a:t>James was including works that perfect faith in James 2:14-26.</a:t>
            </a:r>
          </a:p>
        </p:txBody>
      </p:sp>
    </p:spTree>
    <p:extLst>
      <p:ext uri="{BB962C8B-B14F-4D97-AF65-F5344CB8AC3E}">
        <p14:creationId xmlns:p14="http://schemas.microsoft.com/office/powerpoint/2010/main" val="3727456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II.	Someone says:  “Baptism is a work, and the Bible says that we’re saved by the grace of God and not human works.”</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065106"/>
            <a:ext cx="11947021" cy="4792894"/>
          </a:xfrm>
        </p:spPr>
        <p:txBody>
          <a:bodyPr>
            <a:normAutofit fontScale="92500" lnSpcReduction="10000"/>
          </a:bodyPr>
          <a:lstStyle/>
          <a:p>
            <a:pPr>
              <a:buFont typeface="+mj-lt"/>
              <a:buAutoNum type="alphaUcPeriod" startAt="4"/>
            </a:pPr>
            <a:r>
              <a:rPr lang="en-US" dirty="0"/>
              <a:t>Scripture teaches that some “works” are absolutely essential to one’s salvation.</a:t>
            </a:r>
          </a:p>
          <a:p>
            <a:pPr lvl="1"/>
            <a:r>
              <a:rPr lang="en-US" dirty="0"/>
              <a:t>As equally as Scripture teaches salvation is only by the grace of God, it also teaches God’s blessings and God’s salvation have always been conditional.</a:t>
            </a:r>
          </a:p>
          <a:p>
            <a:pPr lvl="1"/>
            <a:r>
              <a:rPr lang="en-US" dirty="0"/>
              <a:t>We cannot save ourselves by our own goodness, but we must “do” what God requires (meeting His conditions) in order to be saved (Matt. 7:21; Luke 6:46; Acts 2:37; 9:6; 10:6; 16:30; Heb. 5:9).</a:t>
            </a:r>
          </a:p>
          <a:p>
            <a:pPr lvl="1"/>
            <a:r>
              <a:rPr lang="en-US" dirty="0"/>
              <a:t>Jesus said that one must “labor for…everlasting life” (John 6:27), and that to “believe in Him” is a “work” appointed by God (6:29).  Jesus called faith a “work.”</a:t>
            </a:r>
          </a:p>
          <a:p>
            <a:pPr lvl="1"/>
            <a:r>
              <a:rPr lang="en-US" dirty="0"/>
              <a:t>The act of “repentance” is a “command” (Acts 17:30) requires “works befitting repentance” in order to truly “turn to God” (Acts 26:20; cf. Matt. 12:41+Jon. 3:10).  </a:t>
            </a:r>
          </a:p>
          <a:p>
            <a:pPr lvl="1"/>
            <a:r>
              <a:rPr lang="en-US" dirty="0"/>
              <a:t>“Belief” and “repentance” are both identified with the word “work” in Scripture (John 6:29; Acts 26:20).  Baptism never is.</a:t>
            </a:r>
          </a:p>
          <a:p>
            <a:pPr lvl="1"/>
            <a:r>
              <a:rPr lang="en-US" dirty="0"/>
              <a:t>There is one verse that speaks of baptism as a work, and it is a work of God (Col. 2:12).</a:t>
            </a:r>
          </a:p>
          <a:p>
            <a:pPr lvl="1"/>
            <a:r>
              <a:rPr lang="en-US" dirty="0"/>
              <a:t>Are “works” necessary in order to be right with God?  Consider closely Acts 10:35.</a:t>
            </a:r>
          </a:p>
          <a:p>
            <a:pPr>
              <a:buAutoNum type="alphaUcPeriod" startAt="4"/>
            </a:pPr>
            <a:r>
              <a:rPr lang="en-US" dirty="0"/>
              <a:t>Baptism is a divine command (Acts 10:48).</a:t>
            </a:r>
          </a:p>
        </p:txBody>
      </p:sp>
    </p:spTree>
    <p:extLst>
      <p:ext uri="{BB962C8B-B14F-4D97-AF65-F5344CB8AC3E}">
        <p14:creationId xmlns:p14="http://schemas.microsoft.com/office/powerpoint/2010/main" val="3252666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III.	Someone says:  “If someone, who believes in Jesus and has repented of his sins and has committed to being baptized, dies unexpectedly before being baptized, surely God’s grace will save him and he will go to heaven.”</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876764"/>
            <a:ext cx="11947021" cy="3981235"/>
          </a:xfrm>
        </p:spPr>
        <p:txBody>
          <a:bodyPr>
            <a:normAutofit fontScale="92500" lnSpcReduction="10000"/>
          </a:bodyPr>
          <a:lstStyle/>
          <a:p>
            <a:r>
              <a:rPr lang="en-US" dirty="0"/>
              <a:t>It is not man’s place to speak for the grace of God where the Word of God has not itself spoken, or to assume a change in the will of God where the Word has spoken.</a:t>
            </a:r>
          </a:p>
          <a:p>
            <a:r>
              <a:rPr lang="en-US" dirty="0"/>
              <a:t>Certainly, God can do what God wants to do, but God (by His very nature) is committed to do what He has said that He would do (Psa. 119:89; Num. 23:19; Tit. 1:2; Heb. 6:18).</a:t>
            </a:r>
          </a:p>
          <a:p>
            <a:r>
              <a:rPr lang="en-US" dirty="0"/>
              <a:t>All we can do is to speak where God Himself speaks (Heb. 2:2; 2 Thess. 1:8-9).</a:t>
            </a:r>
          </a:p>
          <a:p>
            <a:r>
              <a:rPr lang="en-US" dirty="0"/>
              <a:t>The implication of this argument is this:  If God’s grace will save that person before he is baptized (and even without his baptism), then why wouldn’t God save someone else (or anyone else) before he is baptized, therefore, baptism is not really essential!</a:t>
            </a:r>
          </a:p>
        </p:txBody>
      </p:sp>
    </p:spTree>
    <p:extLst>
      <p:ext uri="{BB962C8B-B14F-4D97-AF65-F5344CB8AC3E}">
        <p14:creationId xmlns:p14="http://schemas.microsoft.com/office/powerpoint/2010/main" val="28595992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7224</TotalTime>
  <Words>2281</Words>
  <Application>Microsoft Office PowerPoint</Application>
  <PresentationFormat>Widescreen</PresentationFormat>
  <Paragraphs>120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Tahoma</vt:lpstr>
      <vt:lpstr>Office Theme</vt:lpstr>
      <vt:lpstr>PowerPoint Presentation</vt:lpstr>
      <vt:lpstr>What have we learned from the Bible in these lessons?</vt:lpstr>
      <vt:lpstr>PowerPoint Presentation</vt:lpstr>
      <vt:lpstr>I. Someone says:  “What about the thief on the cross?  He was saved without being baptized, therefore, baptism is not really essential for us to be saved either!”</vt:lpstr>
      <vt:lpstr>I. Someone says:  “What about the thief on the cross?  He was saved without being baptized, therefore, baptism is not really essential for us to be saved either!”</vt:lpstr>
      <vt:lpstr>I. Someone says:  “What about the thief on the cross?  He was saved without being baptized, therefore, baptism is not really essential for us to be saved either!”</vt:lpstr>
      <vt:lpstr>II. Someone says:  “Baptism is a work, and the Bible says that we’re saved by the grace of God and not human works.”</vt:lpstr>
      <vt:lpstr>II. Someone says:  “Baptism is a work, and the Bible says that we’re saved by the grace of God and not human works.”</vt:lpstr>
      <vt:lpstr>III. Someone says:  “If someone, who believes in Jesus and has repented of his sins and has committed to being baptized, dies unexpectedly before being baptized, surely God’s grace will save him and he will go to heaven.”</vt:lpstr>
      <vt:lpstr>III. Someone says:  “If someone, who believes in Jesus and has repented of his sins and has committed to being baptized, dies unexpectedly before being baptized, surely God’s grace will save him and he will go to heaven.”</vt:lpstr>
      <vt:lpstr>IV. Someone says:  “Baptism is only a symbol of the fact that your sins have already been washed away, and it serves to publicly identify a person with Christ.  ‘It is an outward sign of an inward grace.’”</vt:lpstr>
      <vt:lpstr>IV. Someone says:  “Baptism is only a symbol of the fact that your sins have already been washed away, and it serves to publicly identify a person with Christ.  ‘It is an outward sign of an inward grace.’”</vt:lpstr>
      <vt:lpstr>IV. Someone says:  “Baptism is only a symbol of the fact that your sins have already been washed away, and it serves to publicly identify a person with Christ.  ‘It is an outward sign of an inward grace.’”</vt:lpstr>
      <vt:lpstr>IV. Someone says:  “Baptism is only a symbol of the fact that your sins have already been washed away, and it serves to publicly identify a person with Christ.  ‘It is an outward sign of an inward grace.’”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29</cp:revision>
  <dcterms:created xsi:type="dcterms:W3CDTF">2021-03-30T20:36:05Z</dcterms:created>
  <dcterms:modified xsi:type="dcterms:W3CDTF">2021-08-15T20:49:07Z</dcterms:modified>
</cp:coreProperties>
</file>