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318" r:id="rId6"/>
    <p:sldId id="284" r:id="rId7"/>
    <p:sldId id="372" r:id="rId8"/>
    <p:sldId id="302" r:id="rId9"/>
    <p:sldId id="362" r:id="rId10"/>
    <p:sldId id="322" r:id="rId11"/>
    <p:sldId id="363" r:id="rId12"/>
    <p:sldId id="286" r:id="rId13"/>
    <p:sldId id="364" r:id="rId14"/>
    <p:sldId id="365" r:id="rId15"/>
    <p:sldId id="366" r:id="rId16"/>
    <p:sldId id="367" r:id="rId17"/>
    <p:sldId id="368" r:id="rId18"/>
    <p:sldId id="369" r:id="rId19"/>
    <p:sldId id="370" r:id="rId20"/>
    <p:sldId id="371" r:id="rId21"/>
    <p:sldId id="291" r:id="rId22"/>
    <p:sldId id="292" r:id="rId23"/>
    <p:sldId id="373" r:id="rId24"/>
    <p:sldId id="3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4F6"/>
    <a:srgbClr val="DEEDFA"/>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A5500-5A56-42B6-9433-9C76B1DD90F9}" v="1066" dt="2021-08-01T00:13:26.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3C780006-5232-48D2-8477-008F95CE8D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52BCE471-8697-4FDD-A049-761D712F3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8/1/2021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8/1/2021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sz="3900" dirty="0"/>
              <a:t>IV.	 Overview of each account of conversion in the book of Acts.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There is much to learn from an overall view of the conversions in Acts:</a:t>
            </a:r>
          </a:p>
          <a:p>
            <a:pPr lvl="1"/>
            <a:r>
              <a:rPr lang="en-US" dirty="0"/>
              <a:t>No single condition of salvation is explicitly included in every conversion account.</a:t>
            </a:r>
          </a:p>
          <a:p>
            <a:pPr lvl="1"/>
            <a:r>
              <a:rPr lang="en-US" dirty="0"/>
              <a:t>No single conversion account explicitly includes every condition of salvation.</a:t>
            </a:r>
          </a:p>
          <a:p>
            <a:pPr lvl="1"/>
            <a:r>
              <a:rPr lang="en-US" dirty="0"/>
              <a:t>Every person who was saved in the first century followed the same terms of salvation.</a:t>
            </a:r>
          </a:p>
          <a:p>
            <a:pPr lvl="1"/>
            <a:r>
              <a:rPr lang="en-US" dirty="0"/>
              <a:t>When all conversion accounts are compared and combined, one easily gets the complete picture of God’s plan of salvation for mankind.</a:t>
            </a:r>
          </a:p>
          <a:p>
            <a:r>
              <a:rPr lang="en-US" dirty="0"/>
              <a:t>A survey of the conversions in Acts shows us four important truths:</a:t>
            </a:r>
          </a:p>
          <a:p>
            <a:pPr lvl="1"/>
            <a:r>
              <a:rPr lang="en-US" dirty="0"/>
              <a:t>Those who were converted did </a:t>
            </a:r>
            <a:r>
              <a:rPr lang="en-US" u="sng" dirty="0"/>
              <a:t>exactly</a:t>
            </a:r>
            <a:r>
              <a:rPr lang="en-US" dirty="0"/>
              <a:t> what they were told to do.</a:t>
            </a:r>
          </a:p>
          <a:p>
            <a:pPr lvl="1"/>
            <a:r>
              <a:rPr lang="en-US" dirty="0"/>
              <a:t>Those who were converted did </a:t>
            </a:r>
            <a:r>
              <a:rPr lang="en-US" u="sng" dirty="0"/>
              <a:t>immediately</a:t>
            </a:r>
            <a:r>
              <a:rPr lang="en-US" dirty="0"/>
              <a:t> what they were told to do.</a:t>
            </a:r>
          </a:p>
          <a:p>
            <a:pPr lvl="1"/>
            <a:r>
              <a:rPr lang="en-US" dirty="0"/>
              <a:t>Those who were converted did </a:t>
            </a:r>
            <a:r>
              <a:rPr lang="en-US" u="sng" dirty="0"/>
              <a:t>uniformly</a:t>
            </a:r>
            <a:r>
              <a:rPr lang="en-US" dirty="0"/>
              <a:t> (in every case) what they were told to do.</a:t>
            </a:r>
          </a:p>
          <a:p>
            <a:pPr lvl="1"/>
            <a:r>
              <a:rPr lang="en-US" dirty="0"/>
              <a:t>Those who were converted did graciously receive the </a:t>
            </a:r>
            <a:r>
              <a:rPr lang="en-US" u="sng" dirty="0"/>
              <a:t>same</a:t>
            </a:r>
            <a:r>
              <a:rPr lang="en-US" dirty="0"/>
              <a:t> blessing of salvation.</a:t>
            </a:r>
          </a:p>
          <a:p>
            <a:endParaRPr lang="en-US" dirty="0"/>
          </a:p>
        </p:txBody>
      </p:sp>
    </p:spTree>
    <p:extLst>
      <p:ext uri="{BB962C8B-B14F-4D97-AF65-F5344CB8AC3E}">
        <p14:creationId xmlns:p14="http://schemas.microsoft.com/office/powerpoint/2010/main" val="2322726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sz="3900" dirty="0"/>
              <a:t>IV.	 Overview of each account of conversion in the book of Acts.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Finally, take note of the place of baptism in the Biblical accounts of conversion.</a:t>
            </a:r>
          </a:p>
          <a:p>
            <a:pPr lvl="1"/>
            <a:r>
              <a:rPr lang="en-US" dirty="0"/>
              <a:t>If baptism was not essential to salvation, one would not expect to find it in the accounts of conversion, let alone to find it explicitly mentioned so often.</a:t>
            </a:r>
          </a:p>
          <a:p>
            <a:pPr lvl="1"/>
            <a:r>
              <a:rPr lang="en-US" dirty="0"/>
              <a:t>Baptism is explicitly included in the accounts more often than repentance or confession, yet we know for certain that they must have repented and confessed their faith in order to be saved (Acts 2:38; 17:30; Matt. 10:32; Rom. 10:9-10).</a:t>
            </a:r>
          </a:p>
          <a:p>
            <a:pPr lvl="1"/>
            <a:r>
              <a:rPr lang="en-US" dirty="0"/>
              <a:t>Baptism is explicitly included just as often as believing is explicitly included.</a:t>
            </a:r>
          </a:p>
          <a:p>
            <a:pPr lvl="1"/>
            <a:r>
              <a:rPr lang="en-US" dirty="0"/>
              <a:t>Bible readers are inundated with the essentiality of baptism when they read the conversions in the book of Acts.</a:t>
            </a:r>
          </a:p>
          <a:p>
            <a:pPr>
              <a:buAutoNum type="alphaUcPeriod" startAt="3"/>
            </a:pPr>
            <a:r>
              <a:rPr lang="en-US" dirty="0"/>
              <a:t>Men today must follow and use the conversions in Acts as their guide.</a:t>
            </a:r>
          </a:p>
        </p:txBody>
      </p:sp>
    </p:spTree>
    <p:extLst>
      <p:ext uri="{BB962C8B-B14F-4D97-AF65-F5344CB8AC3E}">
        <p14:creationId xmlns:p14="http://schemas.microsoft.com/office/powerpoint/2010/main" val="16878883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r>
              <a:rPr lang="en-US" dirty="0"/>
              <a:t>Someone says: </a:t>
            </a:r>
            <a:r>
              <a:rPr lang="en-US" i="1" dirty="0"/>
              <a:t>“Cornelius and his household received the Holy Spirit before they were baptized, so baptism must not be essential to be saved.”</a:t>
            </a:r>
          </a:p>
          <a:p>
            <a:pPr lvl="1"/>
            <a:r>
              <a:rPr lang="en-US" dirty="0"/>
              <a:t>Notice the order of events:</a:t>
            </a:r>
          </a:p>
          <a:p>
            <a:pPr lvl="2"/>
            <a:r>
              <a:rPr lang="en-US" dirty="0"/>
              <a:t>Cornelius was a religious and godly man (10:1-6, 22), but he was not saved (11:14).</a:t>
            </a:r>
          </a:p>
          <a:p>
            <a:pPr lvl="2"/>
            <a:r>
              <a:rPr lang="en-US" dirty="0"/>
              <a:t>Peter was “commanded” by God to go to Cornelius and “tell” him “words” that he needed to hear in order to be “saved” (11:14).</a:t>
            </a:r>
          </a:p>
          <a:p>
            <a:pPr lvl="2"/>
            <a:r>
              <a:rPr lang="en-US" dirty="0"/>
              <a:t>Peter arrived and “began to speak” (11:15) the “words” (10:44) of salvation.</a:t>
            </a:r>
          </a:p>
          <a:p>
            <a:pPr lvl="3"/>
            <a:r>
              <a:rPr lang="en-US" dirty="0"/>
              <a:t>Cornelius was not saved yet.  He had not heard the gospel yet.</a:t>
            </a:r>
          </a:p>
          <a:p>
            <a:pPr lvl="3"/>
            <a:r>
              <a:rPr lang="en-US" dirty="0"/>
              <a:t>The Greek word used for “began” (</a:t>
            </a:r>
            <a:r>
              <a:rPr lang="en-US" i="1" dirty="0" err="1"/>
              <a:t>archo</a:t>
            </a:r>
            <a:r>
              <a:rPr lang="en-US" dirty="0"/>
              <a:t>) in this passage “indicates that a thing was but just begun when it was interrupted by something else.”</a:t>
            </a:r>
          </a:p>
          <a:p>
            <a:pPr lvl="2"/>
            <a:endParaRPr lang="en-US" dirty="0"/>
          </a:p>
          <a:p>
            <a:pPr lvl="1"/>
            <a:endParaRPr lang="en-US" dirty="0"/>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r>
              <a:rPr lang="en-US" dirty="0"/>
              <a:t>Someone says: </a:t>
            </a:r>
            <a:r>
              <a:rPr lang="en-US" i="1" dirty="0"/>
              <a:t>“Cornelius and his household received the Holy Spirit before they were baptized, so baptism must not be essential to be saved.”</a:t>
            </a:r>
          </a:p>
          <a:p>
            <a:pPr lvl="1"/>
            <a:r>
              <a:rPr lang="en-US" dirty="0"/>
              <a:t>Notice the order of events:</a:t>
            </a:r>
          </a:p>
          <a:p>
            <a:pPr lvl="2">
              <a:buFont typeface="+mj-lt"/>
              <a:buAutoNum type="alphaLcPeriod" startAt="4"/>
            </a:pPr>
            <a:r>
              <a:rPr lang="en-US" dirty="0"/>
              <a:t>“The Holy Spirit fell upon” the Gentiles when Peter had just begun speaking (11:15).</a:t>
            </a:r>
          </a:p>
          <a:p>
            <a:pPr lvl="3"/>
            <a:r>
              <a:rPr lang="en-US" dirty="0"/>
              <a:t>This was the baptism of the Holy Spirit administered by Jesus Himself, just as He did on Pentecost in Acts 2.</a:t>
            </a:r>
          </a:p>
          <a:p>
            <a:pPr lvl="3"/>
            <a:r>
              <a:rPr lang="en-US" dirty="0"/>
              <a:t>Peter’s Christian companions saw “the gift of the Holy Spirit” “poured out on the Gentiles” (10:45; see Acts 2:33 and Joel 2:28).</a:t>
            </a:r>
          </a:p>
          <a:p>
            <a:pPr lvl="3"/>
            <a:r>
              <a:rPr lang="en-US" dirty="0"/>
              <a:t>Peter recognized this was the same pouring “as upon us at the beginning” (11:15).</a:t>
            </a:r>
          </a:p>
          <a:p>
            <a:pPr lvl="3"/>
            <a:r>
              <a:rPr lang="en-US" dirty="0"/>
              <a:t>This occurred as a sign to Peter and his companions that “the same gift” was given by God to the Gentiles (11:17), so that they would know that the Gentiles were now granted the opportunity to eternal “life” also (11:18), and that they needed to hear what Peter had come to preach.</a:t>
            </a:r>
          </a:p>
          <a:p>
            <a:pPr lvl="3"/>
            <a:r>
              <a:rPr lang="en-US" dirty="0"/>
              <a:t>Note carefully—Cornelius was not saved yet!  See Peter’s first words in 10:34-35.</a:t>
            </a:r>
          </a:p>
          <a:p>
            <a:pPr lvl="2">
              <a:buAutoNum type="alphaLcPeriod" startAt="4"/>
            </a:pPr>
            <a:endParaRPr lang="en-US" dirty="0"/>
          </a:p>
          <a:p>
            <a:pPr lvl="1"/>
            <a:endParaRPr lang="en-US" dirty="0"/>
          </a:p>
        </p:txBody>
      </p:sp>
    </p:spTree>
    <p:extLst>
      <p:ext uri="{BB962C8B-B14F-4D97-AF65-F5344CB8AC3E}">
        <p14:creationId xmlns:p14="http://schemas.microsoft.com/office/powerpoint/2010/main" val="519102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r>
              <a:rPr lang="en-US" dirty="0"/>
              <a:t>Someone says: </a:t>
            </a:r>
            <a:r>
              <a:rPr lang="en-US" i="1" dirty="0"/>
              <a:t>“Cornelius and his household received the Holy Spirit before they were baptized, so baptism must not be essential to be saved.”</a:t>
            </a:r>
          </a:p>
          <a:p>
            <a:pPr lvl="1"/>
            <a:r>
              <a:rPr lang="en-US" dirty="0"/>
              <a:t>Notice the order of events:</a:t>
            </a:r>
          </a:p>
          <a:p>
            <a:pPr lvl="2">
              <a:buFont typeface="+mj-lt"/>
              <a:buAutoNum type="alphaLcPeriod" startAt="5"/>
            </a:pPr>
            <a:r>
              <a:rPr lang="en-US" dirty="0"/>
              <a:t>The Gentiles began to “speak with tongues” (10:46), as evidence of “the same gift” that came upon the apostles (11:17; cf. 2:4).</a:t>
            </a:r>
          </a:p>
          <a:p>
            <a:pPr lvl="2">
              <a:buAutoNum type="alphaLcPeriod" startAt="5"/>
            </a:pPr>
            <a:r>
              <a:rPr lang="en-US" dirty="0"/>
              <a:t>Peter preached the life, death and resurrection of Christ (10:34-41), and that proper response “through His name” by truly believing in Him would lead to “remission of sins” (10:42-43).</a:t>
            </a:r>
          </a:p>
          <a:p>
            <a:pPr lvl="2">
              <a:buAutoNum type="alphaLcPeriod" startAt="5"/>
            </a:pPr>
            <a:r>
              <a:rPr lang="en-US" dirty="0"/>
              <a:t>“God…granted to the Gentiles” an opportunity for “repentance unto life” (11:18).</a:t>
            </a:r>
          </a:p>
          <a:p>
            <a:pPr lvl="2">
              <a:buAutoNum type="alphaLcPeriod" startAt="5"/>
            </a:pPr>
            <a:r>
              <a:rPr lang="en-US" dirty="0"/>
              <a:t>Peter “commanded” the Gentiles “to be baptized in the name of the Lord” (10:48).</a:t>
            </a:r>
          </a:p>
          <a:p>
            <a:pPr lvl="1"/>
            <a:r>
              <a:rPr lang="en-US" dirty="0"/>
              <a:t>It was after these events and upon their repentance and baptism that Cornelius and his household were “saved” (11:14; 10:43; 11:18; 2:38).</a:t>
            </a:r>
          </a:p>
          <a:p>
            <a:pPr lvl="2"/>
            <a:endParaRPr lang="en-US" dirty="0"/>
          </a:p>
        </p:txBody>
      </p:sp>
    </p:spTree>
    <p:extLst>
      <p:ext uri="{BB962C8B-B14F-4D97-AF65-F5344CB8AC3E}">
        <p14:creationId xmlns:p14="http://schemas.microsoft.com/office/powerpoint/2010/main" val="42047292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pPr>
              <a:buFont typeface="+mj-lt"/>
              <a:buAutoNum type="alphaUcPeriod" startAt="2"/>
            </a:pPr>
            <a:r>
              <a:rPr lang="en-US" dirty="0"/>
              <a:t>Someone says: </a:t>
            </a:r>
            <a:r>
              <a:rPr lang="en-US" i="1" dirty="0"/>
              <a:t>“The fact that entire households were being baptized, which would have easily included infants and young children, proves either the efficacy of infant baptism or the unessential nature of baptism for one’s salvation.”</a:t>
            </a:r>
          </a:p>
          <a:p>
            <a:pPr lvl="1"/>
            <a:r>
              <a:rPr lang="en-US" dirty="0"/>
              <a:t>First of all, the burden of proof is actually upon those who raise such an objection.</a:t>
            </a:r>
          </a:p>
          <a:p>
            <a:pPr lvl="1"/>
            <a:r>
              <a:rPr lang="en-US" dirty="0"/>
              <a:t>The Greek word for “household” (in 10:2; 11:14; 16:15, 31, 34; 1 Cor. 1:16) is </a:t>
            </a:r>
            <a:r>
              <a:rPr lang="en-US" i="1" dirty="0"/>
              <a:t>oikos</a:t>
            </a:r>
            <a:r>
              <a:rPr lang="en-US" dirty="0"/>
              <a:t>.</a:t>
            </a:r>
          </a:p>
          <a:p>
            <a:pPr lvl="2"/>
            <a:r>
              <a:rPr lang="en-US" i="1" dirty="0"/>
              <a:t>Oikos </a:t>
            </a:r>
            <a:r>
              <a:rPr lang="en-US" dirty="0"/>
              <a:t>is a general term that can sometimes mean:</a:t>
            </a:r>
          </a:p>
          <a:p>
            <a:pPr lvl="3"/>
            <a:r>
              <a:rPr lang="en-US" dirty="0"/>
              <a:t>A physical “house” or “dwelling” or “large building.”</a:t>
            </a:r>
          </a:p>
          <a:p>
            <a:pPr lvl="3"/>
            <a:r>
              <a:rPr lang="en-US" dirty="0"/>
              <a:t>“A household, family” or “the inmates of a house, all the persons forming one family.”</a:t>
            </a:r>
          </a:p>
          <a:p>
            <a:pPr lvl="3"/>
            <a:r>
              <a:rPr lang="en-US" dirty="0"/>
              <a:t>“A whole clan or tribe of people descended from a common ancestor=descendants, nation.”</a:t>
            </a:r>
          </a:p>
          <a:p>
            <a:pPr lvl="3"/>
            <a:r>
              <a:rPr lang="en-US" dirty="0"/>
              <a:t>“A house and what is in it, property, possessions, estate.”</a:t>
            </a:r>
          </a:p>
          <a:p>
            <a:pPr lvl="2"/>
            <a:r>
              <a:rPr lang="en-US" dirty="0"/>
              <a:t>Thus, the term </a:t>
            </a:r>
            <a:r>
              <a:rPr lang="en-US" i="1" dirty="0"/>
              <a:t>oikos</a:t>
            </a:r>
            <a:r>
              <a:rPr lang="en-US" dirty="0"/>
              <a:t> in these passages could easily denote servants living in their households, just as much as it could denote all persons of an accountable age.</a:t>
            </a:r>
          </a:p>
          <a:p>
            <a:pPr lvl="1"/>
            <a:endParaRPr lang="en-US" dirty="0"/>
          </a:p>
        </p:txBody>
      </p:sp>
    </p:spTree>
    <p:extLst>
      <p:ext uri="{BB962C8B-B14F-4D97-AF65-F5344CB8AC3E}">
        <p14:creationId xmlns:p14="http://schemas.microsoft.com/office/powerpoint/2010/main" val="3172813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pPr>
              <a:buFont typeface="+mj-lt"/>
              <a:buAutoNum type="alphaUcPeriod" startAt="2"/>
            </a:pPr>
            <a:r>
              <a:rPr lang="en-US" dirty="0"/>
              <a:t>Someone says: </a:t>
            </a:r>
            <a:r>
              <a:rPr lang="en-US" i="1" dirty="0"/>
              <a:t>“The fact that entire households were being baptized, which would have easily included infants and young children, proves either the efficacy of infant baptism or the unessential nature of baptism for one’s salvation.”</a:t>
            </a:r>
          </a:p>
          <a:p>
            <a:pPr lvl="1">
              <a:buFont typeface="+mj-lt"/>
              <a:buAutoNum type="arabicPeriod" startAt="3"/>
            </a:pPr>
            <a:r>
              <a:rPr lang="en-US" dirty="0"/>
              <a:t>In Acts 10, the “household” of Cornelius:</a:t>
            </a:r>
          </a:p>
          <a:p>
            <a:pPr lvl="2"/>
            <a:r>
              <a:rPr lang="en-US" dirty="0"/>
              <a:t>Came together to “hear” (10:33) and they “heard the word” (10:44).</a:t>
            </a:r>
          </a:p>
          <a:p>
            <a:pPr lvl="2"/>
            <a:r>
              <a:rPr lang="en-US" dirty="0"/>
              <a:t>Were told to “believe in Christ” to “receive remission of sins” (10:43).</a:t>
            </a:r>
          </a:p>
          <a:p>
            <a:pPr lvl="2"/>
            <a:r>
              <a:rPr lang="en-US" dirty="0"/>
              <a:t>Was given the opportunity to “repent” (11:18).</a:t>
            </a:r>
          </a:p>
          <a:p>
            <a:pPr lvl="2"/>
            <a:r>
              <a:rPr lang="en-US" dirty="0"/>
              <a:t>Began to “speak with tongues and magnify God” (10:46).</a:t>
            </a:r>
          </a:p>
          <a:p>
            <a:pPr lvl="2"/>
            <a:r>
              <a:rPr lang="en-US" dirty="0"/>
              <a:t>“Asked [Peter] to stay a few days” (10:48).</a:t>
            </a:r>
          </a:p>
          <a:p>
            <a:pPr lvl="2"/>
            <a:r>
              <a:rPr lang="en-US" dirty="0"/>
              <a:t>Which of these things can an infant do?  The answer: none.</a:t>
            </a:r>
          </a:p>
          <a:p>
            <a:pPr lvl="2"/>
            <a:r>
              <a:rPr lang="en-US" dirty="0"/>
              <a:t>Only accountable persons of Cornelius’ “household” were baptized in Acts 10.</a:t>
            </a:r>
          </a:p>
          <a:p>
            <a:pPr lvl="2"/>
            <a:endParaRPr lang="en-US" dirty="0"/>
          </a:p>
        </p:txBody>
      </p:sp>
    </p:spTree>
    <p:extLst>
      <p:ext uri="{BB962C8B-B14F-4D97-AF65-F5344CB8AC3E}">
        <p14:creationId xmlns:p14="http://schemas.microsoft.com/office/powerpoint/2010/main" val="1141510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pPr>
              <a:buFont typeface="+mj-lt"/>
              <a:buAutoNum type="alphaUcPeriod" startAt="2"/>
            </a:pPr>
            <a:r>
              <a:rPr lang="en-US" dirty="0"/>
              <a:t>Someone says: </a:t>
            </a:r>
            <a:r>
              <a:rPr lang="en-US" i="1" dirty="0"/>
              <a:t>“The fact that entire households were being baptized, which would have easily included infants and young children, proves either the efficacy of infant baptism or the unessential nature of baptism for one’s salvation.”</a:t>
            </a:r>
          </a:p>
          <a:p>
            <a:pPr lvl="1">
              <a:buFont typeface="+mj-lt"/>
              <a:buAutoNum type="arabicPeriod" startAt="4"/>
            </a:pPr>
            <a:r>
              <a:rPr lang="en-US" dirty="0"/>
              <a:t>In Acts 16, Lydia (along with her “household”):</a:t>
            </a:r>
          </a:p>
          <a:p>
            <a:pPr lvl="2"/>
            <a:r>
              <a:rPr lang="en-US" dirty="0"/>
              <a:t>“Heard” the message preached by Paul (16:14).</a:t>
            </a:r>
          </a:p>
          <a:p>
            <a:pPr lvl="2"/>
            <a:r>
              <a:rPr lang="en-US" dirty="0"/>
              <a:t>“Heeded” the “things spoken by Paul (16:14).</a:t>
            </a:r>
          </a:p>
          <a:p>
            <a:pPr lvl="2"/>
            <a:r>
              <a:rPr lang="en-US" dirty="0"/>
              <a:t>Which of these things can an infant do?  The answer: none.</a:t>
            </a:r>
          </a:p>
          <a:p>
            <a:pPr lvl="2"/>
            <a:r>
              <a:rPr lang="en-US" dirty="0"/>
              <a:t>Only accountable persons of Lydia’s “household” were baptized in Acts 16.</a:t>
            </a:r>
          </a:p>
          <a:p>
            <a:pPr lvl="1">
              <a:buAutoNum type="arabicPeriod" startAt="4"/>
            </a:pPr>
            <a:r>
              <a:rPr lang="en-US" dirty="0"/>
              <a:t>In Acts 16, the jailer (along with his “household”):</a:t>
            </a:r>
          </a:p>
          <a:p>
            <a:pPr lvl="2"/>
            <a:r>
              <a:rPr lang="en-US" dirty="0"/>
              <a:t>Heard “the word of the Lord” spoken to them (16:32).</a:t>
            </a:r>
          </a:p>
          <a:p>
            <a:pPr lvl="2"/>
            <a:r>
              <a:rPr lang="en-US" dirty="0"/>
              <a:t>“Believed” on the Lord Jesus Christ (16:31, 34).</a:t>
            </a:r>
          </a:p>
          <a:p>
            <a:pPr lvl="2"/>
            <a:r>
              <a:rPr lang="en-US" dirty="0"/>
              <a:t>Which of these things can an infant do?  The answer: none.</a:t>
            </a:r>
          </a:p>
          <a:p>
            <a:pPr lvl="2"/>
            <a:r>
              <a:rPr lang="en-US" dirty="0"/>
              <a:t>Only accountable persons of the jailer’s “household” were baptized in Acts 16.</a:t>
            </a:r>
          </a:p>
          <a:p>
            <a:pPr lvl="3"/>
            <a:endParaRPr lang="en-US" dirty="0"/>
          </a:p>
        </p:txBody>
      </p:sp>
    </p:spTree>
    <p:extLst>
      <p:ext uri="{BB962C8B-B14F-4D97-AF65-F5344CB8AC3E}">
        <p14:creationId xmlns:p14="http://schemas.microsoft.com/office/powerpoint/2010/main" val="1904559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pPr>
              <a:buFont typeface="+mj-lt"/>
              <a:buAutoNum type="alphaUcPeriod" startAt="2"/>
            </a:pPr>
            <a:r>
              <a:rPr lang="en-US" dirty="0"/>
              <a:t>Someone says: </a:t>
            </a:r>
            <a:r>
              <a:rPr lang="en-US" i="1" dirty="0"/>
              <a:t>“The fact that entire households were being baptized, which would have easily included infants and young children, proves either the efficacy of infant baptism or the unessential nature of baptism for one’s salvation.”</a:t>
            </a:r>
          </a:p>
          <a:p>
            <a:pPr lvl="1">
              <a:buFont typeface="+mj-lt"/>
              <a:buAutoNum type="arabicPeriod" startAt="6"/>
            </a:pPr>
            <a:r>
              <a:rPr lang="en-US" dirty="0"/>
              <a:t>The reality is that no infants were baptized in New Testament times.</a:t>
            </a:r>
          </a:p>
          <a:p>
            <a:pPr lvl="2"/>
            <a:r>
              <a:rPr lang="en-US" dirty="0"/>
              <a:t>Infants are not proper candidates for baptism, as they have no sins (Ezek. 18:20; Matt. 18:3).</a:t>
            </a:r>
          </a:p>
          <a:p>
            <a:pPr lvl="2"/>
            <a:r>
              <a:rPr lang="en-US" dirty="0"/>
              <a:t>Infants cannot understand (through hearing) the gospel and properly respond to the gospel through faith and repentance.</a:t>
            </a:r>
          </a:p>
          <a:p>
            <a:pPr lvl="2"/>
            <a:r>
              <a:rPr lang="en-US" dirty="0"/>
              <a:t>Therefore, there is no need for an infant to be baptized.</a:t>
            </a:r>
          </a:p>
          <a:p>
            <a:pPr lvl="2"/>
            <a:r>
              <a:rPr lang="en-US" dirty="0"/>
              <a:t>There is just as much evidence for baptizing an infant (as part of one’s “household”) as there is for baptizing one’s dog (as part of his household).</a:t>
            </a:r>
          </a:p>
          <a:p>
            <a:pPr lvl="4"/>
            <a:endParaRPr lang="en-US" dirty="0"/>
          </a:p>
        </p:txBody>
      </p:sp>
    </p:spTree>
    <p:extLst>
      <p:ext uri="{BB962C8B-B14F-4D97-AF65-F5344CB8AC3E}">
        <p14:creationId xmlns:p14="http://schemas.microsoft.com/office/powerpoint/2010/main" val="2527706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pPr>
              <a:buFont typeface="+mj-lt"/>
              <a:buAutoNum type="alphaUcPeriod" startAt="3"/>
            </a:pPr>
            <a:r>
              <a:rPr lang="en-US" dirty="0"/>
              <a:t>Someone says: </a:t>
            </a:r>
            <a:r>
              <a:rPr lang="en-US" i="1" dirty="0"/>
              <a:t>“I don’t see how you can say baptism is absolutely necessary when the conversions in Acts show that people were not always given the same answer for salvation.  Some were told to believe, some were told to repent, etc.”</a:t>
            </a:r>
          </a:p>
          <a:p>
            <a:pPr lvl="1"/>
            <a:r>
              <a:rPr lang="en-US" dirty="0"/>
              <a:t>Do different answers necessarily contradict one another or cancel one another out?</a:t>
            </a:r>
          </a:p>
          <a:p>
            <a:pPr lvl="1"/>
            <a:r>
              <a:rPr lang="en-US" dirty="0"/>
              <a:t>Is it possible that we are not told every single thing that a person was told to do?</a:t>
            </a:r>
          </a:p>
          <a:p>
            <a:pPr lvl="1"/>
            <a:r>
              <a:rPr lang="en-US" dirty="0"/>
              <a:t>Does being told to do one thing eliminate the responsibility to do all things?</a:t>
            </a:r>
          </a:p>
          <a:p>
            <a:pPr lvl="1"/>
            <a:r>
              <a:rPr lang="en-US" dirty="0"/>
              <a:t>The reality is that a different plan of salvation was NOT preached to different individuals in the book of Acts.  We know with absolute certainty that the SAME pattern was preached to every person (1 Cor. 4:17; 7:17; 14:33; Gal. 1:6-9).</a:t>
            </a:r>
          </a:p>
          <a:p>
            <a:pPr lvl="1"/>
            <a:r>
              <a:rPr lang="en-US" dirty="0"/>
              <a:t>Each person may “seemingly” be given a “different answer” because each person was told the next “step(s)” needed to take, as some steps had already been taken.</a:t>
            </a:r>
          </a:p>
          <a:p>
            <a:pPr lvl="4"/>
            <a:endParaRPr lang="en-US" dirty="0"/>
          </a:p>
        </p:txBody>
      </p:sp>
    </p:spTree>
    <p:extLst>
      <p:ext uri="{BB962C8B-B14F-4D97-AF65-F5344CB8AC3E}">
        <p14:creationId xmlns:p14="http://schemas.microsoft.com/office/powerpoint/2010/main" val="4279560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74593" cy="5213202"/>
          </a:xfrm>
        </p:spPr>
        <p:txBody>
          <a:bodyPr>
            <a:normAutofit/>
          </a:bodyPr>
          <a:lstStyle/>
          <a:p>
            <a:pPr>
              <a:buFont typeface="+mj-lt"/>
              <a:buAutoNum type="alphaUcPeriod" startAt="3"/>
            </a:pPr>
            <a:r>
              <a:rPr lang="en-US" dirty="0"/>
              <a:t>Someone says: </a:t>
            </a:r>
            <a:r>
              <a:rPr lang="en-US" i="1" dirty="0"/>
              <a:t>“I don’t see how you can say baptism is absolutely necessary when the conversions in Acts show that people were not always given the same answer for salvation.  Some were told to believe, some were told to repent, etc.”</a:t>
            </a:r>
          </a:p>
          <a:p>
            <a:pPr lvl="1">
              <a:buFont typeface="+mj-lt"/>
              <a:buAutoNum type="arabicPeriod" startAt="6"/>
            </a:pPr>
            <a:r>
              <a:rPr lang="en-US" dirty="0"/>
              <a:t>Consider this example:  If a person driving from West Palm Beach, Florida to Glacier National Park in Montana receives different directions from various ones in different cities along a travel route, does that mean that the directions are contradictory?</a:t>
            </a:r>
          </a:p>
          <a:p>
            <a:pPr lvl="1">
              <a:buAutoNum type="arabicPeriod" startAt="6"/>
            </a:pPr>
            <a:r>
              <a:rPr lang="en-US" dirty="0"/>
              <a:t>Isn’t the answer to this objection and the application just as simple?  </a:t>
            </a:r>
          </a:p>
          <a:p>
            <a:pPr lvl="2"/>
            <a:r>
              <a:rPr lang="en-US" dirty="0"/>
              <a:t>The Philippian jailer was told the next step he needed to take to reach his destination of salvation. </a:t>
            </a:r>
          </a:p>
          <a:p>
            <a:pPr lvl="2"/>
            <a:r>
              <a:rPr lang="en-US" dirty="0"/>
              <a:t>The Jews in Jerusalem on Pentecost were told the next step they needed to take to reach their destination of salvation. </a:t>
            </a:r>
          </a:p>
          <a:p>
            <a:pPr lvl="2"/>
            <a:r>
              <a:rPr lang="en-US" dirty="0"/>
              <a:t>Saul was told the next step he needed to take to reach his destination of salvation.</a:t>
            </a:r>
          </a:p>
          <a:p>
            <a:pPr lvl="1">
              <a:buAutoNum type="arabicPeriod" startAt="6"/>
            </a:pPr>
            <a:r>
              <a:rPr lang="en-US" dirty="0"/>
              <a:t>When one takes all of the “answers” given to the matter of salvation in the book of Acts, he finds God’s complete plan and the proper order for each step.</a:t>
            </a:r>
          </a:p>
        </p:txBody>
      </p:sp>
    </p:spTree>
    <p:extLst>
      <p:ext uri="{BB962C8B-B14F-4D97-AF65-F5344CB8AC3E}">
        <p14:creationId xmlns:p14="http://schemas.microsoft.com/office/powerpoint/2010/main" val="1731015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1947021" cy="648101"/>
          </a:xfrm>
        </p:spPr>
        <p:txBody>
          <a:bodyPr anchor="t" anchorCtr="0">
            <a:normAutofit fontScale="90000"/>
          </a:bodyPr>
          <a:lstStyle/>
          <a:p>
            <a:pPr marL="630238" indent="-630238"/>
            <a:r>
              <a:rPr lang="en-US" dirty="0"/>
              <a:t>VI.	Summary of the place of baptism in the book of Acts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3663"/>
            <a:ext cx="11947021" cy="5214336"/>
          </a:xfrm>
        </p:spPr>
        <p:txBody>
          <a:bodyPr>
            <a:normAutofit/>
          </a:bodyPr>
          <a:lstStyle/>
          <a:p>
            <a:pPr>
              <a:spcBef>
                <a:spcPts val="0"/>
              </a:spcBef>
            </a:pPr>
            <a:r>
              <a:rPr lang="en-US" sz="2600" dirty="0"/>
              <a:t>The book of Acts is clear fulfillment of the Great Commission of Jesus Christ.</a:t>
            </a:r>
          </a:p>
          <a:p>
            <a:pPr>
              <a:spcBef>
                <a:spcPts val="0"/>
              </a:spcBef>
            </a:pPr>
            <a:r>
              <a:rPr lang="en-US" sz="2600" dirty="0"/>
              <a:t>The Great Commission requires teaching, believing, repenting and baptism.</a:t>
            </a:r>
          </a:p>
          <a:p>
            <a:pPr>
              <a:spcBef>
                <a:spcPts val="0"/>
              </a:spcBef>
            </a:pPr>
            <a:r>
              <a:rPr lang="en-US" sz="2600" dirty="0"/>
              <a:t>The purpose of the book of Acts is to provide detailed accounts of conversions to Christ.</a:t>
            </a:r>
          </a:p>
          <a:p>
            <a:pPr>
              <a:spcBef>
                <a:spcPts val="0"/>
              </a:spcBef>
            </a:pPr>
            <a:r>
              <a:rPr lang="en-US" sz="2600" dirty="0"/>
              <a:t>When all conversion accounts are compared and combined, the complete picture of God’s plan of salvation is evident – upon hearing the gospel, one believes, repents, confesses faith and is baptized.</a:t>
            </a:r>
          </a:p>
          <a:p>
            <a:pPr>
              <a:spcBef>
                <a:spcPts val="0"/>
              </a:spcBef>
            </a:pPr>
            <a:r>
              <a:rPr lang="en-US" sz="2600" dirty="0"/>
              <a:t>Baptism is explicitly mentioned in the majority of the conversion accounts, while most of the other terms of salvation are not explicitly mentioned (but certainly implied).</a:t>
            </a:r>
          </a:p>
          <a:p>
            <a:pPr>
              <a:spcBef>
                <a:spcPts val="0"/>
              </a:spcBef>
            </a:pPr>
            <a:r>
              <a:rPr lang="en-US" sz="2600" dirty="0"/>
              <a:t>The conversions in Acts teach the absolute necessity of baptism to be converted.</a:t>
            </a:r>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576186"/>
            <a:ext cx="9224387" cy="1261884"/>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being converted to Christ!</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5823133"/>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dirty="0">
                <a:solidFill>
                  <a:schemeClr val="accent1">
                    <a:lumMod val="75000"/>
                  </a:schemeClr>
                </a:solidFill>
              </a:rPr>
              <a:t>Getting into Christ and His blood</a:t>
            </a:r>
          </a:p>
          <a:p>
            <a:pPr>
              <a:lnSpc>
                <a:spcPct val="95000"/>
              </a:lnSpc>
            </a:pPr>
            <a:r>
              <a:rPr lang="en-US" sz="2800" b="1" dirty="0">
                <a:solidFill>
                  <a:schemeClr val="accent1">
                    <a:lumMod val="75000"/>
                  </a:schemeClr>
                </a:solidFill>
              </a:rPr>
              <a:t>Entering a new life, free from sin</a:t>
            </a:r>
          </a:p>
          <a:p>
            <a:pPr>
              <a:lnSpc>
                <a:spcPct val="95000"/>
              </a:lnSpc>
            </a:pPr>
            <a:r>
              <a:rPr lang="en-US" sz="2800" b="1" dirty="0">
                <a:solidFill>
                  <a:schemeClr val="accent1">
                    <a:lumMod val="75000"/>
                  </a:schemeClr>
                </a:solidFill>
              </a:rPr>
              <a:t>Becoming a son of God</a:t>
            </a:r>
          </a:p>
          <a:p>
            <a:pPr>
              <a:lnSpc>
                <a:spcPct val="95000"/>
              </a:lnSpc>
            </a:pPr>
            <a:r>
              <a:rPr lang="en-US" sz="2800" b="1" dirty="0">
                <a:solidFill>
                  <a:schemeClr val="accent1">
                    <a:lumMod val="75000"/>
                  </a:schemeClr>
                </a:solidFill>
              </a:rPr>
              <a:t>Getting into Christ, putting on Christ</a:t>
            </a:r>
          </a:p>
          <a:p>
            <a:pPr>
              <a:lnSpc>
                <a:spcPct val="95000"/>
              </a:lnSpc>
            </a:pPr>
            <a:r>
              <a:rPr lang="en-US" sz="2800" b="1" dirty="0">
                <a:solidFill>
                  <a:schemeClr val="accent1">
                    <a:lumMod val="75000"/>
                  </a:schemeClr>
                </a:solidFill>
              </a:rPr>
              <a:t>Being saved</a:t>
            </a:r>
          </a:p>
          <a:p>
            <a:pPr>
              <a:lnSpc>
                <a:spcPct val="95000"/>
              </a:lnSpc>
            </a:pPr>
            <a:r>
              <a:rPr lang="en-US" sz="2800" b="1" dirty="0">
                <a:solidFill>
                  <a:schemeClr val="accent1">
                    <a:lumMod val="75000"/>
                  </a:schemeClr>
                </a:solidFill>
              </a:rPr>
              <a:t>Receiving a good conscience </a:t>
            </a:r>
          </a:p>
          <a:p>
            <a:pPr>
              <a:lnSpc>
                <a:spcPct val="95000"/>
              </a:lnSpc>
            </a:pPr>
            <a:r>
              <a:rPr lang="en-US" sz="2800" b="1" dirty="0">
                <a:solidFill>
                  <a:schemeClr val="accent1">
                    <a:lumMod val="75000"/>
                  </a:schemeClr>
                </a:solidFill>
              </a:rPr>
              <a:t>Being born again</a:t>
            </a:r>
          </a:p>
          <a:p>
            <a:pPr>
              <a:lnSpc>
                <a:spcPct val="95000"/>
              </a:lnSpc>
            </a:pPr>
            <a:r>
              <a:rPr lang="en-US" sz="2800" b="1" dirty="0">
                <a:solidFill>
                  <a:schemeClr val="accent1">
                    <a:lumMod val="75000"/>
                  </a:schemeClr>
                </a:solidFill>
              </a:rPr>
              <a:t>Entering the kingdom of God</a:t>
            </a:r>
          </a:p>
          <a:p>
            <a:pPr>
              <a:lnSpc>
                <a:spcPct val="95000"/>
              </a:lnSpc>
            </a:pPr>
            <a:r>
              <a:rPr lang="en-US" sz="2800" b="1" dirty="0">
                <a:solidFill>
                  <a:schemeClr val="accent1">
                    <a:lumMod val="75000"/>
                  </a:schemeClr>
                </a:solidFill>
              </a:rPr>
              <a:t>Being converted to Christ</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6641818"/>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a:p>
            <a:pPr>
              <a:lnSpc>
                <a:spcPct val="95000"/>
              </a:lnSpc>
            </a:pPr>
            <a:endParaRPr lang="en-US" sz="2800" b="1" dirty="0">
              <a:solidFill>
                <a:schemeClr val="bg1"/>
              </a:solidFill>
            </a:endParaRPr>
          </a:p>
          <a:p>
            <a:pPr>
              <a:lnSpc>
                <a:spcPct val="95000"/>
              </a:lnSpc>
            </a:pPr>
            <a:r>
              <a:rPr lang="en-US" sz="2800" b="1" dirty="0">
                <a:solidFill>
                  <a:schemeClr val="bg1"/>
                </a:solidFill>
              </a:rPr>
              <a:t>Galatians 3:26-27</a:t>
            </a:r>
          </a:p>
          <a:p>
            <a:pPr>
              <a:lnSpc>
                <a:spcPct val="95000"/>
              </a:lnSpc>
            </a:pPr>
            <a:endParaRPr lang="en-US" sz="2800" b="1" dirty="0">
              <a:solidFill>
                <a:schemeClr val="bg1"/>
              </a:solidFill>
            </a:endParaRPr>
          </a:p>
          <a:p>
            <a:pPr>
              <a:lnSpc>
                <a:spcPct val="95000"/>
              </a:lnSpc>
            </a:pPr>
            <a:r>
              <a:rPr lang="en-US" sz="2800" b="1" dirty="0">
                <a:solidFill>
                  <a:schemeClr val="bg1"/>
                </a:solidFill>
              </a:rPr>
              <a:t>1 Peter 3:21</a:t>
            </a:r>
          </a:p>
          <a:p>
            <a:pPr>
              <a:lnSpc>
                <a:spcPct val="95000"/>
              </a:lnSpc>
            </a:pPr>
            <a:endParaRPr lang="en-US" sz="2800" b="1" dirty="0">
              <a:solidFill>
                <a:schemeClr val="bg1"/>
              </a:solidFill>
            </a:endParaRPr>
          </a:p>
          <a:p>
            <a:pPr>
              <a:lnSpc>
                <a:spcPct val="95000"/>
              </a:lnSpc>
            </a:pPr>
            <a:r>
              <a:rPr lang="en-US" sz="2800" b="1" dirty="0">
                <a:solidFill>
                  <a:schemeClr val="bg1"/>
                </a:solidFill>
              </a:rPr>
              <a:t>John 3:3-5</a:t>
            </a:r>
          </a:p>
          <a:p>
            <a:pPr>
              <a:lnSpc>
                <a:spcPct val="95000"/>
              </a:lnSpc>
            </a:pPr>
            <a:endParaRPr lang="en-US" sz="2800" b="1" dirty="0">
              <a:solidFill>
                <a:schemeClr val="bg1"/>
              </a:solidFill>
            </a:endParaRPr>
          </a:p>
          <a:p>
            <a:pPr>
              <a:lnSpc>
                <a:spcPct val="95000"/>
              </a:lnSpc>
            </a:pPr>
            <a:r>
              <a:rPr lang="en-US" sz="2800" b="1" dirty="0">
                <a:solidFill>
                  <a:schemeClr val="bg1"/>
                </a:solidFill>
              </a:rPr>
              <a:t>Book of Acts</a:t>
            </a:r>
          </a:p>
          <a:p>
            <a:pPr>
              <a:lnSpc>
                <a:spcPct val="95000"/>
              </a:lnSpc>
            </a:pPr>
            <a:endParaRPr lang="en-US" sz="2800" b="1" dirty="0">
              <a:solidFill>
                <a:schemeClr val="bg1"/>
              </a:solidFill>
            </a:endParaRPr>
          </a:p>
          <a:p>
            <a:pPr>
              <a:lnSpc>
                <a:spcPct val="95000"/>
              </a:lnSpc>
            </a:pPr>
            <a:endParaRPr lang="en-US" sz="2800" b="1" dirty="0">
              <a:solidFill>
                <a:schemeClr val="bg1"/>
              </a:solidFill>
            </a:endParaRP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3438" y="5783529"/>
            <a:ext cx="728909" cy="10755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904941" y="5779694"/>
            <a:ext cx="730230" cy="1076197"/>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13" end="13"/>
                                            </p:txEl>
                                          </p:spTgt>
                                        </p:tgtEl>
                                        <p:attrNameLst>
                                          <p:attrName>style.visibility</p:attrName>
                                        </p:attrNameLst>
                                      </p:cBhvr>
                                      <p:to>
                                        <p:strVal val="visible"/>
                                      </p:to>
                                    </p:set>
                                    <p:animEffect transition="in" filter="fade">
                                      <p:cBhvr>
                                        <p:cTn id="7" dur="1000"/>
                                        <p:tgtEl>
                                          <p:spTgt spid="55">
                                            <p:txEl>
                                              <p:pRg st="13" end="13"/>
                                            </p:txEl>
                                          </p:spTgt>
                                        </p:tgtEl>
                                      </p:cBhvr>
                                    </p:animEffect>
                                    <p:anim calcmode="lin" valueType="num">
                                      <p:cBhvr>
                                        <p:cTn id="8" dur="1000" fill="hold"/>
                                        <p:tgtEl>
                                          <p:spTgt spid="55">
                                            <p:txEl>
                                              <p:pRg st="13" end="13"/>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13" end="1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13" end="13"/>
                                            </p:txEl>
                                          </p:spTgt>
                                        </p:tgtEl>
                                        <p:attrNameLst>
                                          <p:attrName>style.visibility</p:attrName>
                                        </p:attrNameLst>
                                      </p:cBhvr>
                                      <p:to>
                                        <p:strVal val="visible"/>
                                      </p:to>
                                    </p:set>
                                    <p:animEffect transition="in" filter="fade">
                                      <p:cBhvr>
                                        <p:cTn id="13" dur="1000"/>
                                        <p:tgtEl>
                                          <p:spTgt spid="51">
                                            <p:txEl>
                                              <p:pRg st="13" end="13"/>
                                            </p:txEl>
                                          </p:spTgt>
                                        </p:tgtEl>
                                      </p:cBhvr>
                                    </p:animEffect>
                                    <p:anim calcmode="lin" valueType="num">
                                      <p:cBhvr>
                                        <p:cTn id="14" dur="1000" fill="hold"/>
                                        <p:tgtEl>
                                          <p:spTgt spid="51">
                                            <p:txEl>
                                              <p:pRg st="13" end="13"/>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00416 0.00023 L 0.28685 0.00047 " pathEditMode="relative" rAng="0" ptsTypes="AA">
                                      <p:cBhvr>
                                        <p:cTn id="19" dur="2000" fill="hold"/>
                                        <p:tgtEl>
                                          <p:spTgt spid="11"/>
                                        </p:tgtEl>
                                        <p:attrNameLst>
                                          <p:attrName>ppt_x</p:attrName>
                                          <p:attrName>ppt_y</p:attrName>
                                        </p:attrNameLst>
                                      </p:cBhvr>
                                      <p:rCtr x="14049" y="0"/>
                                    </p:animMotion>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2.08333E-6 -3.33333E-6 L 0.3625 -0.00023 " pathEditMode="relative" rAng="0" ptsTypes="AA">
                                      <p:cBhvr>
                                        <p:cTn id="22"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The book of Acts is clear fulfillment of the Great Commission of Jesus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5311739"/>
            <a:ext cx="12072359" cy="1546259"/>
          </a:xfrm>
        </p:spPr>
        <p:txBody>
          <a:bodyPr>
            <a:normAutofit/>
          </a:bodyPr>
          <a:lstStyle/>
          <a:p>
            <a:pPr>
              <a:spcBef>
                <a:spcPts val="500"/>
              </a:spcBef>
            </a:pPr>
            <a:r>
              <a:rPr lang="en-US" sz="2400" dirty="0"/>
              <a:t>The Great Commission is simple, Jesus having used clear and precise terms.</a:t>
            </a:r>
          </a:p>
          <a:p>
            <a:pPr>
              <a:spcBef>
                <a:spcPts val="500"/>
              </a:spcBef>
            </a:pPr>
            <a:r>
              <a:rPr lang="en-US" sz="2400" dirty="0"/>
              <a:t>Thus, true fulfillment of the Great Commission would be (and is) clear and precise. </a:t>
            </a:r>
          </a:p>
          <a:p>
            <a:pPr>
              <a:spcBef>
                <a:spcPts val="500"/>
              </a:spcBef>
            </a:pPr>
            <a:r>
              <a:rPr lang="en-US" sz="2400" dirty="0"/>
              <a:t>God gave the book of Acts with clear and copious examples of the commission of Christ being followed by persons of varied backgrounds under varied circumstances.</a:t>
            </a:r>
          </a:p>
        </p:txBody>
      </p:sp>
      <p:graphicFrame>
        <p:nvGraphicFramePr>
          <p:cNvPr id="4" name="Table 5">
            <a:extLst>
              <a:ext uri="{FF2B5EF4-FFF2-40B4-BE49-F238E27FC236}">
                <a16:creationId xmlns:a16="http://schemas.microsoft.com/office/drawing/2014/main" id="{268CF27C-FBF8-4B1F-B4AD-4FAAF70DF8ED}"/>
              </a:ext>
            </a:extLst>
          </p:cNvPr>
          <p:cNvGraphicFramePr>
            <a:graphicFrameLocks noGrp="1"/>
          </p:cNvGraphicFramePr>
          <p:nvPr/>
        </p:nvGraphicFramePr>
        <p:xfrm>
          <a:off x="836560" y="2184525"/>
          <a:ext cx="11030092" cy="3009072"/>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190910">
                  <a:extLst>
                    <a:ext uri="{9D8B030D-6E8A-4147-A177-3AD203B41FA5}">
                      <a16:colId xmlns:a16="http://schemas.microsoft.com/office/drawing/2014/main" val="3873581602"/>
                    </a:ext>
                  </a:extLst>
                </a:gridCol>
                <a:gridCol w="3689405">
                  <a:extLst>
                    <a:ext uri="{9D8B030D-6E8A-4147-A177-3AD203B41FA5}">
                      <a16:colId xmlns:a16="http://schemas.microsoft.com/office/drawing/2014/main" val="1203034984"/>
                    </a:ext>
                  </a:extLst>
                </a:gridCol>
                <a:gridCol w="4149777">
                  <a:extLst>
                    <a:ext uri="{9D8B030D-6E8A-4147-A177-3AD203B41FA5}">
                      <a16:colId xmlns:a16="http://schemas.microsoft.com/office/drawing/2014/main" val="795192304"/>
                    </a:ext>
                  </a:extLst>
                </a:gridCol>
              </a:tblGrid>
              <a:tr h="570672">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Great Commission</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Book of Acts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Results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Jesus said: Preach/Teach</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Mark 16:15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His followers went: Teaching</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2:14, 40; 8:4-5, 12</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lost were:  Saved</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Mark 16:16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Jesus said: Believe</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Mark 16:16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Lost persons were: Believing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2:37; 16:31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lost received:  Remission of Sins</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Luke 24:47; Acts 2:38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487783">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Jesus said: Repent</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Luke 24:47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Lost persons were: Repenting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2:38; 17:30</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lost became:  Disciples</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Matt. 28:19</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Jesus said: Be baptized</a:t>
                      </a:r>
                    </a:p>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Matt. 28:19; Mark 16:16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Lost persons were: Baptized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2:38; 18:8; 22:16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lost entered:  New Relationship with God – Matt. 28:19</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bl>
          </a:graphicData>
        </a:graphic>
      </p:graphicFrame>
    </p:spTree>
    <p:extLst>
      <p:ext uri="{BB962C8B-B14F-4D97-AF65-F5344CB8AC3E}">
        <p14:creationId xmlns:p14="http://schemas.microsoft.com/office/powerpoint/2010/main" val="1691996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bg>
      <p:bgPr>
        <a:solidFill>
          <a:srgbClr val="CAE4F6"/>
        </a:solidFill>
        <a:effectLst/>
      </p:bgPr>
    </p:bg>
    <p:spTree>
      <p:nvGrpSpPr>
        <p:cNvPr id="1" name=""/>
        <p:cNvGrpSpPr/>
        <p:nvPr/>
      </p:nvGrpSpPr>
      <p:grpSpPr>
        <a:xfrm>
          <a:off x="0" y="0"/>
          <a:ext cx="0" cy="0"/>
          <a:chOff x="0" y="0"/>
          <a:chExt cx="0" cy="0"/>
        </a:xfrm>
      </p:grpSpPr>
      <p:graphicFrame>
        <p:nvGraphicFramePr>
          <p:cNvPr id="8" name="Table 5">
            <a:extLst>
              <a:ext uri="{FF2B5EF4-FFF2-40B4-BE49-F238E27FC236}">
                <a16:creationId xmlns:a16="http://schemas.microsoft.com/office/drawing/2014/main" id="{5D1A7E34-1A57-4DCE-9B1B-96A3D760D193}"/>
              </a:ext>
            </a:extLst>
          </p:cNvPr>
          <p:cNvGraphicFramePr>
            <a:graphicFrameLocks noGrp="1"/>
          </p:cNvGraphicFramePr>
          <p:nvPr>
            <p:extLst>
              <p:ext uri="{D42A27DB-BD31-4B8C-83A1-F6EECF244321}">
                <p14:modId xmlns:p14="http://schemas.microsoft.com/office/powerpoint/2010/main" val="2965809486"/>
              </p:ext>
            </p:extLst>
          </p:nvPr>
        </p:nvGraphicFramePr>
        <p:xfrm>
          <a:off x="114294" y="102122"/>
          <a:ext cx="11959718" cy="6672299"/>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015668">
                  <a:extLst>
                    <a:ext uri="{9D8B030D-6E8A-4147-A177-3AD203B41FA5}">
                      <a16:colId xmlns:a16="http://schemas.microsoft.com/office/drawing/2014/main" val="3873581602"/>
                    </a:ext>
                  </a:extLst>
                </a:gridCol>
                <a:gridCol w="1903527">
                  <a:extLst>
                    <a:ext uri="{9D8B030D-6E8A-4147-A177-3AD203B41FA5}">
                      <a16:colId xmlns:a16="http://schemas.microsoft.com/office/drawing/2014/main" val="1203034984"/>
                    </a:ext>
                  </a:extLst>
                </a:gridCol>
                <a:gridCol w="1823472">
                  <a:extLst>
                    <a:ext uri="{9D8B030D-6E8A-4147-A177-3AD203B41FA5}">
                      <a16:colId xmlns:a16="http://schemas.microsoft.com/office/drawing/2014/main" val="795192304"/>
                    </a:ext>
                  </a:extLst>
                </a:gridCol>
                <a:gridCol w="1588948">
                  <a:extLst>
                    <a:ext uri="{9D8B030D-6E8A-4147-A177-3AD203B41FA5}">
                      <a16:colId xmlns:a16="http://schemas.microsoft.com/office/drawing/2014/main" val="2718583268"/>
                    </a:ext>
                  </a:extLst>
                </a:gridCol>
                <a:gridCol w="1366684">
                  <a:extLst>
                    <a:ext uri="{9D8B030D-6E8A-4147-A177-3AD203B41FA5}">
                      <a16:colId xmlns:a16="http://schemas.microsoft.com/office/drawing/2014/main" val="3456339609"/>
                    </a:ext>
                  </a:extLst>
                </a:gridCol>
                <a:gridCol w="2261419">
                  <a:extLst>
                    <a:ext uri="{9D8B030D-6E8A-4147-A177-3AD203B41FA5}">
                      <a16:colId xmlns:a16="http://schemas.microsoft.com/office/drawing/2014/main" val="3582789336"/>
                    </a:ext>
                  </a:extLst>
                </a:gridCol>
              </a:tblGrid>
              <a:tr h="525871">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Those Taught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Repented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Confessed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Jews (2:1-47)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Cut to the heart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Repent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Remission + Added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Samaritans (8:5-12</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44949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Simon (8:13)</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Eunuch (8:26-40)</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Confessed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Rejoiced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Saul (9:1-18)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Sins washed away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647725"/>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Cornelius (10:25-11:18)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Repentance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Remission + 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637263"/>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Antioch Syria (11:19-24)</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Turned to the Lord   —   involves baptism</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Added to the Lord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319831"/>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Antioch Pisidia (13:14-48)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Eternal life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23355"/>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Lydia (16:11-15)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0614746"/>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Jailer (16:25-34)</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Washed stripes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 Rejoiced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3758551"/>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Bereans (17:10-15)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8915797"/>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Athenians (17:16-34)</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Repent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9340191"/>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Corinthians (18:4-11)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491870"/>
                  </a:ext>
                </a:extLst>
              </a:tr>
              <a:tr h="438226">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Ephesians (19:1-7)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14595"/>
                  </a:ext>
                </a:extLst>
              </a:tr>
            </a:tbl>
          </a:graphicData>
        </a:graphic>
      </p:graphicFrame>
    </p:spTree>
    <p:extLst>
      <p:ext uri="{BB962C8B-B14F-4D97-AF65-F5344CB8AC3E}">
        <p14:creationId xmlns:p14="http://schemas.microsoft.com/office/powerpoint/2010/main" val="1942295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6:3</a:t>
            </a:r>
            <a:endParaRPr kumimoji="0" lang="en-US" altLang="en-US" sz="1800" b="0" i="0" u="none" strike="noStrike" cap="none" normalizeH="0" baseline="0" dirty="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Gal. 3:27</a:t>
            </a:r>
            <a:endParaRPr kumimoji="0" lang="en-US" altLang="en-US" sz="1800" b="0" i="0" u="none" strike="noStrike" cap="none" normalizeH="0" baseline="0" dirty="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6:4</a:t>
            </a:r>
            <a:endParaRPr kumimoji="0" lang="en-US" altLang="en-US" sz="1800" b="0" i="0" u="none" strike="noStrike" cap="none" normalizeH="0" baseline="0" dirty="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
        <p:nvSpPr>
          <p:cNvPr id="4" name="TextBox 3">
            <a:extLst>
              <a:ext uri="{FF2B5EF4-FFF2-40B4-BE49-F238E27FC236}">
                <a16:creationId xmlns:a16="http://schemas.microsoft.com/office/drawing/2014/main" id="{83850AA4-83C5-44DA-9143-1EF71D2E624E}"/>
              </a:ext>
            </a:extLst>
          </p:cNvPr>
          <p:cNvSpPr txBox="1"/>
          <p:nvPr/>
        </p:nvSpPr>
        <p:spPr>
          <a:xfrm>
            <a:off x="6161875" y="4841857"/>
            <a:ext cx="850392" cy="307777"/>
          </a:xfrm>
          <a:prstGeom prst="rect">
            <a:avLst/>
          </a:prstGeom>
          <a:noFill/>
        </p:spPr>
        <p:txBody>
          <a:bodyPr wrap="square" lIns="0" tIns="0" rIns="0" bIns="0" rtlCol="0">
            <a:spAutoFit/>
          </a:bodyPr>
          <a:lstStyle/>
          <a:p>
            <a:pPr algn="ctr"/>
            <a:r>
              <a:rPr lang="en-US" sz="2000" b="1" dirty="0">
                <a:effectLst>
                  <a:glow rad="63500">
                    <a:schemeClr val="bg1"/>
                  </a:glow>
                </a:effectLst>
              </a:rPr>
              <a:t>Ac. 2:38</a:t>
            </a:r>
          </a:p>
        </p:txBody>
      </p:sp>
      <p:sp>
        <p:nvSpPr>
          <p:cNvPr id="33" name="TextBox 32">
            <a:extLst>
              <a:ext uri="{FF2B5EF4-FFF2-40B4-BE49-F238E27FC236}">
                <a16:creationId xmlns:a16="http://schemas.microsoft.com/office/drawing/2014/main" id="{5014E40D-DCBE-492A-8490-908FD4F5425C}"/>
              </a:ext>
            </a:extLst>
          </p:cNvPr>
          <p:cNvSpPr txBox="1"/>
          <p:nvPr/>
        </p:nvSpPr>
        <p:spPr>
          <a:xfrm>
            <a:off x="8573980" y="4833937"/>
            <a:ext cx="990655" cy="307777"/>
          </a:xfrm>
          <a:prstGeom prst="rect">
            <a:avLst/>
          </a:prstGeom>
          <a:noFill/>
        </p:spPr>
        <p:txBody>
          <a:bodyPr wrap="square" lIns="0" tIns="0" rIns="0" bIns="0" rtlCol="0">
            <a:spAutoFit/>
          </a:bodyPr>
          <a:lstStyle/>
          <a:p>
            <a:pPr algn="ctr"/>
            <a:r>
              <a:rPr lang="en-US" sz="2000" b="1" dirty="0">
                <a:effectLst>
                  <a:glow rad="63500">
                    <a:schemeClr val="bg1"/>
                  </a:glow>
                </a:effectLst>
              </a:rPr>
              <a:t>Ac. 22:16</a:t>
            </a: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The book of Acts is strategically placed in the N.T.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dirty="0"/>
              <a:t>The Old Testament = Designed to bring man to Christ</a:t>
            </a:r>
          </a:p>
          <a:p>
            <a:r>
              <a:rPr lang="en-US" dirty="0"/>
              <a:t>The gospels = Jesus, the Christ, came to save mankind from their sins</a:t>
            </a:r>
          </a:p>
          <a:p>
            <a:r>
              <a:rPr lang="en-US" dirty="0"/>
              <a:t>Acts = What must one do to be saved and to become a Christian?</a:t>
            </a:r>
          </a:p>
          <a:p>
            <a:r>
              <a:rPr lang="en-US" dirty="0"/>
              <a:t>Romans thru Jude = How to live the Christian life</a:t>
            </a:r>
          </a:p>
          <a:p>
            <a:r>
              <a:rPr lang="en-US" dirty="0"/>
              <a:t>Revelation = A glimpse into the eternal reward awaiting the children of God</a:t>
            </a:r>
          </a:p>
          <a:p>
            <a:r>
              <a:rPr lang="en-US" dirty="0"/>
              <a:t>Studying the book of Acts is essential in understanding the place of baptism in God’s plan</a:t>
            </a:r>
          </a:p>
        </p:txBody>
      </p:sp>
    </p:spTree>
    <p:extLst>
      <p:ext uri="{BB962C8B-B14F-4D97-AF65-F5344CB8AC3E}">
        <p14:creationId xmlns:p14="http://schemas.microsoft.com/office/powerpoint/2010/main" val="1276476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The book of Acts is clear fulfillment of the Great Commission of Jesus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98671"/>
            <a:ext cx="12072359" cy="4659328"/>
          </a:xfrm>
        </p:spPr>
        <p:txBody>
          <a:bodyPr>
            <a:normAutofit/>
          </a:bodyPr>
          <a:lstStyle/>
          <a:p>
            <a:pPr>
              <a:spcBef>
                <a:spcPts val="500"/>
              </a:spcBef>
            </a:pPr>
            <a:r>
              <a:rPr lang="en-US" dirty="0"/>
              <a:t>“Go therefore and MAKE DISCIPLES of all the nations, BAPTIZING them in the name of the Father and of the Son and of the Holy Spirit” (Matt. 28:19).</a:t>
            </a:r>
          </a:p>
          <a:p>
            <a:pPr>
              <a:spcBef>
                <a:spcPts val="500"/>
              </a:spcBef>
            </a:pPr>
            <a:r>
              <a:rPr lang="en-US" dirty="0"/>
              <a:t>“Go into all the world and PREACH the gospel to every creature.  He who BELIEVES and is BAPTIZED will be SAVED; but he who does not believe will be condemned” (Mark 16:15-16).</a:t>
            </a:r>
          </a:p>
          <a:p>
            <a:pPr>
              <a:spcBef>
                <a:spcPts val="500"/>
              </a:spcBef>
            </a:pPr>
            <a:r>
              <a:rPr lang="en-US" dirty="0"/>
              <a:t>“And that REPENTANCE and REMISSION OF SINS should be PREACHED in His name to all nations, beginning at Jerusalem” (Luke 24:47).</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The book of Acts is clear fulfillment of the Great Commission of Jesus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5311739"/>
            <a:ext cx="12072359" cy="1546259"/>
          </a:xfrm>
        </p:spPr>
        <p:txBody>
          <a:bodyPr>
            <a:normAutofit/>
          </a:bodyPr>
          <a:lstStyle/>
          <a:p>
            <a:pPr>
              <a:spcBef>
                <a:spcPts val="500"/>
              </a:spcBef>
            </a:pPr>
            <a:r>
              <a:rPr lang="en-US" sz="2400" dirty="0"/>
              <a:t>The Great Commission is simple, Jesus having used clear and precise terms.</a:t>
            </a:r>
          </a:p>
          <a:p>
            <a:pPr>
              <a:spcBef>
                <a:spcPts val="500"/>
              </a:spcBef>
            </a:pPr>
            <a:r>
              <a:rPr lang="en-US" sz="2400" dirty="0"/>
              <a:t>Thus, true fulfillment of the Great Commission would be (and is) clear and precise. </a:t>
            </a:r>
          </a:p>
          <a:p>
            <a:pPr>
              <a:spcBef>
                <a:spcPts val="500"/>
              </a:spcBef>
            </a:pPr>
            <a:r>
              <a:rPr lang="en-US" sz="2400" dirty="0"/>
              <a:t>God gave the book of Acts with clear and copious examples of the commission of Christ being followed by persons of varied backgrounds under varied circumstances.</a:t>
            </a:r>
          </a:p>
        </p:txBody>
      </p:sp>
      <p:sp>
        <p:nvSpPr>
          <p:cNvPr id="105" name="AutoShape 235">
            <a:extLst>
              <a:ext uri="{FF2B5EF4-FFF2-40B4-BE49-F238E27FC236}">
                <a16:creationId xmlns:a16="http://schemas.microsoft.com/office/drawing/2014/main" id="{C27AF12F-0EAF-44EA-9582-B6E7C9D6D888}"/>
              </a:ext>
            </a:extLst>
          </p:cNvPr>
          <p:cNvSpPr>
            <a:spLocks noChangeAspect="1" noChangeArrowheads="1" noTextEdit="1"/>
          </p:cNvSpPr>
          <p:nvPr/>
        </p:nvSpPr>
        <p:spPr bwMode="auto">
          <a:xfrm>
            <a:off x="803275" y="2151063"/>
            <a:ext cx="11118850" cy="319246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237">
            <a:extLst>
              <a:ext uri="{FF2B5EF4-FFF2-40B4-BE49-F238E27FC236}">
                <a16:creationId xmlns:a16="http://schemas.microsoft.com/office/drawing/2014/main" id="{8E2FB9C8-6657-4A23-BADD-AFE833EE3248}"/>
              </a:ext>
            </a:extLst>
          </p:cNvPr>
          <p:cNvSpPr>
            <a:spLocks noChangeArrowheads="1"/>
          </p:cNvSpPr>
          <p:nvPr/>
        </p:nvSpPr>
        <p:spPr bwMode="auto">
          <a:xfrm>
            <a:off x="831850" y="2181225"/>
            <a:ext cx="3192463" cy="56991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38">
            <a:extLst>
              <a:ext uri="{FF2B5EF4-FFF2-40B4-BE49-F238E27FC236}">
                <a16:creationId xmlns:a16="http://schemas.microsoft.com/office/drawing/2014/main" id="{51E06EC3-0E90-4E68-A435-D00BEF4C9BC0}"/>
              </a:ext>
            </a:extLst>
          </p:cNvPr>
          <p:cNvSpPr>
            <a:spLocks noChangeArrowheads="1"/>
          </p:cNvSpPr>
          <p:nvPr/>
        </p:nvSpPr>
        <p:spPr bwMode="auto">
          <a:xfrm>
            <a:off x="4024313" y="2181225"/>
            <a:ext cx="3689350" cy="571500"/>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239">
            <a:extLst>
              <a:ext uri="{FF2B5EF4-FFF2-40B4-BE49-F238E27FC236}">
                <a16:creationId xmlns:a16="http://schemas.microsoft.com/office/drawing/2014/main" id="{B9794CD3-D813-4504-9347-82D2837B8206}"/>
              </a:ext>
            </a:extLst>
          </p:cNvPr>
          <p:cNvSpPr>
            <a:spLocks noChangeArrowheads="1"/>
          </p:cNvSpPr>
          <p:nvPr/>
        </p:nvSpPr>
        <p:spPr bwMode="auto">
          <a:xfrm>
            <a:off x="7713663" y="2181225"/>
            <a:ext cx="4149725" cy="571500"/>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240">
            <a:extLst>
              <a:ext uri="{FF2B5EF4-FFF2-40B4-BE49-F238E27FC236}">
                <a16:creationId xmlns:a16="http://schemas.microsoft.com/office/drawing/2014/main" id="{6ED2F73F-00CC-4910-8116-04B676405CF4}"/>
              </a:ext>
            </a:extLst>
          </p:cNvPr>
          <p:cNvSpPr>
            <a:spLocks noChangeShapeType="1"/>
          </p:cNvSpPr>
          <p:nvPr/>
        </p:nvSpPr>
        <p:spPr bwMode="auto">
          <a:xfrm>
            <a:off x="4024313" y="2152650"/>
            <a:ext cx="0" cy="306705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241">
            <a:extLst>
              <a:ext uri="{FF2B5EF4-FFF2-40B4-BE49-F238E27FC236}">
                <a16:creationId xmlns:a16="http://schemas.microsoft.com/office/drawing/2014/main" id="{311974F4-832E-41E3-B47B-D16C966E0374}"/>
              </a:ext>
            </a:extLst>
          </p:cNvPr>
          <p:cNvSpPr>
            <a:spLocks noChangeShapeType="1"/>
          </p:cNvSpPr>
          <p:nvPr/>
        </p:nvSpPr>
        <p:spPr bwMode="auto">
          <a:xfrm>
            <a:off x="7713663" y="2152650"/>
            <a:ext cx="0" cy="306705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42">
            <a:extLst>
              <a:ext uri="{FF2B5EF4-FFF2-40B4-BE49-F238E27FC236}">
                <a16:creationId xmlns:a16="http://schemas.microsoft.com/office/drawing/2014/main" id="{175D2137-DC38-4827-A0DF-B9732856B89D}"/>
              </a:ext>
            </a:extLst>
          </p:cNvPr>
          <p:cNvSpPr>
            <a:spLocks noChangeShapeType="1"/>
          </p:cNvSpPr>
          <p:nvPr/>
        </p:nvSpPr>
        <p:spPr bwMode="auto">
          <a:xfrm>
            <a:off x="804863" y="2752725"/>
            <a:ext cx="11087100"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243">
            <a:extLst>
              <a:ext uri="{FF2B5EF4-FFF2-40B4-BE49-F238E27FC236}">
                <a16:creationId xmlns:a16="http://schemas.microsoft.com/office/drawing/2014/main" id="{347BE212-DC0D-4655-A22A-71BB7D7714B2}"/>
              </a:ext>
            </a:extLst>
          </p:cNvPr>
          <p:cNvSpPr>
            <a:spLocks noChangeShapeType="1"/>
          </p:cNvSpPr>
          <p:nvPr/>
        </p:nvSpPr>
        <p:spPr bwMode="auto">
          <a:xfrm>
            <a:off x="804863" y="3362325"/>
            <a:ext cx="11087100"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244">
            <a:extLst>
              <a:ext uri="{FF2B5EF4-FFF2-40B4-BE49-F238E27FC236}">
                <a16:creationId xmlns:a16="http://schemas.microsoft.com/office/drawing/2014/main" id="{EF82775A-A284-4D28-97D8-09818C5B766C}"/>
              </a:ext>
            </a:extLst>
          </p:cNvPr>
          <p:cNvSpPr>
            <a:spLocks noChangeShapeType="1"/>
          </p:cNvSpPr>
          <p:nvPr/>
        </p:nvSpPr>
        <p:spPr bwMode="auto">
          <a:xfrm>
            <a:off x="804863" y="3971925"/>
            <a:ext cx="11087100"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245">
            <a:extLst>
              <a:ext uri="{FF2B5EF4-FFF2-40B4-BE49-F238E27FC236}">
                <a16:creationId xmlns:a16="http://schemas.microsoft.com/office/drawing/2014/main" id="{D027079D-C93D-42EC-B685-87A62AEB3514}"/>
              </a:ext>
            </a:extLst>
          </p:cNvPr>
          <p:cNvSpPr>
            <a:spLocks noChangeShapeType="1"/>
          </p:cNvSpPr>
          <p:nvPr/>
        </p:nvSpPr>
        <p:spPr bwMode="auto">
          <a:xfrm>
            <a:off x="804863" y="4581525"/>
            <a:ext cx="11087100"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246">
            <a:extLst>
              <a:ext uri="{FF2B5EF4-FFF2-40B4-BE49-F238E27FC236}">
                <a16:creationId xmlns:a16="http://schemas.microsoft.com/office/drawing/2014/main" id="{0C4236FA-F605-4E11-AED2-56C1A0B3A8C8}"/>
              </a:ext>
            </a:extLst>
          </p:cNvPr>
          <p:cNvSpPr>
            <a:spLocks noChangeShapeType="1"/>
          </p:cNvSpPr>
          <p:nvPr/>
        </p:nvSpPr>
        <p:spPr bwMode="auto">
          <a:xfrm>
            <a:off x="831850" y="2152650"/>
            <a:ext cx="0" cy="306705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247">
            <a:extLst>
              <a:ext uri="{FF2B5EF4-FFF2-40B4-BE49-F238E27FC236}">
                <a16:creationId xmlns:a16="http://schemas.microsoft.com/office/drawing/2014/main" id="{87274F8C-A4C1-4A73-BFF4-2C4C7E6DD782}"/>
              </a:ext>
            </a:extLst>
          </p:cNvPr>
          <p:cNvSpPr>
            <a:spLocks noChangeShapeType="1"/>
          </p:cNvSpPr>
          <p:nvPr/>
        </p:nvSpPr>
        <p:spPr bwMode="auto">
          <a:xfrm>
            <a:off x="11863388" y="2152650"/>
            <a:ext cx="0" cy="306705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48">
            <a:extLst>
              <a:ext uri="{FF2B5EF4-FFF2-40B4-BE49-F238E27FC236}">
                <a16:creationId xmlns:a16="http://schemas.microsoft.com/office/drawing/2014/main" id="{C742BB95-80DD-4523-B464-5DA515E105CA}"/>
              </a:ext>
            </a:extLst>
          </p:cNvPr>
          <p:cNvSpPr>
            <a:spLocks noChangeShapeType="1"/>
          </p:cNvSpPr>
          <p:nvPr/>
        </p:nvSpPr>
        <p:spPr bwMode="auto">
          <a:xfrm>
            <a:off x="804863" y="2181225"/>
            <a:ext cx="11087100"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249">
            <a:extLst>
              <a:ext uri="{FF2B5EF4-FFF2-40B4-BE49-F238E27FC236}">
                <a16:creationId xmlns:a16="http://schemas.microsoft.com/office/drawing/2014/main" id="{A3C14961-2232-4653-8BAD-53919AB60383}"/>
              </a:ext>
            </a:extLst>
          </p:cNvPr>
          <p:cNvSpPr>
            <a:spLocks noChangeShapeType="1"/>
          </p:cNvSpPr>
          <p:nvPr/>
        </p:nvSpPr>
        <p:spPr bwMode="auto">
          <a:xfrm>
            <a:off x="804863" y="5191125"/>
            <a:ext cx="11087100"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50">
            <a:extLst>
              <a:ext uri="{FF2B5EF4-FFF2-40B4-BE49-F238E27FC236}">
                <a16:creationId xmlns:a16="http://schemas.microsoft.com/office/drawing/2014/main" id="{BCFB298D-2BB0-4911-9A58-E340F903D9BD}"/>
              </a:ext>
            </a:extLst>
          </p:cNvPr>
          <p:cNvSpPr>
            <a:spLocks noChangeArrowheads="1"/>
          </p:cNvSpPr>
          <p:nvPr/>
        </p:nvSpPr>
        <p:spPr bwMode="auto">
          <a:xfrm>
            <a:off x="901700" y="2279650"/>
            <a:ext cx="2338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glow rad="88900">
                    <a:schemeClr val="tx1"/>
                  </a:glow>
                </a:effectLst>
                <a:latin typeface="Calibri" panose="020F0502020204030204" pitchFamily="34" charset="0"/>
              </a:rPr>
              <a:t>Great Commission</a:t>
            </a:r>
            <a:endParaRPr kumimoji="0" lang="en-US" altLang="en-US" sz="1800" b="0" i="0" u="none" strike="noStrike" cap="none" normalizeH="0" baseline="0" dirty="0">
              <a:ln>
                <a:noFill/>
              </a:ln>
              <a:solidFill>
                <a:schemeClr val="tx1"/>
              </a:solidFill>
              <a:effectLst>
                <a:glow rad="88900">
                  <a:schemeClr val="tx1"/>
                </a:glow>
              </a:effectLst>
            </a:endParaRPr>
          </a:p>
        </p:txBody>
      </p:sp>
      <p:sp>
        <p:nvSpPr>
          <p:cNvPr id="120" name="Rectangle 251">
            <a:extLst>
              <a:ext uri="{FF2B5EF4-FFF2-40B4-BE49-F238E27FC236}">
                <a16:creationId xmlns:a16="http://schemas.microsoft.com/office/drawing/2014/main" id="{09B58DCE-457E-4E5F-8B96-A7042DB9E3D0}"/>
              </a:ext>
            </a:extLst>
          </p:cNvPr>
          <p:cNvSpPr>
            <a:spLocks noChangeArrowheads="1"/>
          </p:cNvSpPr>
          <p:nvPr/>
        </p:nvSpPr>
        <p:spPr bwMode="auto">
          <a:xfrm>
            <a:off x="4092575" y="2279650"/>
            <a:ext cx="1596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glow rad="88900">
                    <a:schemeClr val="tx1"/>
                  </a:glow>
                </a:effectLst>
                <a:latin typeface="Calibri" panose="020F0502020204030204" pitchFamily="34" charset="0"/>
              </a:rPr>
              <a:t>Book of Acts</a:t>
            </a:r>
            <a:endParaRPr kumimoji="0" lang="en-US" altLang="en-US" sz="1800" b="0" i="0" u="none" strike="noStrike" cap="none" normalizeH="0" baseline="0" dirty="0">
              <a:ln>
                <a:noFill/>
              </a:ln>
              <a:solidFill>
                <a:schemeClr val="tx1"/>
              </a:solidFill>
              <a:effectLst>
                <a:glow rad="88900">
                  <a:schemeClr val="tx1"/>
                </a:glow>
              </a:effectLst>
            </a:endParaRPr>
          </a:p>
        </p:txBody>
      </p:sp>
      <p:sp>
        <p:nvSpPr>
          <p:cNvPr id="121" name="Rectangle 252">
            <a:extLst>
              <a:ext uri="{FF2B5EF4-FFF2-40B4-BE49-F238E27FC236}">
                <a16:creationId xmlns:a16="http://schemas.microsoft.com/office/drawing/2014/main" id="{60794149-D2A2-40F6-AE5B-9297AD66FF0D}"/>
              </a:ext>
            </a:extLst>
          </p:cNvPr>
          <p:cNvSpPr>
            <a:spLocks noChangeArrowheads="1"/>
          </p:cNvSpPr>
          <p:nvPr/>
        </p:nvSpPr>
        <p:spPr bwMode="auto">
          <a:xfrm>
            <a:off x="7783513" y="2279650"/>
            <a:ext cx="1460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glow rad="88900">
                    <a:schemeClr val="tx1"/>
                  </a:glow>
                </a:effectLst>
                <a:latin typeface="Calibri" panose="020F0502020204030204" pitchFamily="34" charset="0"/>
              </a:rPr>
              <a:t>The Results</a:t>
            </a:r>
            <a:endParaRPr kumimoji="0" lang="en-US" altLang="en-US" sz="1800" b="0" i="0" u="none" strike="noStrike" cap="none" normalizeH="0" baseline="0" dirty="0">
              <a:ln>
                <a:noFill/>
              </a:ln>
              <a:solidFill>
                <a:schemeClr val="tx1"/>
              </a:solidFill>
              <a:effectLst>
                <a:glow rad="88900">
                  <a:schemeClr val="tx1"/>
                </a:glow>
              </a:effectLst>
            </a:endParaRPr>
          </a:p>
        </p:txBody>
      </p:sp>
      <p:sp>
        <p:nvSpPr>
          <p:cNvPr id="123" name="Rectangle 253">
            <a:extLst>
              <a:ext uri="{FF2B5EF4-FFF2-40B4-BE49-F238E27FC236}">
                <a16:creationId xmlns:a16="http://schemas.microsoft.com/office/drawing/2014/main" id="{4D94E741-5B8A-460F-86BB-D5E2D9D4AC7C}"/>
              </a:ext>
            </a:extLst>
          </p:cNvPr>
          <p:cNvSpPr>
            <a:spLocks noChangeArrowheads="1"/>
          </p:cNvSpPr>
          <p:nvPr/>
        </p:nvSpPr>
        <p:spPr bwMode="auto">
          <a:xfrm>
            <a:off x="901700" y="2749550"/>
            <a:ext cx="26166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Jesus said: Preach/Teach</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124" name="Rectangle 254">
            <a:extLst>
              <a:ext uri="{FF2B5EF4-FFF2-40B4-BE49-F238E27FC236}">
                <a16:creationId xmlns:a16="http://schemas.microsoft.com/office/drawing/2014/main" id="{552E4808-6094-40B2-A562-A11E57AD8176}"/>
              </a:ext>
            </a:extLst>
          </p:cNvPr>
          <p:cNvSpPr>
            <a:spLocks noChangeArrowheads="1"/>
          </p:cNvSpPr>
          <p:nvPr/>
        </p:nvSpPr>
        <p:spPr bwMode="auto">
          <a:xfrm>
            <a:off x="901700" y="3052763"/>
            <a:ext cx="1213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Mark 16:15</a:t>
            </a:r>
            <a:endParaRPr kumimoji="0" lang="en-US" altLang="en-US" sz="1800" b="0" i="0" u="none" strike="noStrike" cap="none" normalizeH="0" baseline="0">
              <a:ln>
                <a:noFill/>
              </a:ln>
              <a:solidFill>
                <a:schemeClr val="tx1"/>
              </a:solidFill>
              <a:effectLst>
                <a:glow rad="88900">
                  <a:schemeClr val="bg1"/>
                </a:glow>
              </a:effectLst>
            </a:endParaRPr>
          </a:p>
        </p:txBody>
      </p:sp>
      <p:sp>
        <p:nvSpPr>
          <p:cNvPr id="125" name="Rectangle 255">
            <a:extLst>
              <a:ext uri="{FF2B5EF4-FFF2-40B4-BE49-F238E27FC236}">
                <a16:creationId xmlns:a16="http://schemas.microsoft.com/office/drawing/2014/main" id="{2A0F7898-DC78-4183-A5C9-8F60F8F47D32}"/>
              </a:ext>
            </a:extLst>
          </p:cNvPr>
          <p:cNvSpPr>
            <a:spLocks noChangeArrowheads="1"/>
          </p:cNvSpPr>
          <p:nvPr/>
        </p:nvSpPr>
        <p:spPr bwMode="auto">
          <a:xfrm>
            <a:off x="4092575" y="2749550"/>
            <a:ext cx="30288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His followers went: Teaching</a:t>
            </a:r>
            <a:endParaRPr kumimoji="0" lang="en-US" altLang="en-US" sz="1800" b="0" i="0" u="none" strike="noStrike" cap="none" normalizeH="0" baseline="0">
              <a:ln>
                <a:noFill/>
              </a:ln>
              <a:solidFill>
                <a:schemeClr val="tx1"/>
              </a:solidFill>
              <a:effectLst>
                <a:glow rad="88900">
                  <a:schemeClr val="bg1"/>
                </a:glow>
              </a:effectLst>
            </a:endParaRPr>
          </a:p>
        </p:txBody>
      </p:sp>
      <p:sp>
        <p:nvSpPr>
          <p:cNvPr id="126" name="Rectangle 256">
            <a:extLst>
              <a:ext uri="{FF2B5EF4-FFF2-40B4-BE49-F238E27FC236}">
                <a16:creationId xmlns:a16="http://schemas.microsoft.com/office/drawing/2014/main" id="{A6C6DD8D-6F9E-449C-AE5C-72044D2FDD5C}"/>
              </a:ext>
            </a:extLst>
          </p:cNvPr>
          <p:cNvSpPr>
            <a:spLocks noChangeArrowheads="1"/>
          </p:cNvSpPr>
          <p:nvPr/>
        </p:nvSpPr>
        <p:spPr bwMode="auto">
          <a:xfrm>
            <a:off x="4092575" y="3052763"/>
            <a:ext cx="1812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Acts 2:14, 40; 8:4</a:t>
            </a:r>
            <a:endParaRPr kumimoji="0" lang="en-US" altLang="en-US" sz="1800" b="0" i="0" u="none" strike="noStrike" cap="none" normalizeH="0" baseline="0">
              <a:ln>
                <a:noFill/>
              </a:ln>
              <a:solidFill>
                <a:schemeClr val="tx1"/>
              </a:solidFill>
              <a:effectLst>
                <a:glow rad="88900">
                  <a:schemeClr val="bg1"/>
                </a:glow>
              </a:effectLst>
            </a:endParaRPr>
          </a:p>
        </p:txBody>
      </p:sp>
      <p:sp>
        <p:nvSpPr>
          <p:cNvPr id="127" name="Rectangle 257">
            <a:extLst>
              <a:ext uri="{FF2B5EF4-FFF2-40B4-BE49-F238E27FC236}">
                <a16:creationId xmlns:a16="http://schemas.microsoft.com/office/drawing/2014/main" id="{30429639-C6B5-4164-B3BC-66C6D306EA2C}"/>
              </a:ext>
            </a:extLst>
          </p:cNvPr>
          <p:cNvSpPr>
            <a:spLocks noChangeArrowheads="1"/>
          </p:cNvSpPr>
          <p:nvPr/>
        </p:nvSpPr>
        <p:spPr bwMode="auto">
          <a:xfrm>
            <a:off x="5891213" y="3052763"/>
            <a:ext cx="78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t>
            </a:r>
            <a:endParaRPr kumimoji="0" lang="en-US" altLang="en-US" sz="1800" b="0" i="0" u="none" strike="noStrike" cap="none" normalizeH="0" baseline="0">
              <a:ln>
                <a:noFill/>
              </a:ln>
              <a:solidFill>
                <a:schemeClr val="tx1"/>
              </a:solidFill>
              <a:effectLst>
                <a:glow rad="88900">
                  <a:schemeClr val="bg1"/>
                </a:glow>
              </a:effectLst>
            </a:endParaRPr>
          </a:p>
        </p:txBody>
      </p:sp>
      <p:sp>
        <p:nvSpPr>
          <p:cNvPr id="224" name="Rectangle 258">
            <a:extLst>
              <a:ext uri="{FF2B5EF4-FFF2-40B4-BE49-F238E27FC236}">
                <a16:creationId xmlns:a16="http://schemas.microsoft.com/office/drawing/2014/main" id="{DF0E37E2-65E5-49F7-9273-E1B68D5A7F5B}"/>
              </a:ext>
            </a:extLst>
          </p:cNvPr>
          <p:cNvSpPr>
            <a:spLocks noChangeArrowheads="1"/>
          </p:cNvSpPr>
          <p:nvPr/>
        </p:nvSpPr>
        <p:spPr bwMode="auto">
          <a:xfrm>
            <a:off x="5969000" y="3052763"/>
            <a:ext cx="5129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5, 12</a:t>
            </a:r>
            <a:endParaRPr kumimoji="0" lang="en-US" altLang="en-US" sz="1800" b="0" i="0" u="none" strike="noStrike" cap="none" normalizeH="0" baseline="0">
              <a:ln>
                <a:noFill/>
              </a:ln>
              <a:solidFill>
                <a:schemeClr val="tx1"/>
              </a:solidFill>
              <a:effectLst>
                <a:glow rad="88900">
                  <a:schemeClr val="bg1"/>
                </a:glow>
              </a:effectLst>
            </a:endParaRPr>
          </a:p>
        </p:txBody>
      </p:sp>
      <p:sp>
        <p:nvSpPr>
          <p:cNvPr id="225" name="Rectangle 259">
            <a:extLst>
              <a:ext uri="{FF2B5EF4-FFF2-40B4-BE49-F238E27FC236}">
                <a16:creationId xmlns:a16="http://schemas.microsoft.com/office/drawing/2014/main" id="{06F79A5F-45A6-41C9-871A-B8B608525EE7}"/>
              </a:ext>
            </a:extLst>
          </p:cNvPr>
          <p:cNvSpPr>
            <a:spLocks noChangeArrowheads="1"/>
          </p:cNvSpPr>
          <p:nvPr/>
        </p:nvSpPr>
        <p:spPr bwMode="auto">
          <a:xfrm>
            <a:off x="7783513" y="2749550"/>
            <a:ext cx="2252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The lost were:  Saved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226" name="Rectangle 260">
            <a:extLst>
              <a:ext uri="{FF2B5EF4-FFF2-40B4-BE49-F238E27FC236}">
                <a16:creationId xmlns:a16="http://schemas.microsoft.com/office/drawing/2014/main" id="{2CF8F6C1-50CD-43AB-B5B2-82E45F2B364D}"/>
              </a:ext>
            </a:extLst>
          </p:cNvPr>
          <p:cNvSpPr>
            <a:spLocks noChangeArrowheads="1"/>
          </p:cNvSpPr>
          <p:nvPr/>
        </p:nvSpPr>
        <p:spPr bwMode="auto">
          <a:xfrm>
            <a:off x="7783513" y="3052763"/>
            <a:ext cx="1213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Mark 16:16</a:t>
            </a:r>
            <a:endParaRPr kumimoji="0" lang="en-US" altLang="en-US" sz="1800" b="0" i="0" u="none" strike="noStrike" cap="none" normalizeH="0" baseline="0">
              <a:ln>
                <a:noFill/>
              </a:ln>
              <a:solidFill>
                <a:schemeClr val="tx1"/>
              </a:solidFill>
              <a:effectLst>
                <a:glow rad="88900">
                  <a:schemeClr val="bg1"/>
                </a:glow>
              </a:effectLst>
            </a:endParaRPr>
          </a:p>
        </p:txBody>
      </p:sp>
      <p:sp>
        <p:nvSpPr>
          <p:cNvPr id="227" name="Rectangle 261">
            <a:extLst>
              <a:ext uri="{FF2B5EF4-FFF2-40B4-BE49-F238E27FC236}">
                <a16:creationId xmlns:a16="http://schemas.microsoft.com/office/drawing/2014/main" id="{628E6AE3-1D8F-48E7-AF43-20D6D69F81A0}"/>
              </a:ext>
            </a:extLst>
          </p:cNvPr>
          <p:cNvSpPr>
            <a:spLocks noChangeArrowheads="1"/>
          </p:cNvSpPr>
          <p:nvPr/>
        </p:nvSpPr>
        <p:spPr bwMode="auto">
          <a:xfrm>
            <a:off x="901700" y="3357563"/>
            <a:ext cx="1950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Jesus said: Believe</a:t>
            </a:r>
            <a:endParaRPr kumimoji="0" lang="en-US" altLang="en-US" sz="1800" b="0" i="0" u="none" strike="noStrike" cap="none" normalizeH="0" baseline="0">
              <a:ln>
                <a:noFill/>
              </a:ln>
              <a:solidFill>
                <a:schemeClr val="tx1"/>
              </a:solidFill>
              <a:effectLst>
                <a:glow rad="88900">
                  <a:schemeClr val="bg1"/>
                </a:glow>
              </a:effectLst>
            </a:endParaRPr>
          </a:p>
        </p:txBody>
      </p:sp>
      <p:sp>
        <p:nvSpPr>
          <p:cNvPr id="228" name="Rectangle 262">
            <a:extLst>
              <a:ext uri="{FF2B5EF4-FFF2-40B4-BE49-F238E27FC236}">
                <a16:creationId xmlns:a16="http://schemas.microsoft.com/office/drawing/2014/main" id="{10A5C74E-4B95-4452-A163-31EB675CFE1B}"/>
              </a:ext>
            </a:extLst>
          </p:cNvPr>
          <p:cNvSpPr>
            <a:spLocks noChangeArrowheads="1"/>
          </p:cNvSpPr>
          <p:nvPr/>
        </p:nvSpPr>
        <p:spPr bwMode="auto">
          <a:xfrm>
            <a:off x="901700" y="3662363"/>
            <a:ext cx="1213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Mark 16:16</a:t>
            </a:r>
            <a:endParaRPr kumimoji="0" lang="en-US" altLang="en-US" sz="1800" b="0" i="0" u="none" strike="noStrike" cap="none" normalizeH="0" baseline="0">
              <a:ln>
                <a:noFill/>
              </a:ln>
              <a:solidFill>
                <a:schemeClr val="tx1"/>
              </a:solidFill>
              <a:effectLst>
                <a:glow rad="88900">
                  <a:schemeClr val="bg1"/>
                </a:glow>
              </a:effectLst>
            </a:endParaRPr>
          </a:p>
        </p:txBody>
      </p:sp>
      <p:sp>
        <p:nvSpPr>
          <p:cNvPr id="229" name="Rectangle 263">
            <a:extLst>
              <a:ext uri="{FF2B5EF4-FFF2-40B4-BE49-F238E27FC236}">
                <a16:creationId xmlns:a16="http://schemas.microsoft.com/office/drawing/2014/main" id="{9CBBA4CB-67FF-49F8-90BC-BC6CADF9BC85}"/>
              </a:ext>
            </a:extLst>
          </p:cNvPr>
          <p:cNvSpPr>
            <a:spLocks noChangeArrowheads="1"/>
          </p:cNvSpPr>
          <p:nvPr/>
        </p:nvSpPr>
        <p:spPr bwMode="auto">
          <a:xfrm>
            <a:off x="4092575" y="3357563"/>
            <a:ext cx="3023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Lost persons were: Believing</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0" name="Rectangle 264">
            <a:extLst>
              <a:ext uri="{FF2B5EF4-FFF2-40B4-BE49-F238E27FC236}">
                <a16:creationId xmlns:a16="http://schemas.microsoft.com/office/drawing/2014/main" id="{43D2E78B-689B-4A10-AC92-AFCCCE451841}"/>
              </a:ext>
            </a:extLst>
          </p:cNvPr>
          <p:cNvSpPr>
            <a:spLocks noChangeArrowheads="1"/>
          </p:cNvSpPr>
          <p:nvPr/>
        </p:nvSpPr>
        <p:spPr bwMode="auto">
          <a:xfrm>
            <a:off x="4092575" y="3662363"/>
            <a:ext cx="1689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Acts 2:37; 16:31</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1" name="Rectangle 265">
            <a:extLst>
              <a:ext uri="{FF2B5EF4-FFF2-40B4-BE49-F238E27FC236}">
                <a16:creationId xmlns:a16="http://schemas.microsoft.com/office/drawing/2014/main" id="{38AE81DC-35DF-45E9-A0A9-F1AFF8AC98AC}"/>
              </a:ext>
            </a:extLst>
          </p:cNvPr>
          <p:cNvSpPr>
            <a:spLocks noChangeArrowheads="1"/>
          </p:cNvSpPr>
          <p:nvPr/>
        </p:nvSpPr>
        <p:spPr bwMode="auto">
          <a:xfrm>
            <a:off x="7783513" y="3357563"/>
            <a:ext cx="38336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The lost received:  Remission of Sins</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2" name="Rectangle 266">
            <a:extLst>
              <a:ext uri="{FF2B5EF4-FFF2-40B4-BE49-F238E27FC236}">
                <a16:creationId xmlns:a16="http://schemas.microsoft.com/office/drawing/2014/main" id="{77309E4A-66D1-4F31-97F8-A27E3AA81E23}"/>
              </a:ext>
            </a:extLst>
          </p:cNvPr>
          <p:cNvSpPr>
            <a:spLocks noChangeArrowheads="1"/>
          </p:cNvSpPr>
          <p:nvPr/>
        </p:nvSpPr>
        <p:spPr bwMode="auto">
          <a:xfrm>
            <a:off x="7783513" y="3662363"/>
            <a:ext cx="2240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Luke 24:47; Acts 2:38</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3" name="Rectangle 267">
            <a:extLst>
              <a:ext uri="{FF2B5EF4-FFF2-40B4-BE49-F238E27FC236}">
                <a16:creationId xmlns:a16="http://schemas.microsoft.com/office/drawing/2014/main" id="{7E61A6C6-E96D-4876-A007-38FB8CEB0B39}"/>
              </a:ext>
            </a:extLst>
          </p:cNvPr>
          <p:cNvSpPr>
            <a:spLocks noChangeArrowheads="1"/>
          </p:cNvSpPr>
          <p:nvPr/>
        </p:nvSpPr>
        <p:spPr bwMode="auto">
          <a:xfrm>
            <a:off x="901700" y="3967163"/>
            <a:ext cx="1935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Jesus said: Repent</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4" name="Rectangle 268">
            <a:extLst>
              <a:ext uri="{FF2B5EF4-FFF2-40B4-BE49-F238E27FC236}">
                <a16:creationId xmlns:a16="http://schemas.microsoft.com/office/drawing/2014/main" id="{2B1DA739-D26F-4774-BF05-75776A969049}"/>
              </a:ext>
            </a:extLst>
          </p:cNvPr>
          <p:cNvSpPr>
            <a:spLocks noChangeArrowheads="1"/>
          </p:cNvSpPr>
          <p:nvPr/>
        </p:nvSpPr>
        <p:spPr bwMode="auto">
          <a:xfrm>
            <a:off x="901700" y="4271963"/>
            <a:ext cx="1140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Luke 24:47</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5" name="Rectangle 269">
            <a:extLst>
              <a:ext uri="{FF2B5EF4-FFF2-40B4-BE49-F238E27FC236}">
                <a16:creationId xmlns:a16="http://schemas.microsoft.com/office/drawing/2014/main" id="{D6B63A97-682A-4BA0-9231-AFD1D64F37D6}"/>
              </a:ext>
            </a:extLst>
          </p:cNvPr>
          <p:cNvSpPr>
            <a:spLocks noChangeArrowheads="1"/>
          </p:cNvSpPr>
          <p:nvPr/>
        </p:nvSpPr>
        <p:spPr bwMode="auto">
          <a:xfrm>
            <a:off x="4092575" y="3967163"/>
            <a:ext cx="13869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Lost persons </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6" name="Rectangle 270">
            <a:extLst>
              <a:ext uri="{FF2B5EF4-FFF2-40B4-BE49-F238E27FC236}">
                <a16:creationId xmlns:a16="http://schemas.microsoft.com/office/drawing/2014/main" id="{6669F53A-BFB1-4592-82D2-B819DDF7390F}"/>
              </a:ext>
            </a:extLst>
          </p:cNvPr>
          <p:cNvSpPr>
            <a:spLocks noChangeArrowheads="1"/>
          </p:cNvSpPr>
          <p:nvPr/>
        </p:nvSpPr>
        <p:spPr bwMode="auto">
          <a:xfrm>
            <a:off x="5465763" y="3967163"/>
            <a:ext cx="607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were:</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7" name="Rectangle 271">
            <a:extLst>
              <a:ext uri="{FF2B5EF4-FFF2-40B4-BE49-F238E27FC236}">
                <a16:creationId xmlns:a16="http://schemas.microsoft.com/office/drawing/2014/main" id="{326B1BAC-7F38-48DE-A6D6-8AFA394498D9}"/>
              </a:ext>
            </a:extLst>
          </p:cNvPr>
          <p:cNvSpPr>
            <a:spLocks noChangeArrowheads="1"/>
          </p:cNvSpPr>
          <p:nvPr/>
        </p:nvSpPr>
        <p:spPr bwMode="auto">
          <a:xfrm>
            <a:off x="6126163" y="3967163"/>
            <a:ext cx="1083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Repenting</a:t>
            </a:r>
            <a:endParaRPr kumimoji="0" lang="en-US" altLang="en-US" sz="1800" b="0" i="0" u="none" strike="noStrike" cap="none" normalizeH="0" baseline="0">
              <a:ln>
                <a:noFill/>
              </a:ln>
              <a:solidFill>
                <a:schemeClr val="tx1"/>
              </a:solidFill>
              <a:effectLst>
                <a:glow rad="88900">
                  <a:schemeClr val="bg1"/>
                </a:glow>
              </a:effectLst>
            </a:endParaRPr>
          </a:p>
        </p:txBody>
      </p:sp>
      <p:sp>
        <p:nvSpPr>
          <p:cNvPr id="238" name="Rectangle 272">
            <a:extLst>
              <a:ext uri="{FF2B5EF4-FFF2-40B4-BE49-F238E27FC236}">
                <a16:creationId xmlns:a16="http://schemas.microsoft.com/office/drawing/2014/main" id="{7F1B513F-DF36-4BFA-B702-409EE1ED6DB5}"/>
              </a:ext>
            </a:extLst>
          </p:cNvPr>
          <p:cNvSpPr>
            <a:spLocks noChangeArrowheads="1"/>
          </p:cNvSpPr>
          <p:nvPr/>
        </p:nvSpPr>
        <p:spPr bwMode="auto">
          <a:xfrm>
            <a:off x="4092575" y="4271963"/>
            <a:ext cx="1689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Acts 2:38; 17:30</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0" name="Rectangle 273">
            <a:extLst>
              <a:ext uri="{FF2B5EF4-FFF2-40B4-BE49-F238E27FC236}">
                <a16:creationId xmlns:a16="http://schemas.microsoft.com/office/drawing/2014/main" id="{328A7784-24B5-4206-BBDB-60C9ECBC2809}"/>
              </a:ext>
            </a:extLst>
          </p:cNvPr>
          <p:cNvSpPr>
            <a:spLocks noChangeArrowheads="1"/>
          </p:cNvSpPr>
          <p:nvPr/>
        </p:nvSpPr>
        <p:spPr bwMode="auto">
          <a:xfrm>
            <a:off x="7783513" y="3967163"/>
            <a:ext cx="285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The lost became:  Disciples</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1" name="Rectangle 274">
            <a:extLst>
              <a:ext uri="{FF2B5EF4-FFF2-40B4-BE49-F238E27FC236}">
                <a16:creationId xmlns:a16="http://schemas.microsoft.com/office/drawing/2014/main" id="{F1ACD929-BADE-49B9-BC95-8E6CD45485F9}"/>
              </a:ext>
            </a:extLst>
          </p:cNvPr>
          <p:cNvSpPr>
            <a:spLocks noChangeArrowheads="1"/>
          </p:cNvSpPr>
          <p:nvPr/>
        </p:nvSpPr>
        <p:spPr bwMode="auto">
          <a:xfrm>
            <a:off x="7783513" y="4271963"/>
            <a:ext cx="12385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Matt. 28:19</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2" name="Rectangle 275">
            <a:extLst>
              <a:ext uri="{FF2B5EF4-FFF2-40B4-BE49-F238E27FC236}">
                <a16:creationId xmlns:a16="http://schemas.microsoft.com/office/drawing/2014/main" id="{B91FE25C-43A0-4854-BB9E-07B4201BFF17}"/>
              </a:ext>
            </a:extLst>
          </p:cNvPr>
          <p:cNvSpPr>
            <a:spLocks noChangeArrowheads="1"/>
          </p:cNvSpPr>
          <p:nvPr/>
        </p:nvSpPr>
        <p:spPr bwMode="auto">
          <a:xfrm>
            <a:off x="901700" y="4576763"/>
            <a:ext cx="2422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Jesus said: Be 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3" name="Rectangle 276">
            <a:extLst>
              <a:ext uri="{FF2B5EF4-FFF2-40B4-BE49-F238E27FC236}">
                <a16:creationId xmlns:a16="http://schemas.microsoft.com/office/drawing/2014/main" id="{0FA0DA3B-48F5-42FB-A92B-5D68D7EE1FDD}"/>
              </a:ext>
            </a:extLst>
          </p:cNvPr>
          <p:cNvSpPr>
            <a:spLocks noChangeArrowheads="1"/>
          </p:cNvSpPr>
          <p:nvPr/>
        </p:nvSpPr>
        <p:spPr bwMode="auto">
          <a:xfrm>
            <a:off x="901700" y="4881563"/>
            <a:ext cx="25802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Matt. 28:19; Mark 16:16</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4" name="Rectangle 277">
            <a:extLst>
              <a:ext uri="{FF2B5EF4-FFF2-40B4-BE49-F238E27FC236}">
                <a16:creationId xmlns:a16="http://schemas.microsoft.com/office/drawing/2014/main" id="{B64FA4B6-C2E8-43B0-947D-9CC580C04008}"/>
              </a:ext>
            </a:extLst>
          </p:cNvPr>
          <p:cNvSpPr>
            <a:spLocks noChangeArrowheads="1"/>
          </p:cNvSpPr>
          <p:nvPr/>
        </p:nvSpPr>
        <p:spPr bwMode="auto">
          <a:xfrm>
            <a:off x="4092575" y="4576763"/>
            <a:ext cx="29761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Lost persons were: 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5" name="Rectangle 278">
            <a:extLst>
              <a:ext uri="{FF2B5EF4-FFF2-40B4-BE49-F238E27FC236}">
                <a16:creationId xmlns:a16="http://schemas.microsoft.com/office/drawing/2014/main" id="{109FD8D9-AD24-4417-ADBA-F24B70CFA0F9}"/>
              </a:ext>
            </a:extLst>
          </p:cNvPr>
          <p:cNvSpPr>
            <a:spLocks noChangeArrowheads="1"/>
          </p:cNvSpPr>
          <p:nvPr/>
        </p:nvSpPr>
        <p:spPr bwMode="auto">
          <a:xfrm>
            <a:off x="4092575" y="4881563"/>
            <a:ext cx="2277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Acts 2:38; 18:8; 22:16</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6" name="Rectangle 279">
            <a:extLst>
              <a:ext uri="{FF2B5EF4-FFF2-40B4-BE49-F238E27FC236}">
                <a16:creationId xmlns:a16="http://schemas.microsoft.com/office/drawing/2014/main" id="{7CF3E730-E571-4ADB-9317-10151D5C0008}"/>
              </a:ext>
            </a:extLst>
          </p:cNvPr>
          <p:cNvSpPr>
            <a:spLocks noChangeArrowheads="1"/>
          </p:cNvSpPr>
          <p:nvPr/>
        </p:nvSpPr>
        <p:spPr bwMode="auto">
          <a:xfrm>
            <a:off x="7783513" y="4576763"/>
            <a:ext cx="3847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The lost entered:  New Relationship </a:t>
            </a:r>
            <a:endParaRPr kumimoji="0" lang="en-US" altLang="en-US" sz="1800" b="0" i="0" u="none" strike="noStrike" cap="none" normalizeH="0" baseline="0" dirty="0">
              <a:ln>
                <a:noFill/>
              </a:ln>
              <a:solidFill>
                <a:schemeClr val="tx1"/>
              </a:solidFill>
              <a:effectLst>
                <a:glow rad="88900">
                  <a:schemeClr val="bg1"/>
                </a:glow>
              </a:effectLst>
              <a:latin typeface="Arial" panose="020B0604020202020204" pitchFamily="34" charset="0"/>
            </a:endParaRPr>
          </a:p>
        </p:txBody>
      </p:sp>
      <p:sp>
        <p:nvSpPr>
          <p:cNvPr id="247" name="Rectangle 280">
            <a:extLst>
              <a:ext uri="{FF2B5EF4-FFF2-40B4-BE49-F238E27FC236}">
                <a16:creationId xmlns:a16="http://schemas.microsoft.com/office/drawing/2014/main" id="{A76C4356-E293-4EE5-9D4B-8CE3263238B1}"/>
              </a:ext>
            </a:extLst>
          </p:cNvPr>
          <p:cNvSpPr>
            <a:spLocks noChangeArrowheads="1"/>
          </p:cNvSpPr>
          <p:nvPr/>
        </p:nvSpPr>
        <p:spPr bwMode="auto">
          <a:xfrm>
            <a:off x="7783513" y="4881563"/>
            <a:ext cx="1033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with God </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8" name="Rectangle 281">
            <a:extLst>
              <a:ext uri="{FF2B5EF4-FFF2-40B4-BE49-F238E27FC236}">
                <a16:creationId xmlns:a16="http://schemas.microsoft.com/office/drawing/2014/main" id="{F3689A89-7439-406A-8194-4CA9B583DDD2}"/>
              </a:ext>
            </a:extLst>
          </p:cNvPr>
          <p:cNvSpPr>
            <a:spLocks noChangeArrowheads="1"/>
          </p:cNvSpPr>
          <p:nvPr/>
        </p:nvSpPr>
        <p:spPr bwMode="auto">
          <a:xfrm>
            <a:off x="8807450" y="4881563"/>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t>
            </a:r>
            <a:endParaRPr kumimoji="0" lang="en-US" altLang="en-US" sz="1800" b="0" i="0" u="none" strike="noStrike" cap="none" normalizeH="0" baseline="0">
              <a:ln>
                <a:noFill/>
              </a:ln>
              <a:solidFill>
                <a:schemeClr val="tx1"/>
              </a:solidFill>
              <a:effectLst>
                <a:glow rad="88900">
                  <a:schemeClr val="bg1"/>
                </a:glow>
              </a:effectLst>
            </a:endParaRPr>
          </a:p>
        </p:txBody>
      </p:sp>
      <p:sp>
        <p:nvSpPr>
          <p:cNvPr id="249" name="Rectangle 282">
            <a:extLst>
              <a:ext uri="{FF2B5EF4-FFF2-40B4-BE49-F238E27FC236}">
                <a16:creationId xmlns:a16="http://schemas.microsoft.com/office/drawing/2014/main" id="{923B3FFE-93A5-406B-84E9-24E3E081CDDE}"/>
              </a:ext>
            </a:extLst>
          </p:cNvPr>
          <p:cNvSpPr>
            <a:spLocks noChangeArrowheads="1"/>
          </p:cNvSpPr>
          <p:nvPr/>
        </p:nvSpPr>
        <p:spPr bwMode="auto">
          <a:xfrm>
            <a:off x="8991600" y="4881563"/>
            <a:ext cx="12385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Matt. 28:19</a:t>
            </a:r>
            <a:endParaRPr kumimoji="0" lang="en-US" altLang="en-US" sz="1800" b="0" i="0" u="none" strike="noStrike" cap="none" normalizeH="0" baseline="0" dirty="0">
              <a:ln>
                <a:noFill/>
              </a:ln>
              <a:solidFill>
                <a:schemeClr val="tx1"/>
              </a:solidFill>
              <a:effectLst>
                <a:glow rad="88900">
                  <a:schemeClr val="bg1"/>
                </a:glow>
              </a:effectLst>
            </a:endParaRPr>
          </a:p>
        </p:txBody>
      </p:sp>
    </p:spTree>
    <p:extLst>
      <p:ext uri="{BB962C8B-B14F-4D97-AF65-F5344CB8AC3E}">
        <p14:creationId xmlns:p14="http://schemas.microsoft.com/office/powerpoint/2010/main" val="441684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500"/>
                                        <p:tgtEl>
                                          <p:spTgt spid="1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500"/>
                                        <p:tgtEl>
                                          <p:spTgt spid="1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500"/>
                                        <p:tgtEl>
                                          <p:spTgt spid="1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500"/>
                                        <p:tgtEl>
                                          <p:spTgt spid="1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fade">
                                      <p:cBhvr>
                                        <p:cTn id="59" dur="500"/>
                                        <p:tgtEl>
                                          <p:spTgt spid="1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7"/>
                                        </p:tgtEl>
                                        <p:attrNameLst>
                                          <p:attrName>style.visibility</p:attrName>
                                        </p:attrNameLst>
                                      </p:cBhvr>
                                      <p:to>
                                        <p:strVal val="visible"/>
                                      </p:to>
                                    </p:set>
                                    <p:animEffect transition="in" filter="fade">
                                      <p:cBhvr>
                                        <p:cTn id="64" dur="500"/>
                                        <p:tgtEl>
                                          <p:spTgt spid="2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8"/>
                                        </p:tgtEl>
                                        <p:attrNameLst>
                                          <p:attrName>style.visibility</p:attrName>
                                        </p:attrNameLst>
                                      </p:cBhvr>
                                      <p:to>
                                        <p:strVal val="visible"/>
                                      </p:to>
                                    </p:set>
                                    <p:animEffect transition="in" filter="fade">
                                      <p:cBhvr>
                                        <p:cTn id="67" dur="500"/>
                                        <p:tgtEl>
                                          <p:spTgt spid="2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3"/>
                                        </p:tgtEl>
                                        <p:attrNameLst>
                                          <p:attrName>style.visibility</p:attrName>
                                        </p:attrNameLst>
                                      </p:cBhvr>
                                      <p:to>
                                        <p:strVal val="visible"/>
                                      </p:to>
                                    </p:set>
                                    <p:animEffect transition="in" filter="fade">
                                      <p:cBhvr>
                                        <p:cTn id="72" dur="500"/>
                                        <p:tgtEl>
                                          <p:spTgt spid="2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4"/>
                                        </p:tgtEl>
                                        <p:attrNameLst>
                                          <p:attrName>style.visibility</p:attrName>
                                        </p:attrNameLst>
                                      </p:cBhvr>
                                      <p:to>
                                        <p:strVal val="visible"/>
                                      </p:to>
                                    </p:set>
                                    <p:animEffect transition="in" filter="fade">
                                      <p:cBhvr>
                                        <p:cTn id="75" dur="500"/>
                                        <p:tgtEl>
                                          <p:spTgt spid="23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2"/>
                                        </p:tgtEl>
                                        <p:attrNameLst>
                                          <p:attrName>style.visibility</p:attrName>
                                        </p:attrNameLst>
                                      </p:cBhvr>
                                      <p:to>
                                        <p:strVal val="visible"/>
                                      </p:to>
                                    </p:set>
                                    <p:animEffect transition="in" filter="fade">
                                      <p:cBhvr>
                                        <p:cTn id="80" dur="500"/>
                                        <p:tgtEl>
                                          <p:spTgt spid="2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3"/>
                                        </p:tgtEl>
                                        <p:attrNameLst>
                                          <p:attrName>style.visibility</p:attrName>
                                        </p:attrNameLst>
                                      </p:cBhvr>
                                      <p:to>
                                        <p:strVal val="visible"/>
                                      </p:to>
                                    </p:set>
                                    <p:animEffect transition="in" filter="fade">
                                      <p:cBhvr>
                                        <p:cTn id="83" dur="500"/>
                                        <p:tgtEl>
                                          <p:spTgt spid="2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1"/>
                                        </p:tgtEl>
                                        <p:attrNameLst>
                                          <p:attrName>style.visibility</p:attrName>
                                        </p:attrNameLst>
                                      </p:cBhvr>
                                      <p:to>
                                        <p:strVal val="visible"/>
                                      </p:to>
                                    </p:set>
                                    <p:animEffect transition="in" filter="fade">
                                      <p:cBhvr>
                                        <p:cTn id="88" dur="500"/>
                                        <p:tgtEl>
                                          <p:spTgt spid="1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5"/>
                                        </p:tgtEl>
                                        <p:attrNameLst>
                                          <p:attrName>style.visibility</p:attrName>
                                        </p:attrNameLst>
                                      </p:cBhvr>
                                      <p:to>
                                        <p:strVal val="visible"/>
                                      </p:to>
                                    </p:set>
                                    <p:animEffect transition="in" filter="fade">
                                      <p:cBhvr>
                                        <p:cTn id="93" dur="500"/>
                                        <p:tgtEl>
                                          <p:spTgt spid="22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26"/>
                                        </p:tgtEl>
                                        <p:attrNameLst>
                                          <p:attrName>style.visibility</p:attrName>
                                        </p:attrNameLst>
                                      </p:cBhvr>
                                      <p:to>
                                        <p:strVal val="visible"/>
                                      </p:to>
                                    </p:set>
                                    <p:animEffect transition="in" filter="fade">
                                      <p:cBhvr>
                                        <p:cTn id="96" dur="500"/>
                                        <p:tgtEl>
                                          <p:spTgt spid="2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31"/>
                                        </p:tgtEl>
                                        <p:attrNameLst>
                                          <p:attrName>style.visibility</p:attrName>
                                        </p:attrNameLst>
                                      </p:cBhvr>
                                      <p:to>
                                        <p:strVal val="visible"/>
                                      </p:to>
                                    </p:set>
                                    <p:animEffect transition="in" filter="fade">
                                      <p:cBhvr>
                                        <p:cTn id="101" dur="500"/>
                                        <p:tgtEl>
                                          <p:spTgt spid="23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32"/>
                                        </p:tgtEl>
                                        <p:attrNameLst>
                                          <p:attrName>style.visibility</p:attrName>
                                        </p:attrNameLst>
                                      </p:cBhvr>
                                      <p:to>
                                        <p:strVal val="visible"/>
                                      </p:to>
                                    </p:set>
                                    <p:animEffect transition="in" filter="fade">
                                      <p:cBhvr>
                                        <p:cTn id="104" dur="500"/>
                                        <p:tgtEl>
                                          <p:spTgt spid="2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40"/>
                                        </p:tgtEl>
                                        <p:attrNameLst>
                                          <p:attrName>style.visibility</p:attrName>
                                        </p:attrNameLst>
                                      </p:cBhvr>
                                      <p:to>
                                        <p:strVal val="visible"/>
                                      </p:to>
                                    </p:set>
                                    <p:animEffect transition="in" filter="fade">
                                      <p:cBhvr>
                                        <p:cTn id="109" dur="500"/>
                                        <p:tgtEl>
                                          <p:spTgt spid="2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41"/>
                                        </p:tgtEl>
                                        <p:attrNameLst>
                                          <p:attrName>style.visibility</p:attrName>
                                        </p:attrNameLst>
                                      </p:cBhvr>
                                      <p:to>
                                        <p:strVal val="visible"/>
                                      </p:to>
                                    </p:set>
                                    <p:animEffect transition="in" filter="fade">
                                      <p:cBhvr>
                                        <p:cTn id="112" dur="500"/>
                                        <p:tgtEl>
                                          <p:spTgt spid="2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6"/>
                                        </p:tgtEl>
                                        <p:attrNameLst>
                                          <p:attrName>style.visibility</p:attrName>
                                        </p:attrNameLst>
                                      </p:cBhvr>
                                      <p:to>
                                        <p:strVal val="visible"/>
                                      </p:to>
                                    </p:set>
                                    <p:animEffect transition="in" filter="fade">
                                      <p:cBhvr>
                                        <p:cTn id="117" dur="500"/>
                                        <p:tgtEl>
                                          <p:spTgt spid="24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47"/>
                                        </p:tgtEl>
                                        <p:attrNameLst>
                                          <p:attrName>style.visibility</p:attrName>
                                        </p:attrNameLst>
                                      </p:cBhvr>
                                      <p:to>
                                        <p:strVal val="visible"/>
                                      </p:to>
                                    </p:set>
                                    <p:animEffect transition="in" filter="fade">
                                      <p:cBhvr>
                                        <p:cTn id="120" dur="500"/>
                                        <p:tgtEl>
                                          <p:spTgt spid="24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48"/>
                                        </p:tgtEl>
                                        <p:attrNameLst>
                                          <p:attrName>style.visibility</p:attrName>
                                        </p:attrNameLst>
                                      </p:cBhvr>
                                      <p:to>
                                        <p:strVal val="visible"/>
                                      </p:to>
                                    </p:set>
                                    <p:animEffect transition="in" filter="fade">
                                      <p:cBhvr>
                                        <p:cTn id="123" dur="500"/>
                                        <p:tgtEl>
                                          <p:spTgt spid="24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49"/>
                                        </p:tgtEl>
                                        <p:attrNameLst>
                                          <p:attrName>style.visibility</p:attrName>
                                        </p:attrNameLst>
                                      </p:cBhvr>
                                      <p:to>
                                        <p:strVal val="visible"/>
                                      </p:to>
                                    </p:set>
                                    <p:animEffect transition="in" filter="fade">
                                      <p:cBhvr>
                                        <p:cTn id="126" dur="500"/>
                                        <p:tgtEl>
                                          <p:spTgt spid="24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20"/>
                                        </p:tgtEl>
                                        <p:attrNameLst>
                                          <p:attrName>style.visibility</p:attrName>
                                        </p:attrNameLst>
                                      </p:cBhvr>
                                      <p:to>
                                        <p:strVal val="visible"/>
                                      </p:to>
                                    </p:set>
                                    <p:animEffect transition="in" filter="fade">
                                      <p:cBhvr>
                                        <p:cTn id="131" dur="500"/>
                                        <p:tgtEl>
                                          <p:spTgt spid="12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25"/>
                                        </p:tgtEl>
                                        <p:attrNameLst>
                                          <p:attrName>style.visibility</p:attrName>
                                        </p:attrNameLst>
                                      </p:cBhvr>
                                      <p:to>
                                        <p:strVal val="visible"/>
                                      </p:to>
                                    </p:set>
                                    <p:animEffect transition="in" filter="fade">
                                      <p:cBhvr>
                                        <p:cTn id="136" dur="500"/>
                                        <p:tgtEl>
                                          <p:spTgt spid="12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26"/>
                                        </p:tgtEl>
                                        <p:attrNameLst>
                                          <p:attrName>style.visibility</p:attrName>
                                        </p:attrNameLst>
                                      </p:cBhvr>
                                      <p:to>
                                        <p:strVal val="visible"/>
                                      </p:to>
                                    </p:set>
                                    <p:animEffect transition="in" filter="fade">
                                      <p:cBhvr>
                                        <p:cTn id="139" dur="500"/>
                                        <p:tgtEl>
                                          <p:spTgt spid="12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7"/>
                                        </p:tgtEl>
                                        <p:attrNameLst>
                                          <p:attrName>style.visibility</p:attrName>
                                        </p:attrNameLst>
                                      </p:cBhvr>
                                      <p:to>
                                        <p:strVal val="visible"/>
                                      </p:to>
                                    </p:set>
                                    <p:animEffect transition="in" filter="fade">
                                      <p:cBhvr>
                                        <p:cTn id="142" dur="500"/>
                                        <p:tgtEl>
                                          <p:spTgt spid="12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24"/>
                                        </p:tgtEl>
                                        <p:attrNameLst>
                                          <p:attrName>style.visibility</p:attrName>
                                        </p:attrNameLst>
                                      </p:cBhvr>
                                      <p:to>
                                        <p:strVal val="visible"/>
                                      </p:to>
                                    </p:set>
                                    <p:animEffect transition="in" filter="fade">
                                      <p:cBhvr>
                                        <p:cTn id="145" dur="500"/>
                                        <p:tgtEl>
                                          <p:spTgt spid="22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29"/>
                                        </p:tgtEl>
                                        <p:attrNameLst>
                                          <p:attrName>style.visibility</p:attrName>
                                        </p:attrNameLst>
                                      </p:cBhvr>
                                      <p:to>
                                        <p:strVal val="visible"/>
                                      </p:to>
                                    </p:set>
                                    <p:animEffect transition="in" filter="fade">
                                      <p:cBhvr>
                                        <p:cTn id="150" dur="500"/>
                                        <p:tgtEl>
                                          <p:spTgt spid="22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30"/>
                                        </p:tgtEl>
                                        <p:attrNameLst>
                                          <p:attrName>style.visibility</p:attrName>
                                        </p:attrNameLst>
                                      </p:cBhvr>
                                      <p:to>
                                        <p:strVal val="visible"/>
                                      </p:to>
                                    </p:set>
                                    <p:animEffect transition="in" filter="fade">
                                      <p:cBhvr>
                                        <p:cTn id="153" dur="500"/>
                                        <p:tgtEl>
                                          <p:spTgt spid="23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35"/>
                                        </p:tgtEl>
                                        <p:attrNameLst>
                                          <p:attrName>style.visibility</p:attrName>
                                        </p:attrNameLst>
                                      </p:cBhvr>
                                      <p:to>
                                        <p:strVal val="visible"/>
                                      </p:to>
                                    </p:set>
                                    <p:animEffect transition="in" filter="fade">
                                      <p:cBhvr>
                                        <p:cTn id="158" dur="500"/>
                                        <p:tgtEl>
                                          <p:spTgt spid="23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36"/>
                                        </p:tgtEl>
                                        <p:attrNameLst>
                                          <p:attrName>style.visibility</p:attrName>
                                        </p:attrNameLst>
                                      </p:cBhvr>
                                      <p:to>
                                        <p:strVal val="visible"/>
                                      </p:to>
                                    </p:set>
                                    <p:animEffect transition="in" filter="fade">
                                      <p:cBhvr>
                                        <p:cTn id="161" dur="500"/>
                                        <p:tgtEl>
                                          <p:spTgt spid="23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37"/>
                                        </p:tgtEl>
                                        <p:attrNameLst>
                                          <p:attrName>style.visibility</p:attrName>
                                        </p:attrNameLst>
                                      </p:cBhvr>
                                      <p:to>
                                        <p:strVal val="visible"/>
                                      </p:to>
                                    </p:set>
                                    <p:animEffect transition="in" filter="fade">
                                      <p:cBhvr>
                                        <p:cTn id="164" dur="500"/>
                                        <p:tgtEl>
                                          <p:spTgt spid="23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38"/>
                                        </p:tgtEl>
                                        <p:attrNameLst>
                                          <p:attrName>style.visibility</p:attrName>
                                        </p:attrNameLst>
                                      </p:cBhvr>
                                      <p:to>
                                        <p:strVal val="visible"/>
                                      </p:to>
                                    </p:set>
                                    <p:animEffect transition="in" filter="fade">
                                      <p:cBhvr>
                                        <p:cTn id="167" dur="500"/>
                                        <p:tgtEl>
                                          <p:spTgt spid="23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44"/>
                                        </p:tgtEl>
                                        <p:attrNameLst>
                                          <p:attrName>style.visibility</p:attrName>
                                        </p:attrNameLst>
                                      </p:cBhvr>
                                      <p:to>
                                        <p:strVal val="visible"/>
                                      </p:to>
                                    </p:set>
                                    <p:animEffect transition="in" filter="fade">
                                      <p:cBhvr>
                                        <p:cTn id="172" dur="500"/>
                                        <p:tgtEl>
                                          <p:spTgt spid="24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45"/>
                                        </p:tgtEl>
                                        <p:attrNameLst>
                                          <p:attrName>style.visibility</p:attrName>
                                        </p:attrNameLst>
                                      </p:cBhvr>
                                      <p:to>
                                        <p:strVal val="visible"/>
                                      </p:to>
                                    </p:set>
                                    <p:animEffect transition="in" filter="fade">
                                      <p:cBhvr>
                                        <p:cTn id="175" dur="500"/>
                                        <p:tgtEl>
                                          <p:spTgt spid="245"/>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3">
                                            <p:txEl>
                                              <p:pRg st="0" end="0"/>
                                            </p:txEl>
                                          </p:spTgt>
                                        </p:tgtEl>
                                        <p:attrNameLst>
                                          <p:attrName>style.visibility</p:attrName>
                                        </p:attrNameLst>
                                      </p:cBhvr>
                                      <p:to>
                                        <p:strVal val="visible"/>
                                      </p:to>
                                    </p:set>
                                    <p:animEffect transition="in" filter="fade">
                                      <p:cBhvr>
                                        <p:cTn id="180" dur="500"/>
                                        <p:tgtEl>
                                          <p:spTgt spid="3">
                                            <p:txEl>
                                              <p:pRg st="0" end="0"/>
                                            </p:txEl>
                                          </p:spTgt>
                                        </p:tgtEl>
                                      </p:cBhvr>
                                    </p:animEffect>
                                  </p:childTnLst>
                                </p:cTn>
                              </p:par>
                            </p:childTnLst>
                          </p:cTn>
                        </p:par>
                        <p:par>
                          <p:cTn id="181" fill="hold">
                            <p:stCondLst>
                              <p:cond delay="500"/>
                            </p:stCondLst>
                            <p:childTnLst>
                              <p:par>
                                <p:cTn id="182" presetID="10" presetClass="entr" presetSubtype="0" fill="hold" nodeType="afterEffect">
                                  <p:stCondLst>
                                    <p:cond delay="0"/>
                                  </p:stCondLst>
                                  <p:childTnLst>
                                    <p:set>
                                      <p:cBhvr>
                                        <p:cTn id="183" dur="1" fill="hold">
                                          <p:stCondLst>
                                            <p:cond delay="0"/>
                                          </p:stCondLst>
                                        </p:cTn>
                                        <p:tgtEl>
                                          <p:spTgt spid="3">
                                            <p:txEl>
                                              <p:pRg st="1" end="1"/>
                                            </p:txEl>
                                          </p:spTgt>
                                        </p:tgtEl>
                                        <p:attrNameLst>
                                          <p:attrName>style.visibility</p:attrName>
                                        </p:attrNameLst>
                                      </p:cBhvr>
                                      <p:to>
                                        <p:strVal val="visible"/>
                                      </p:to>
                                    </p:set>
                                    <p:animEffect transition="in" filter="fade">
                                      <p:cBhvr>
                                        <p:cTn id="184" dur="500"/>
                                        <p:tgtEl>
                                          <p:spTgt spid="3">
                                            <p:txEl>
                                              <p:pRg st="1" end="1"/>
                                            </p:txEl>
                                          </p:spTgt>
                                        </p:tgtEl>
                                      </p:cBhvr>
                                    </p:animEffect>
                                  </p:childTnLst>
                                </p:cTn>
                              </p:par>
                            </p:childTnLst>
                          </p:cTn>
                        </p:par>
                        <p:par>
                          <p:cTn id="185" fill="hold">
                            <p:stCondLst>
                              <p:cond delay="1000"/>
                            </p:stCondLst>
                            <p:childTnLst>
                              <p:par>
                                <p:cTn id="186" presetID="10" presetClass="entr" presetSubtype="0" fill="hold" nodeType="afterEffect">
                                  <p:stCondLst>
                                    <p:cond delay="0"/>
                                  </p:stCondLst>
                                  <p:childTnLst>
                                    <p:set>
                                      <p:cBhvr>
                                        <p:cTn id="187" dur="1" fill="hold">
                                          <p:stCondLst>
                                            <p:cond delay="0"/>
                                          </p:stCondLst>
                                        </p:cTn>
                                        <p:tgtEl>
                                          <p:spTgt spid="3">
                                            <p:txEl>
                                              <p:pRg st="2" end="2"/>
                                            </p:txEl>
                                          </p:spTgt>
                                        </p:tgtEl>
                                        <p:attrNameLst>
                                          <p:attrName>style.visibility</p:attrName>
                                        </p:attrNameLst>
                                      </p:cBhvr>
                                      <p:to>
                                        <p:strVal val="visible"/>
                                      </p:to>
                                    </p:set>
                                    <p:animEffect transition="in" filter="fade">
                                      <p:cBhvr>
                                        <p:cTn id="18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p:bldP spid="120" grpId="0"/>
      <p:bldP spid="121" grpId="0"/>
      <p:bldP spid="123" grpId="0"/>
      <p:bldP spid="124" grpId="0"/>
      <p:bldP spid="125" grpId="0"/>
      <p:bldP spid="126" grpId="0"/>
      <p:bldP spid="127" grpId="0"/>
      <p:bldP spid="224" grpId="0"/>
      <p:bldP spid="225" grpId="0"/>
      <p:bldP spid="226" grpId="0"/>
      <p:bldP spid="227" grpId="0"/>
      <p:bldP spid="228" grpId="0"/>
      <p:bldP spid="229" grpId="0"/>
      <p:bldP spid="230" grpId="0"/>
      <p:bldP spid="231" grpId="0"/>
      <p:bldP spid="232" grpId="0"/>
      <p:bldP spid="233" grpId="0"/>
      <p:bldP spid="234" grpId="0"/>
      <p:bldP spid="235" grpId="0"/>
      <p:bldP spid="236" grpId="0"/>
      <p:bldP spid="237" grpId="0"/>
      <p:bldP spid="238" grpId="0"/>
      <p:bldP spid="240" grpId="0"/>
      <p:bldP spid="241" grpId="0"/>
      <p:bldP spid="242" grpId="0"/>
      <p:bldP spid="243" grpId="0"/>
      <p:bldP spid="244" grpId="0"/>
      <p:bldP spid="245" grpId="0"/>
      <p:bldP spid="246" grpId="0"/>
      <p:bldP spid="247" grpId="0"/>
      <p:bldP spid="248" grpId="0"/>
      <p:bldP spid="2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a:t>
            </a:r>
            <a:r>
              <a:rPr lang="en-US" sz="4300" dirty="0"/>
              <a:t>The purpose of the book of Acts is to provide detailed accounts of conversions to Christ.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88397"/>
            <a:ext cx="12072359" cy="4669602"/>
          </a:xfrm>
        </p:spPr>
        <p:txBody>
          <a:bodyPr>
            <a:normAutofit fontScale="92500" lnSpcReduction="20000"/>
          </a:bodyPr>
          <a:lstStyle/>
          <a:p>
            <a:r>
              <a:rPr lang="en-US" dirty="0"/>
              <a:t>The Holy Spirit inspired Luke to write the book of Acts for this primary purpose:  To give readers multiple cases of conversion (and even non-conversions).</a:t>
            </a:r>
          </a:p>
          <a:p>
            <a:r>
              <a:rPr lang="en-US" dirty="0"/>
              <a:t>The conversions are such a vital part of the book that J.W. McGarvey stated, “If we extract from the book all accounts of this kind [i.e., detailed accounts of conversions to Christ and unsuccessful attempts at the same], together with the facts and incidents preparatory to and consequent upon each, we shall have exhausted almost entirely the contents of the book.”</a:t>
            </a:r>
          </a:p>
          <a:p>
            <a:r>
              <a:rPr lang="en-US" dirty="0"/>
              <a:t>Men today must follow and use the conversions in God’s book of Acts as their guide.</a:t>
            </a:r>
          </a:p>
          <a:p>
            <a:pPr lvl="1"/>
            <a:r>
              <a:rPr lang="en-US" dirty="0"/>
              <a:t>Suppose today that someone’s “conversion story” (i.e., what they did to “be saved”) does not line up with (match) the conversions accounts in God’s book of Acts.</a:t>
            </a:r>
          </a:p>
          <a:p>
            <a:pPr lvl="1"/>
            <a:r>
              <a:rPr lang="en-US" dirty="0"/>
              <a:t>Suppose today that someone’s “conversion story” (i.e., what they did to “be saved”) lines up with (matches) identically the conversion accounts in God’s book of Acts.</a:t>
            </a:r>
          </a:p>
          <a:p>
            <a:pPr lvl="1"/>
            <a:r>
              <a:rPr lang="en-US" dirty="0"/>
              <a:t>“Conversions” occurring under any other pretense (than those in the book of Acts) or under any other dispensation (than those in the book of Acts) are not true conversions.</a:t>
            </a:r>
          </a:p>
          <a:p>
            <a:endParaRPr lang="en-US" dirty="0"/>
          </a:p>
        </p:txBody>
      </p:sp>
    </p:spTree>
    <p:extLst>
      <p:ext uri="{BB962C8B-B14F-4D97-AF65-F5344CB8AC3E}">
        <p14:creationId xmlns:p14="http://schemas.microsoft.com/office/powerpoint/2010/main" val="2089821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AE4F6"/>
        </a:solidFill>
        <a:effectLst/>
      </p:bgPr>
    </p:bg>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E854E6D6-9633-407A-8F23-47BDD54244DB}"/>
              </a:ext>
            </a:extLst>
          </p:cNvPr>
          <p:cNvSpPr>
            <a:spLocks noChangeAspect="1" noChangeArrowheads="1" noTextEdit="1"/>
          </p:cNvSpPr>
          <p:nvPr/>
        </p:nvSpPr>
        <p:spPr bwMode="auto">
          <a:xfrm>
            <a:off x="80963" y="74613"/>
            <a:ext cx="12049125" cy="678973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174AE92A-2EE1-4E51-9C3E-817127F1405C}"/>
              </a:ext>
            </a:extLst>
          </p:cNvPr>
          <p:cNvSpPr>
            <a:spLocks noChangeArrowheads="1"/>
          </p:cNvSpPr>
          <p:nvPr/>
        </p:nvSpPr>
        <p:spPr bwMode="auto">
          <a:xfrm>
            <a:off x="109538" y="104775"/>
            <a:ext cx="3016250" cy="52546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FC6476FF-F765-4CE9-AE63-82CE48EC5BC8}"/>
              </a:ext>
            </a:extLst>
          </p:cNvPr>
          <p:cNvSpPr>
            <a:spLocks noChangeArrowheads="1"/>
          </p:cNvSpPr>
          <p:nvPr/>
        </p:nvSpPr>
        <p:spPr bwMode="auto">
          <a:xfrm>
            <a:off x="3125788" y="104775"/>
            <a:ext cx="1905000" cy="52546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604905EA-2DA0-448D-B854-37C664BE8D89}"/>
              </a:ext>
            </a:extLst>
          </p:cNvPr>
          <p:cNvSpPr>
            <a:spLocks noChangeArrowheads="1"/>
          </p:cNvSpPr>
          <p:nvPr/>
        </p:nvSpPr>
        <p:spPr bwMode="auto">
          <a:xfrm>
            <a:off x="5030788" y="104775"/>
            <a:ext cx="1824038" cy="52546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9FE732D5-EADD-4674-9DEA-BC37B6A91EDE}"/>
              </a:ext>
            </a:extLst>
          </p:cNvPr>
          <p:cNvSpPr>
            <a:spLocks noChangeArrowheads="1"/>
          </p:cNvSpPr>
          <p:nvPr/>
        </p:nvSpPr>
        <p:spPr bwMode="auto">
          <a:xfrm>
            <a:off x="6854826" y="104775"/>
            <a:ext cx="1589088" cy="52546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163B4724-1649-4CC2-A253-2906A43D3437}"/>
              </a:ext>
            </a:extLst>
          </p:cNvPr>
          <p:cNvSpPr>
            <a:spLocks noChangeArrowheads="1"/>
          </p:cNvSpPr>
          <p:nvPr/>
        </p:nvSpPr>
        <p:spPr bwMode="auto">
          <a:xfrm>
            <a:off x="8443913" y="104775"/>
            <a:ext cx="1366838" cy="52546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4CA9D9AB-ABF0-4232-902E-1D1C01ECC48C}"/>
              </a:ext>
            </a:extLst>
          </p:cNvPr>
          <p:cNvSpPr>
            <a:spLocks noChangeArrowheads="1"/>
          </p:cNvSpPr>
          <p:nvPr/>
        </p:nvSpPr>
        <p:spPr bwMode="auto">
          <a:xfrm>
            <a:off x="9810751" y="104775"/>
            <a:ext cx="2260600" cy="525462"/>
          </a:xfrm>
          <a:prstGeom prst="rect">
            <a:avLst/>
          </a:prstGeom>
          <a:solidFill>
            <a:srgbClr val="2E75B6"/>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11">
            <a:extLst>
              <a:ext uri="{FF2B5EF4-FFF2-40B4-BE49-F238E27FC236}">
                <a16:creationId xmlns:a16="http://schemas.microsoft.com/office/drawing/2014/main" id="{C57A8942-92D9-41B9-AF0C-ED4E459A683D}"/>
              </a:ext>
            </a:extLst>
          </p:cNvPr>
          <p:cNvSpPr>
            <a:spLocks noChangeShapeType="1"/>
          </p:cNvSpPr>
          <p:nvPr/>
        </p:nvSpPr>
        <p:spPr bwMode="auto">
          <a:xfrm>
            <a:off x="3127376"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a:extLst>
              <a:ext uri="{FF2B5EF4-FFF2-40B4-BE49-F238E27FC236}">
                <a16:creationId xmlns:a16="http://schemas.microsoft.com/office/drawing/2014/main" id="{AFD8E6F7-5DFE-46C4-B58C-595ADB3A5D7E}"/>
              </a:ext>
            </a:extLst>
          </p:cNvPr>
          <p:cNvSpPr>
            <a:spLocks noChangeShapeType="1"/>
          </p:cNvSpPr>
          <p:nvPr/>
        </p:nvSpPr>
        <p:spPr bwMode="auto">
          <a:xfrm>
            <a:off x="5030788"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5CCB1C6F-855F-43CC-A4FD-F34FC629D65E}"/>
              </a:ext>
            </a:extLst>
          </p:cNvPr>
          <p:cNvSpPr>
            <a:spLocks noChangeShapeType="1"/>
          </p:cNvSpPr>
          <p:nvPr/>
        </p:nvSpPr>
        <p:spPr bwMode="auto">
          <a:xfrm>
            <a:off x="6854826"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a:extLst>
              <a:ext uri="{FF2B5EF4-FFF2-40B4-BE49-F238E27FC236}">
                <a16:creationId xmlns:a16="http://schemas.microsoft.com/office/drawing/2014/main" id="{F8DC8C5B-10C2-473E-8AC2-91E363DFD61C}"/>
              </a:ext>
            </a:extLst>
          </p:cNvPr>
          <p:cNvSpPr>
            <a:spLocks noChangeShapeType="1"/>
          </p:cNvSpPr>
          <p:nvPr/>
        </p:nvSpPr>
        <p:spPr bwMode="auto">
          <a:xfrm>
            <a:off x="8443913"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5">
            <a:extLst>
              <a:ext uri="{FF2B5EF4-FFF2-40B4-BE49-F238E27FC236}">
                <a16:creationId xmlns:a16="http://schemas.microsoft.com/office/drawing/2014/main" id="{346A6B6B-63C2-47E0-A07F-D55742B5C566}"/>
              </a:ext>
            </a:extLst>
          </p:cNvPr>
          <p:cNvSpPr>
            <a:spLocks noChangeShapeType="1"/>
          </p:cNvSpPr>
          <p:nvPr/>
        </p:nvSpPr>
        <p:spPr bwMode="auto">
          <a:xfrm>
            <a:off x="9810751"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a:extLst>
              <a:ext uri="{FF2B5EF4-FFF2-40B4-BE49-F238E27FC236}">
                <a16:creationId xmlns:a16="http://schemas.microsoft.com/office/drawing/2014/main" id="{40CF399E-C594-44BB-8B4C-01FD4022C107}"/>
              </a:ext>
            </a:extLst>
          </p:cNvPr>
          <p:cNvSpPr>
            <a:spLocks noChangeShapeType="1"/>
          </p:cNvSpPr>
          <p:nvPr/>
        </p:nvSpPr>
        <p:spPr bwMode="auto">
          <a:xfrm>
            <a:off x="82551" y="63023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6E5B1105-64AF-447B-B9D1-F6E6DC675560}"/>
              </a:ext>
            </a:extLst>
          </p:cNvPr>
          <p:cNvSpPr>
            <a:spLocks noChangeShapeType="1"/>
          </p:cNvSpPr>
          <p:nvPr/>
        </p:nvSpPr>
        <p:spPr bwMode="auto">
          <a:xfrm>
            <a:off x="82551" y="106838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a:extLst>
              <a:ext uri="{FF2B5EF4-FFF2-40B4-BE49-F238E27FC236}">
                <a16:creationId xmlns:a16="http://schemas.microsoft.com/office/drawing/2014/main" id="{C712015F-C439-4793-8DDB-B1F5163C7B0D}"/>
              </a:ext>
            </a:extLst>
          </p:cNvPr>
          <p:cNvSpPr>
            <a:spLocks noChangeShapeType="1"/>
          </p:cNvSpPr>
          <p:nvPr/>
        </p:nvSpPr>
        <p:spPr bwMode="auto">
          <a:xfrm>
            <a:off x="82551" y="150653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a:extLst>
              <a:ext uri="{FF2B5EF4-FFF2-40B4-BE49-F238E27FC236}">
                <a16:creationId xmlns:a16="http://schemas.microsoft.com/office/drawing/2014/main" id="{A68783E8-AD36-44F7-9A84-7BCAA1E1D1D8}"/>
              </a:ext>
            </a:extLst>
          </p:cNvPr>
          <p:cNvSpPr>
            <a:spLocks noChangeShapeType="1"/>
          </p:cNvSpPr>
          <p:nvPr/>
        </p:nvSpPr>
        <p:spPr bwMode="auto">
          <a:xfrm>
            <a:off x="82551" y="1955800"/>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a:extLst>
              <a:ext uri="{FF2B5EF4-FFF2-40B4-BE49-F238E27FC236}">
                <a16:creationId xmlns:a16="http://schemas.microsoft.com/office/drawing/2014/main" id="{C69B9D09-515C-4640-8B13-489EFF920328}"/>
              </a:ext>
            </a:extLst>
          </p:cNvPr>
          <p:cNvSpPr>
            <a:spLocks noChangeShapeType="1"/>
          </p:cNvSpPr>
          <p:nvPr/>
        </p:nvSpPr>
        <p:spPr bwMode="auto">
          <a:xfrm>
            <a:off x="82551" y="2393950"/>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a:extLst>
              <a:ext uri="{FF2B5EF4-FFF2-40B4-BE49-F238E27FC236}">
                <a16:creationId xmlns:a16="http://schemas.microsoft.com/office/drawing/2014/main" id="{81E41200-EA57-4A91-B728-E2E4FE2C7098}"/>
              </a:ext>
            </a:extLst>
          </p:cNvPr>
          <p:cNvSpPr>
            <a:spLocks noChangeShapeType="1"/>
          </p:cNvSpPr>
          <p:nvPr/>
        </p:nvSpPr>
        <p:spPr bwMode="auto">
          <a:xfrm>
            <a:off x="82551" y="2832100"/>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239DCD98-826C-4B5A-A19A-E90655C8FF3C}"/>
              </a:ext>
            </a:extLst>
          </p:cNvPr>
          <p:cNvSpPr>
            <a:spLocks noChangeShapeType="1"/>
          </p:cNvSpPr>
          <p:nvPr/>
        </p:nvSpPr>
        <p:spPr bwMode="auto">
          <a:xfrm>
            <a:off x="82551" y="414813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a:extLst>
              <a:ext uri="{FF2B5EF4-FFF2-40B4-BE49-F238E27FC236}">
                <a16:creationId xmlns:a16="http://schemas.microsoft.com/office/drawing/2014/main" id="{F7D72E89-C700-4E94-8E0C-BC4A0129395A}"/>
              </a:ext>
            </a:extLst>
          </p:cNvPr>
          <p:cNvSpPr>
            <a:spLocks noChangeShapeType="1"/>
          </p:cNvSpPr>
          <p:nvPr/>
        </p:nvSpPr>
        <p:spPr bwMode="auto">
          <a:xfrm>
            <a:off x="82551" y="458628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a:extLst>
              <a:ext uri="{FF2B5EF4-FFF2-40B4-BE49-F238E27FC236}">
                <a16:creationId xmlns:a16="http://schemas.microsoft.com/office/drawing/2014/main" id="{D8D9C9BC-900E-4358-989C-44EDD5DE7ED0}"/>
              </a:ext>
            </a:extLst>
          </p:cNvPr>
          <p:cNvSpPr>
            <a:spLocks noChangeShapeType="1"/>
          </p:cNvSpPr>
          <p:nvPr/>
        </p:nvSpPr>
        <p:spPr bwMode="auto">
          <a:xfrm>
            <a:off x="82551" y="502443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AFB2FEB4-9B14-43AC-A643-BA45F77CC3D7}"/>
              </a:ext>
            </a:extLst>
          </p:cNvPr>
          <p:cNvSpPr>
            <a:spLocks noChangeShapeType="1"/>
          </p:cNvSpPr>
          <p:nvPr/>
        </p:nvSpPr>
        <p:spPr bwMode="auto">
          <a:xfrm>
            <a:off x="82551" y="546258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a:extLst>
              <a:ext uri="{FF2B5EF4-FFF2-40B4-BE49-F238E27FC236}">
                <a16:creationId xmlns:a16="http://schemas.microsoft.com/office/drawing/2014/main" id="{89D54E8E-885B-4A5D-AA6E-D44284D02872}"/>
              </a:ext>
            </a:extLst>
          </p:cNvPr>
          <p:cNvSpPr>
            <a:spLocks noChangeShapeType="1"/>
          </p:cNvSpPr>
          <p:nvPr/>
        </p:nvSpPr>
        <p:spPr bwMode="auto">
          <a:xfrm>
            <a:off x="82551" y="590073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3BA0E5FA-3E03-42F4-A701-061C990D9828}"/>
              </a:ext>
            </a:extLst>
          </p:cNvPr>
          <p:cNvSpPr>
            <a:spLocks noChangeShapeType="1"/>
          </p:cNvSpPr>
          <p:nvPr/>
        </p:nvSpPr>
        <p:spPr bwMode="auto">
          <a:xfrm>
            <a:off x="82551" y="633888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a:extLst>
              <a:ext uri="{FF2B5EF4-FFF2-40B4-BE49-F238E27FC236}">
                <a16:creationId xmlns:a16="http://schemas.microsoft.com/office/drawing/2014/main" id="{BC1DB3AF-64B3-4FF8-A15C-0ED4788C0E8F}"/>
              </a:ext>
            </a:extLst>
          </p:cNvPr>
          <p:cNvSpPr>
            <a:spLocks noChangeShapeType="1"/>
          </p:cNvSpPr>
          <p:nvPr/>
        </p:nvSpPr>
        <p:spPr bwMode="auto">
          <a:xfrm>
            <a:off x="109538"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a:extLst>
              <a:ext uri="{FF2B5EF4-FFF2-40B4-BE49-F238E27FC236}">
                <a16:creationId xmlns:a16="http://schemas.microsoft.com/office/drawing/2014/main" id="{08178BEF-718F-401B-9535-4E7B98FBB95A}"/>
              </a:ext>
            </a:extLst>
          </p:cNvPr>
          <p:cNvSpPr>
            <a:spLocks noChangeShapeType="1"/>
          </p:cNvSpPr>
          <p:nvPr/>
        </p:nvSpPr>
        <p:spPr bwMode="auto">
          <a:xfrm>
            <a:off x="12071351" y="76200"/>
            <a:ext cx="0" cy="673100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a:extLst>
              <a:ext uri="{FF2B5EF4-FFF2-40B4-BE49-F238E27FC236}">
                <a16:creationId xmlns:a16="http://schemas.microsoft.com/office/drawing/2014/main" id="{0CA40597-732A-4F1A-BD86-7F095C391E78}"/>
              </a:ext>
            </a:extLst>
          </p:cNvPr>
          <p:cNvSpPr>
            <a:spLocks noChangeShapeType="1"/>
          </p:cNvSpPr>
          <p:nvPr/>
        </p:nvSpPr>
        <p:spPr bwMode="auto">
          <a:xfrm>
            <a:off x="82551" y="104775"/>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a:extLst>
              <a:ext uri="{FF2B5EF4-FFF2-40B4-BE49-F238E27FC236}">
                <a16:creationId xmlns:a16="http://schemas.microsoft.com/office/drawing/2014/main" id="{EFC0D897-D64F-4D2E-A2AF-3930521D1D78}"/>
              </a:ext>
            </a:extLst>
          </p:cNvPr>
          <p:cNvSpPr>
            <a:spLocks noChangeShapeType="1"/>
          </p:cNvSpPr>
          <p:nvPr/>
        </p:nvSpPr>
        <p:spPr bwMode="auto">
          <a:xfrm>
            <a:off x="82551" y="6778625"/>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71A6916D-4AAE-4DF5-B43E-6E808C17C1F3}"/>
              </a:ext>
            </a:extLst>
          </p:cNvPr>
          <p:cNvSpPr>
            <a:spLocks noChangeArrowheads="1"/>
          </p:cNvSpPr>
          <p:nvPr/>
        </p:nvSpPr>
        <p:spPr bwMode="auto">
          <a:xfrm>
            <a:off x="179388" y="179388"/>
            <a:ext cx="1692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glow rad="88900">
                    <a:schemeClr val="tx1"/>
                  </a:glow>
                </a:effectLst>
                <a:latin typeface="Calibri" panose="020F0502020204030204" pitchFamily="34" charset="0"/>
              </a:rPr>
              <a:t>Those Taught</a:t>
            </a:r>
            <a:endParaRPr kumimoji="0" lang="en-US" altLang="en-US" sz="1800" b="0" i="0" u="none" strike="noStrike" cap="none" normalizeH="0" baseline="0" dirty="0">
              <a:ln>
                <a:noFill/>
              </a:ln>
              <a:solidFill>
                <a:schemeClr val="tx1"/>
              </a:solidFill>
              <a:effectLst>
                <a:glow rad="88900">
                  <a:schemeClr val="tx1"/>
                </a:glow>
              </a:effectLst>
            </a:endParaRPr>
          </a:p>
        </p:txBody>
      </p:sp>
      <p:sp>
        <p:nvSpPr>
          <p:cNvPr id="38" name="Rectangle 35">
            <a:extLst>
              <a:ext uri="{FF2B5EF4-FFF2-40B4-BE49-F238E27FC236}">
                <a16:creationId xmlns:a16="http://schemas.microsoft.com/office/drawing/2014/main" id="{5C8727DF-CC7C-49A0-8069-7A910F389B87}"/>
              </a:ext>
            </a:extLst>
          </p:cNvPr>
          <p:cNvSpPr>
            <a:spLocks noChangeArrowheads="1"/>
          </p:cNvSpPr>
          <p:nvPr/>
        </p:nvSpPr>
        <p:spPr bwMode="auto">
          <a:xfrm>
            <a:off x="3195638" y="179388"/>
            <a:ext cx="1096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glow rad="88900">
                    <a:schemeClr val="tx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tx1"/>
                </a:glow>
              </a:effectLst>
            </a:endParaRPr>
          </a:p>
        </p:txBody>
      </p:sp>
      <p:sp>
        <p:nvSpPr>
          <p:cNvPr id="39" name="Rectangle 36">
            <a:extLst>
              <a:ext uri="{FF2B5EF4-FFF2-40B4-BE49-F238E27FC236}">
                <a16:creationId xmlns:a16="http://schemas.microsoft.com/office/drawing/2014/main" id="{A8D9F721-3EE9-4DAB-84B8-EDECC747A9BD}"/>
              </a:ext>
            </a:extLst>
          </p:cNvPr>
          <p:cNvSpPr>
            <a:spLocks noChangeArrowheads="1"/>
          </p:cNvSpPr>
          <p:nvPr/>
        </p:nvSpPr>
        <p:spPr bwMode="auto">
          <a:xfrm>
            <a:off x="5099051" y="179388"/>
            <a:ext cx="1231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glow rad="88900">
                    <a:schemeClr val="tx1"/>
                  </a:glow>
                </a:effectLst>
                <a:latin typeface="Calibri" panose="020F0502020204030204" pitchFamily="34" charset="0"/>
              </a:rPr>
              <a:t>Repented</a:t>
            </a:r>
            <a:endParaRPr kumimoji="0" lang="en-US" altLang="en-US" sz="1800" b="0" i="0" u="none" strike="noStrike" cap="none" normalizeH="0" baseline="0">
              <a:ln>
                <a:noFill/>
              </a:ln>
              <a:solidFill>
                <a:schemeClr val="tx1"/>
              </a:solidFill>
              <a:effectLst>
                <a:glow rad="88900">
                  <a:schemeClr val="tx1"/>
                </a:glow>
              </a:effectLst>
            </a:endParaRPr>
          </a:p>
        </p:txBody>
      </p:sp>
      <p:sp>
        <p:nvSpPr>
          <p:cNvPr id="40" name="Rectangle 37">
            <a:extLst>
              <a:ext uri="{FF2B5EF4-FFF2-40B4-BE49-F238E27FC236}">
                <a16:creationId xmlns:a16="http://schemas.microsoft.com/office/drawing/2014/main" id="{60A34B2C-A629-40A0-A96A-04978FF3E3D4}"/>
              </a:ext>
            </a:extLst>
          </p:cNvPr>
          <p:cNvSpPr>
            <a:spLocks noChangeArrowheads="1"/>
          </p:cNvSpPr>
          <p:nvPr/>
        </p:nvSpPr>
        <p:spPr bwMode="auto">
          <a:xfrm>
            <a:off x="6923088" y="179388"/>
            <a:ext cx="1307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glow rad="88900">
                    <a:schemeClr val="tx1"/>
                  </a:glow>
                </a:effectLst>
                <a:latin typeface="Calibri" panose="020F0502020204030204" pitchFamily="34" charset="0"/>
              </a:rPr>
              <a:t>Confessed</a:t>
            </a:r>
            <a:endParaRPr kumimoji="0" lang="en-US" altLang="en-US" sz="1800" b="0" i="0" u="none" strike="noStrike" cap="none" normalizeH="0" baseline="0">
              <a:ln>
                <a:noFill/>
              </a:ln>
              <a:solidFill>
                <a:schemeClr val="tx1"/>
              </a:solidFill>
              <a:effectLst>
                <a:glow rad="88900">
                  <a:schemeClr val="tx1"/>
                </a:glow>
              </a:effectLst>
            </a:endParaRPr>
          </a:p>
        </p:txBody>
      </p:sp>
      <p:sp>
        <p:nvSpPr>
          <p:cNvPr id="41" name="Rectangle 38">
            <a:extLst>
              <a:ext uri="{FF2B5EF4-FFF2-40B4-BE49-F238E27FC236}">
                <a16:creationId xmlns:a16="http://schemas.microsoft.com/office/drawing/2014/main" id="{8F379E24-2092-4E1C-8C3B-FC8AA58DD9F6}"/>
              </a:ext>
            </a:extLst>
          </p:cNvPr>
          <p:cNvSpPr>
            <a:spLocks noChangeArrowheads="1"/>
          </p:cNvSpPr>
          <p:nvPr/>
        </p:nvSpPr>
        <p:spPr bwMode="auto">
          <a:xfrm>
            <a:off x="8512176" y="179388"/>
            <a:ext cx="1108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glow rad="88900">
                    <a:schemeClr val="tx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tx1"/>
                </a:glow>
              </a:effectLst>
            </a:endParaRPr>
          </a:p>
        </p:txBody>
      </p:sp>
      <p:sp>
        <p:nvSpPr>
          <p:cNvPr id="42" name="Rectangle 39">
            <a:extLst>
              <a:ext uri="{FF2B5EF4-FFF2-40B4-BE49-F238E27FC236}">
                <a16:creationId xmlns:a16="http://schemas.microsoft.com/office/drawing/2014/main" id="{071B74CB-716C-4BC1-8789-7FA97B837C54}"/>
              </a:ext>
            </a:extLst>
          </p:cNvPr>
          <p:cNvSpPr>
            <a:spLocks noChangeArrowheads="1"/>
          </p:cNvSpPr>
          <p:nvPr/>
        </p:nvSpPr>
        <p:spPr bwMode="auto">
          <a:xfrm>
            <a:off x="9879013" y="179388"/>
            <a:ext cx="75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glow rad="88900">
                    <a:schemeClr val="tx1"/>
                  </a:glow>
                </a:effectLst>
                <a:latin typeface="Calibri" panose="020F0502020204030204" pitchFamily="34" charset="0"/>
              </a:rPr>
              <a:t>Saved</a:t>
            </a:r>
            <a:endParaRPr kumimoji="0" lang="en-US" altLang="en-US" sz="1800" b="0" i="0" u="none" strike="noStrike" cap="none" normalizeH="0" baseline="0">
              <a:ln>
                <a:noFill/>
              </a:ln>
              <a:solidFill>
                <a:schemeClr val="tx1"/>
              </a:solidFill>
              <a:effectLst>
                <a:glow rad="88900">
                  <a:schemeClr val="tx1"/>
                </a:glow>
              </a:effectLst>
            </a:endParaRPr>
          </a:p>
        </p:txBody>
      </p:sp>
      <p:sp>
        <p:nvSpPr>
          <p:cNvPr id="43" name="Rectangle 40">
            <a:extLst>
              <a:ext uri="{FF2B5EF4-FFF2-40B4-BE49-F238E27FC236}">
                <a16:creationId xmlns:a16="http://schemas.microsoft.com/office/drawing/2014/main" id="{0C40F3D3-6C61-4A4D-85BD-B57C9287EFFB}"/>
              </a:ext>
            </a:extLst>
          </p:cNvPr>
          <p:cNvSpPr>
            <a:spLocks noChangeArrowheads="1"/>
          </p:cNvSpPr>
          <p:nvPr/>
        </p:nvSpPr>
        <p:spPr bwMode="auto">
          <a:xfrm>
            <a:off x="179388" y="692150"/>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Jews (2:1</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44" name="Rectangle 41">
            <a:extLst>
              <a:ext uri="{FF2B5EF4-FFF2-40B4-BE49-F238E27FC236}">
                <a16:creationId xmlns:a16="http://schemas.microsoft.com/office/drawing/2014/main" id="{AECFA531-4659-4859-81E7-3D790A209B29}"/>
              </a:ext>
            </a:extLst>
          </p:cNvPr>
          <p:cNvSpPr>
            <a:spLocks noChangeArrowheads="1"/>
          </p:cNvSpPr>
          <p:nvPr/>
        </p:nvSpPr>
        <p:spPr bwMode="auto">
          <a:xfrm>
            <a:off x="1146176" y="692150"/>
            <a:ext cx="2143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C85D9D7E-305C-46F0-938F-CAA77BC6E5B2}"/>
              </a:ext>
            </a:extLst>
          </p:cNvPr>
          <p:cNvSpPr>
            <a:spLocks noChangeArrowheads="1"/>
          </p:cNvSpPr>
          <p:nvPr/>
        </p:nvSpPr>
        <p:spPr bwMode="auto">
          <a:xfrm>
            <a:off x="1223963" y="69215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47)</a:t>
            </a:r>
            <a:endParaRPr kumimoji="0" lang="en-US" altLang="en-US" sz="1800" b="0" i="0" u="none" strike="noStrike" cap="none" normalizeH="0" baseline="0">
              <a:ln>
                <a:noFill/>
              </a:ln>
              <a:solidFill>
                <a:schemeClr val="tx1"/>
              </a:solidFill>
              <a:effectLst>
                <a:glow rad="88900">
                  <a:schemeClr val="bg1"/>
                </a:glow>
              </a:effectLst>
            </a:endParaRPr>
          </a:p>
        </p:txBody>
      </p:sp>
      <p:sp>
        <p:nvSpPr>
          <p:cNvPr id="46" name="Rectangle 43">
            <a:extLst>
              <a:ext uri="{FF2B5EF4-FFF2-40B4-BE49-F238E27FC236}">
                <a16:creationId xmlns:a16="http://schemas.microsoft.com/office/drawing/2014/main" id="{713C54E9-F947-49A3-82ED-2B1A72504D56}"/>
              </a:ext>
            </a:extLst>
          </p:cNvPr>
          <p:cNvSpPr>
            <a:spLocks noChangeArrowheads="1"/>
          </p:cNvSpPr>
          <p:nvPr/>
        </p:nvSpPr>
        <p:spPr bwMode="auto">
          <a:xfrm>
            <a:off x="3195638" y="692150"/>
            <a:ext cx="16886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Cut to the heart</a:t>
            </a:r>
            <a:endParaRPr kumimoji="0" lang="en-US" altLang="en-US" sz="1800" b="0" i="0" u="none" strike="noStrike" cap="none" normalizeH="0" baseline="0">
              <a:ln>
                <a:noFill/>
              </a:ln>
              <a:solidFill>
                <a:schemeClr val="tx1"/>
              </a:solidFill>
              <a:effectLst>
                <a:glow rad="88900">
                  <a:schemeClr val="bg1"/>
                </a:glow>
              </a:effectLst>
            </a:endParaRPr>
          </a:p>
        </p:txBody>
      </p:sp>
      <p:sp>
        <p:nvSpPr>
          <p:cNvPr id="47" name="Rectangle 44">
            <a:extLst>
              <a:ext uri="{FF2B5EF4-FFF2-40B4-BE49-F238E27FC236}">
                <a16:creationId xmlns:a16="http://schemas.microsoft.com/office/drawing/2014/main" id="{A6C43796-4BDE-4662-8705-717CB21A85A7}"/>
              </a:ext>
            </a:extLst>
          </p:cNvPr>
          <p:cNvSpPr>
            <a:spLocks noChangeArrowheads="1"/>
          </p:cNvSpPr>
          <p:nvPr/>
        </p:nvSpPr>
        <p:spPr bwMode="auto">
          <a:xfrm>
            <a:off x="5099051" y="692150"/>
            <a:ext cx="761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Repent</a:t>
            </a:r>
            <a:endParaRPr kumimoji="0" lang="en-US" altLang="en-US" sz="1800" b="0" i="0" u="none" strike="noStrike" cap="none" normalizeH="0" baseline="0">
              <a:ln>
                <a:noFill/>
              </a:ln>
              <a:solidFill>
                <a:schemeClr val="tx1"/>
              </a:solidFill>
              <a:effectLst>
                <a:glow rad="88900">
                  <a:schemeClr val="bg1"/>
                </a:glow>
              </a:effectLst>
            </a:endParaRPr>
          </a:p>
        </p:txBody>
      </p:sp>
      <p:sp>
        <p:nvSpPr>
          <p:cNvPr id="48" name="Rectangle 45">
            <a:extLst>
              <a:ext uri="{FF2B5EF4-FFF2-40B4-BE49-F238E27FC236}">
                <a16:creationId xmlns:a16="http://schemas.microsoft.com/office/drawing/2014/main" id="{F2D92744-541F-41BC-90CE-F1ABB847EAEE}"/>
              </a:ext>
            </a:extLst>
          </p:cNvPr>
          <p:cNvSpPr>
            <a:spLocks noChangeArrowheads="1"/>
          </p:cNvSpPr>
          <p:nvPr/>
        </p:nvSpPr>
        <p:spPr bwMode="auto">
          <a:xfrm>
            <a:off x="8512176" y="692150"/>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49" name="Rectangle 46">
            <a:extLst>
              <a:ext uri="{FF2B5EF4-FFF2-40B4-BE49-F238E27FC236}">
                <a16:creationId xmlns:a16="http://schemas.microsoft.com/office/drawing/2014/main" id="{4268093E-CC5B-4778-A05D-88CEC16324C7}"/>
              </a:ext>
            </a:extLst>
          </p:cNvPr>
          <p:cNvSpPr>
            <a:spLocks noChangeArrowheads="1"/>
          </p:cNvSpPr>
          <p:nvPr/>
        </p:nvSpPr>
        <p:spPr bwMode="auto">
          <a:xfrm>
            <a:off x="9879013" y="692150"/>
            <a:ext cx="2027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Remission + Added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50" name="Rectangle 47">
            <a:extLst>
              <a:ext uri="{FF2B5EF4-FFF2-40B4-BE49-F238E27FC236}">
                <a16:creationId xmlns:a16="http://schemas.microsoft.com/office/drawing/2014/main" id="{F5FD20E5-92E5-4FE7-A4A6-FE23136F5F9D}"/>
              </a:ext>
            </a:extLst>
          </p:cNvPr>
          <p:cNvSpPr>
            <a:spLocks noChangeArrowheads="1"/>
          </p:cNvSpPr>
          <p:nvPr/>
        </p:nvSpPr>
        <p:spPr bwMode="auto">
          <a:xfrm>
            <a:off x="179388" y="1130300"/>
            <a:ext cx="16582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Samaritans (8:5</a:t>
            </a:r>
            <a:endParaRPr kumimoji="0" lang="en-US" altLang="en-US" sz="1800" b="0" i="0" u="none" strike="noStrike" cap="none" normalizeH="0" baseline="0">
              <a:ln>
                <a:noFill/>
              </a:ln>
              <a:solidFill>
                <a:schemeClr val="tx1"/>
              </a:solidFill>
              <a:effectLst>
                <a:glow rad="88900">
                  <a:schemeClr val="bg1"/>
                </a:glow>
              </a:effectLst>
            </a:endParaRPr>
          </a:p>
        </p:txBody>
      </p:sp>
      <p:sp>
        <p:nvSpPr>
          <p:cNvPr id="51" name="Rectangle 48">
            <a:extLst>
              <a:ext uri="{FF2B5EF4-FFF2-40B4-BE49-F238E27FC236}">
                <a16:creationId xmlns:a16="http://schemas.microsoft.com/office/drawing/2014/main" id="{41FE04A2-B36A-49B6-8C59-29D3D186DE46}"/>
              </a:ext>
            </a:extLst>
          </p:cNvPr>
          <p:cNvSpPr>
            <a:spLocks noChangeArrowheads="1"/>
          </p:cNvSpPr>
          <p:nvPr/>
        </p:nvSpPr>
        <p:spPr bwMode="auto">
          <a:xfrm>
            <a:off x="1824038" y="1130300"/>
            <a:ext cx="2238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D5A5A069-B2B8-4172-843F-6234C68FA806}"/>
              </a:ext>
            </a:extLst>
          </p:cNvPr>
          <p:cNvSpPr>
            <a:spLocks noChangeArrowheads="1"/>
          </p:cNvSpPr>
          <p:nvPr/>
        </p:nvSpPr>
        <p:spPr bwMode="auto">
          <a:xfrm>
            <a:off x="1901826" y="113030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12)</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53" name="Rectangle 50">
            <a:extLst>
              <a:ext uri="{FF2B5EF4-FFF2-40B4-BE49-F238E27FC236}">
                <a16:creationId xmlns:a16="http://schemas.microsoft.com/office/drawing/2014/main" id="{07A9CBBC-A2B1-42E8-B15F-5FD4C086F9D3}"/>
              </a:ext>
            </a:extLst>
          </p:cNvPr>
          <p:cNvSpPr>
            <a:spLocks noChangeArrowheads="1"/>
          </p:cNvSpPr>
          <p:nvPr/>
        </p:nvSpPr>
        <p:spPr bwMode="auto">
          <a:xfrm>
            <a:off x="3195638" y="113030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54" name="Rectangle 51">
            <a:extLst>
              <a:ext uri="{FF2B5EF4-FFF2-40B4-BE49-F238E27FC236}">
                <a16:creationId xmlns:a16="http://schemas.microsoft.com/office/drawing/2014/main" id="{0B6DD517-1090-4B29-BC7E-65C7D36BD15A}"/>
              </a:ext>
            </a:extLst>
          </p:cNvPr>
          <p:cNvSpPr>
            <a:spLocks noChangeArrowheads="1"/>
          </p:cNvSpPr>
          <p:nvPr/>
        </p:nvSpPr>
        <p:spPr bwMode="auto">
          <a:xfrm>
            <a:off x="8512176" y="1130300"/>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55" name="Rectangle 52">
            <a:extLst>
              <a:ext uri="{FF2B5EF4-FFF2-40B4-BE49-F238E27FC236}">
                <a16:creationId xmlns:a16="http://schemas.microsoft.com/office/drawing/2014/main" id="{6F62A727-E6A2-45AC-B2EC-4AF1B0FF12B6}"/>
              </a:ext>
            </a:extLst>
          </p:cNvPr>
          <p:cNvSpPr>
            <a:spLocks noChangeArrowheads="1"/>
          </p:cNvSpPr>
          <p:nvPr/>
        </p:nvSpPr>
        <p:spPr bwMode="auto">
          <a:xfrm>
            <a:off x="179388" y="1574800"/>
            <a:ext cx="1346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Simon (8:13)</a:t>
            </a:r>
            <a:endParaRPr kumimoji="0" lang="en-US" altLang="en-US" sz="1800" b="0" i="0" u="none" strike="noStrike" cap="none" normalizeH="0" baseline="0">
              <a:ln>
                <a:noFill/>
              </a:ln>
              <a:solidFill>
                <a:schemeClr val="tx1"/>
              </a:solidFill>
              <a:effectLst>
                <a:glow rad="88900">
                  <a:schemeClr val="bg1"/>
                </a:glow>
              </a:effectLst>
            </a:endParaRPr>
          </a:p>
        </p:txBody>
      </p:sp>
      <p:sp>
        <p:nvSpPr>
          <p:cNvPr id="56" name="Rectangle 53">
            <a:extLst>
              <a:ext uri="{FF2B5EF4-FFF2-40B4-BE49-F238E27FC236}">
                <a16:creationId xmlns:a16="http://schemas.microsoft.com/office/drawing/2014/main" id="{B87D82A6-04E9-404A-B840-5F2499E95D6D}"/>
              </a:ext>
            </a:extLst>
          </p:cNvPr>
          <p:cNvSpPr>
            <a:spLocks noChangeArrowheads="1"/>
          </p:cNvSpPr>
          <p:nvPr/>
        </p:nvSpPr>
        <p:spPr bwMode="auto">
          <a:xfrm>
            <a:off x="3195638" y="157480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57" name="Rectangle 54">
            <a:extLst>
              <a:ext uri="{FF2B5EF4-FFF2-40B4-BE49-F238E27FC236}">
                <a16:creationId xmlns:a16="http://schemas.microsoft.com/office/drawing/2014/main" id="{F4FADEB3-7EFA-44D2-8AEF-A3A8D91E5E4E}"/>
              </a:ext>
            </a:extLst>
          </p:cNvPr>
          <p:cNvSpPr>
            <a:spLocks noChangeArrowheads="1"/>
          </p:cNvSpPr>
          <p:nvPr/>
        </p:nvSpPr>
        <p:spPr bwMode="auto">
          <a:xfrm>
            <a:off x="8512176" y="1574800"/>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58" name="Rectangle 55">
            <a:extLst>
              <a:ext uri="{FF2B5EF4-FFF2-40B4-BE49-F238E27FC236}">
                <a16:creationId xmlns:a16="http://schemas.microsoft.com/office/drawing/2014/main" id="{376BC92B-9D0D-42A3-8B96-1D256A9EAA11}"/>
              </a:ext>
            </a:extLst>
          </p:cNvPr>
          <p:cNvSpPr>
            <a:spLocks noChangeArrowheads="1"/>
          </p:cNvSpPr>
          <p:nvPr/>
        </p:nvSpPr>
        <p:spPr bwMode="auto">
          <a:xfrm>
            <a:off x="179388" y="2020888"/>
            <a:ext cx="1381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Eunuch (8:26</a:t>
            </a:r>
            <a:endParaRPr kumimoji="0" lang="en-US" altLang="en-US" sz="1800" b="0" i="0" u="none" strike="noStrike" cap="none" normalizeH="0" baseline="0">
              <a:ln>
                <a:noFill/>
              </a:ln>
              <a:solidFill>
                <a:schemeClr val="tx1"/>
              </a:solidFill>
              <a:effectLst>
                <a:glow rad="88900">
                  <a:schemeClr val="bg1"/>
                </a:glow>
              </a:effectLst>
            </a:endParaRPr>
          </a:p>
        </p:txBody>
      </p:sp>
      <p:sp>
        <p:nvSpPr>
          <p:cNvPr id="59" name="Rectangle 56">
            <a:extLst>
              <a:ext uri="{FF2B5EF4-FFF2-40B4-BE49-F238E27FC236}">
                <a16:creationId xmlns:a16="http://schemas.microsoft.com/office/drawing/2014/main" id="{0D32CA66-FE09-4AEE-A7C6-7EB930397C14}"/>
              </a:ext>
            </a:extLst>
          </p:cNvPr>
          <p:cNvSpPr>
            <a:spLocks noChangeArrowheads="1"/>
          </p:cNvSpPr>
          <p:nvPr/>
        </p:nvSpPr>
        <p:spPr bwMode="auto">
          <a:xfrm>
            <a:off x="1550988" y="2020888"/>
            <a:ext cx="215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EF2BB72C-189F-45F1-B132-40D5B3244DC8}"/>
              </a:ext>
            </a:extLst>
          </p:cNvPr>
          <p:cNvSpPr>
            <a:spLocks noChangeArrowheads="1"/>
          </p:cNvSpPr>
          <p:nvPr/>
        </p:nvSpPr>
        <p:spPr bwMode="auto">
          <a:xfrm>
            <a:off x="1628776" y="2020888"/>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40)</a:t>
            </a:r>
            <a:endParaRPr kumimoji="0" lang="en-US" altLang="en-US" sz="1800" b="0" i="0" u="none" strike="noStrike" cap="none" normalizeH="0" baseline="0">
              <a:ln>
                <a:noFill/>
              </a:ln>
              <a:solidFill>
                <a:schemeClr val="tx1"/>
              </a:solidFill>
              <a:effectLst>
                <a:glow rad="88900">
                  <a:schemeClr val="bg1"/>
                </a:glow>
              </a:effectLst>
            </a:endParaRPr>
          </a:p>
        </p:txBody>
      </p:sp>
      <p:sp>
        <p:nvSpPr>
          <p:cNvPr id="61" name="Rectangle 58">
            <a:extLst>
              <a:ext uri="{FF2B5EF4-FFF2-40B4-BE49-F238E27FC236}">
                <a16:creationId xmlns:a16="http://schemas.microsoft.com/office/drawing/2014/main" id="{FF85FD4F-589F-4C58-96F3-EFF87D05FE03}"/>
              </a:ext>
            </a:extLst>
          </p:cNvPr>
          <p:cNvSpPr>
            <a:spLocks noChangeArrowheads="1"/>
          </p:cNvSpPr>
          <p:nvPr/>
        </p:nvSpPr>
        <p:spPr bwMode="auto">
          <a:xfrm>
            <a:off x="3195638" y="2020888"/>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62" name="Rectangle 59">
            <a:extLst>
              <a:ext uri="{FF2B5EF4-FFF2-40B4-BE49-F238E27FC236}">
                <a16:creationId xmlns:a16="http://schemas.microsoft.com/office/drawing/2014/main" id="{8DCF4635-3B1E-4346-BC2B-6704D4DAC108}"/>
              </a:ext>
            </a:extLst>
          </p:cNvPr>
          <p:cNvSpPr>
            <a:spLocks noChangeArrowheads="1"/>
          </p:cNvSpPr>
          <p:nvPr/>
        </p:nvSpPr>
        <p:spPr bwMode="auto">
          <a:xfrm>
            <a:off x="6923088" y="2020888"/>
            <a:ext cx="1090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Confessed</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63" name="Rectangle 60">
            <a:extLst>
              <a:ext uri="{FF2B5EF4-FFF2-40B4-BE49-F238E27FC236}">
                <a16:creationId xmlns:a16="http://schemas.microsoft.com/office/drawing/2014/main" id="{FE69F320-E05F-47F3-8DA9-879338857493}"/>
              </a:ext>
            </a:extLst>
          </p:cNvPr>
          <p:cNvSpPr>
            <a:spLocks noChangeArrowheads="1"/>
          </p:cNvSpPr>
          <p:nvPr/>
        </p:nvSpPr>
        <p:spPr bwMode="auto">
          <a:xfrm>
            <a:off x="8512176" y="2020888"/>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64" name="Rectangle 61">
            <a:extLst>
              <a:ext uri="{FF2B5EF4-FFF2-40B4-BE49-F238E27FC236}">
                <a16:creationId xmlns:a16="http://schemas.microsoft.com/office/drawing/2014/main" id="{7FA42736-3AFD-4062-840C-80433B5F13FF}"/>
              </a:ext>
            </a:extLst>
          </p:cNvPr>
          <p:cNvSpPr>
            <a:spLocks noChangeArrowheads="1"/>
          </p:cNvSpPr>
          <p:nvPr/>
        </p:nvSpPr>
        <p:spPr bwMode="auto">
          <a:xfrm>
            <a:off x="9879013" y="2020888"/>
            <a:ext cx="969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Rejoiced </a:t>
            </a:r>
            <a:endParaRPr kumimoji="0" lang="en-US" altLang="en-US" sz="1800" b="0" i="0" u="none" strike="noStrike" cap="none" normalizeH="0" baseline="0">
              <a:ln>
                <a:noFill/>
              </a:ln>
              <a:solidFill>
                <a:schemeClr val="tx1"/>
              </a:solidFill>
              <a:effectLst>
                <a:glow rad="88900">
                  <a:schemeClr val="bg1"/>
                </a:glow>
              </a:effectLst>
            </a:endParaRPr>
          </a:p>
        </p:txBody>
      </p:sp>
      <p:sp>
        <p:nvSpPr>
          <p:cNvPr id="65" name="Rectangle 62">
            <a:extLst>
              <a:ext uri="{FF2B5EF4-FFF2-40B4-BE49-F238E27FC236}">
                <a16:creationId xmlns:a16="http://schemas.microsoft.com/office/drawing/2014/main" id="{B521D113-5EC7-41A6-A4D5-57CAD915B9CC}"/>
              </a:ext>
            </a:extLst>
          </p:cNvPr>
          <p:cNvSpPr>
            <a:spLocks noChangeArrowheads="1"/>
          </p:cNvSpPr>
          <p:nvPr/>
        </p:nvSpPr>
        <p:spPr bwMode="auto">
          <a:xfrm>
            <a:off x="179388" y="2459038"/>
            <a:ext cx="9169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Saul (9:1</a:t>
            </a:r>
            <a:endParaRPr kumimoji="0" lang="en-US" altLang="en-US" sz="1800" b="0" i="0" u="none" strike="noStrike" cap="none" normalizeH="0" baseline="0">
              <a:ln>
                <a:noFill/>
              </a:ln>
              <a:solidFill>
                <a:schemeClr val="tx1"/>
              </a:solidFill>
              <a:effectLst>
                <a:glow rad="88900">
                  <a:schemeClr val="bg1"/>
                </a:glow>
              </a:effectLst>
            </a:endParaRPr>
          </a:p>
        </p:txBody>
      </p:sp>
      <p:sp>
        <p:nvSpPr>
          <p:cNvPr id="66" name="Rectangle 63">
            <a:extLst>
              <a:ext uri="{FF2B5EF4-FFF2-40B4-BE49-F238E27FC236}">
                <a16:creationId xmlns:a16="http://schemas.microsoft.com/office/drawing/2014/main" id="{C74D3943-B65C-411B-BDB1-DDA54AA55F2C}"/>
              </a:ext>
            </a:extLst>
          </p:cNvPr>
          <p:cNvSpPr>
            <a:spLocks noChangeArrowheads="1"/>
          </p:cNvSpPr>
          <p:nvPr/>
        </p:nvSpPr>
        <p:spPr bwMode="auto">
          <a:xfrm>
            <a:off x="1089026" y="2459038"/>
            <a:ext cx="215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568AD2C0-9311-43E0-9B0C-232A2314FC24}"/>
              </a:ext>
            </a:extLst>
          </p:cNvPr>
          <p:cNvSpPr>
            <a:spLocks noChangeArrowheads="1"/>
          </p:cNvSpPr>
          <p:nvPr/>
        </p:nvSpPr>
        <p:spPr bwMode="auto">
          <a:xfrm>
            <a:off x="1166813" y="2459038"/>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18)</a:t>
            </a:r>
            <a:endParaRPr kumimoji="0" lang="en-US" altLang="en-US" sz="1800" b="0" i="0" u="none" strike="noStrike" cap="none" normalizeH="0" baseline="0">
              <a:ln>
                <a:noFill/>
              </a:ln>
              <a:solidFill>
                <a:schemeClr val="tx1"/>
              </a:solidFill>
              <a:effectLst>
                <a:glow rad="88900">
                  <a:schemeClr val="bg1"/>
                </a:glow>
              </a:effectLst>
            </a:endParaRPr>
          </a:p>
        </p:txBody>
      </p:sp>
      <p:sp>
        <p:nvSpPr>
          <p:cNvPr id="68" name="Rectangle 65">
            <a:extLst>
              <a:ext uri="{FF2B5EF4-FFF2-40B4-BE49-F238E27FC236}">
                <a16:creationId xmlns:a16="http://schemas.microsoft.com/office/drawing/2014/main" id="{326C8AA0-C544-43DA-8E63-320CE0B021E6}"/>
              </a:ext>
            </a:extLst>
          </p:cNvPr>
          <p:cNvSpPr>
            <a:spLocks noChangeArrowheads="1"/>
          </p:cNvSpPr>
          <p:nvPr/>
        </p:nvSpPr>
        <p:spPr bwMode="auto">
          <a:xfrm>
            <a:off x="8512176" y="2459038"/>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69" name="Rectangle 66">
            <a:extLst>
              <a:ext uri="{FF2B5EF4-FFF2-40B4-BE49-F238E27FC236}">
                <a16:creationId xmlns:a16="http://schemas.microsoft.com/office/drawing/2014/main" id="{0CA92499-B2EF-42DF-BB10-3BF3E5F06567}"/>
              </a:ext>
            </a:extLst>
          </p:cNvPr>
          <p:cNvSpPr>
            <a:spLocks noChangeArrowheads="1"/>
          </p:cNvSpPr>
          <p:nvPr/>
        </p:nvSpPr>
        <p:spPr bwMode="auto">
          <a:xfrm>
            <a:off x="9879013" y="2459038"/>
            <a:ext cx="1919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Sins washed away</a:t>
            </a:r>
            <a:endParaRPr kumimoji="0" lang="en-US" altLang="en-US" sz="1800" b="0" i="0" u="none" strike="noStrike" cap="none" normalizeH="0" baseline="0">
              <a:ln>
                <a:noFill/>
              </a:ln>
              <a:solidFill>
                <a:schemeClr val="tx1"/>
              </a:solidFill>
              <a:effectLst>
                <a:glow rad="88900">
                  <a:schemeClr val="bg1"/>
                </a:glow>
              </a:effectLst>
            </a:endParaRPr>
          </a:p>
        </p:txBody>
      </p:sp>
      <p:sp>
        <p:nvSpPr>
          <p:cNvPr id="70" name="Rectangle 67">
            <a:extLst>
              <a:ext uri="{FF2B5EF4-FFF2-40B4-BE49-F238E27FC236}">
                <a16:creationId xmlns:a16="http://schemas.microsoft.com/office/drawing/2014/main" id="{3B506D1F-7CC8-4855-927A-0F2BB3ABE1AB}"/>
              </a:ext>
            </a:extLst>
          </p:cNvPr>
          <p:cNvSpPr>
            <a:spLocks noChangeArrowheads="1"/>
          </p:cNvSpPr>
          <p:nvPr/>
        </p:nvSpPr>
        <p:spPr bwMode="auto">
          <a:xfrm>
            <a:off x="179388" y="2897188"/>
            <a:ext cx="1726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Cornelius (10:25</a:t>
            </a:r>
            <a:endParaRPr kumimoji="0" lang="en-US" altLang="en-US" sz="1800" b="0" i="0" u="none" strike="noStrike" cap="none" normalizeH="0" baseline="0">
              <a:ln>
                <a:noFill/>
              </a:ln>
              <a:solidFill>
                <a:schemeClr val="tx1"/>
              </a:solidFill>
              <a:effectLst>
                <a:glow rad="88900">
                  <a:schemeClr val="bg1"/>
                </a:glow>
              </a:effectLst>
            </a:endParaRPr>
          </a:p>
        </p:txBody>
      </p:sp>
      <p:sp>
        <p:nvSpPr>
          <p:cNvPr id="71" name="Rectangle 68">
            <a:extLst>
              <a:ext uri="{FF2B5EF4-FFF2-40B4-BE49-F238E27FC236}">
                <a16:creationId xmlns:a16="http://schemas.microsoft.com/office/drawing/2014/main" id="{9674B472-C3AE-46CE-AF68-5657D0F44995}"/>
              </a:ext>
            </a:extLst>
          </p:cNvPr>
          <p:cNvSpPr>
            <a:spLocks noChangeArrowheads="1"/>
          </p:cNvSpPr>
          <p:nvPr/>
        </p:nvSpPr>
        <p:spPr bwMode="auto">
          <a:xfrm>
            <a:off x="1892301" y="2897188"/>
            <a:ext cx="215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BC268B01-A9BC-4DB6-82D2-5E07038DE4F7}"/>
              </a:ext>
            </a:extLst>
          </p:cNvPr>
          <p:cNvSpPr>
            <a:spLocks noChangeArrowheads="1"/>
          </p:cNvSpPr>
          <p:nvPr/>
        </p:nvSpPr>
        <p:spPr bwMode="auto">
          <a:xfrm>
            <a:off x="1970088" y="2897188"/>
            <a:ext cx="6700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11:18)</a:t>
            </a:r>
            <a:endParaRPr kumimoji="0" lang="en-US" altLang="en-US" sz="1800" b="0" i="0" u="none" strike="noStrike" cap="none" normalizeH="0" baseline="0">
              <a:ln>
                <a:noFill/>
              </a:ln>
              <a:solidFill>
                <a:schemeClr val="tx1"/>
              </a:solidFill>
              <a:effectLst>
                <a:glow rad="88900">
                  <a:schemeClr val="bg1"/>
                </a:glow>
              </a:effectLst>
            </a:endParaRPr>
          </a:p>
        </p:txBody>
      </p:sp>
      <p:sp>
        <p:nvSpPr>
          <p:cNvPr id="73" name="Rectangle 70">
            <a:extLst>
              <a:ext uri="{FF2B5EF4-FFF2-40B4-BE49-F238E27FC236}">
                <a16:creationId xmlns:a16="http://schemas.microsoft.com/office/drawing/2014/main" id="{516D3472-6805-48E3-9C24-80B4AE13ADAB}"/>
              </a:ext>
            </a:extLst>
          </p:cNvPr>
          <p:cNvSpPr>
            <a:spLocks noChangeArrowheads="1"/>
          </p:cNvSpPr>
          <p:nvPr/>
        </p:nvSpPr>
        <p:spPr bwMode="auto">
          <a:xfrm>
            <a:off x="3195638" y="2897188"/>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74" name="Rectangle 71">
            <a:extLst>
              <a:ext uri="{FF2B5EF4-FFF2-40B4-BE49-F238E27FC236}">
                <a16:creationId xmlns:a16="http://schemas.microsoft.com/office/drawing/2014/main" id="{CA44A80E-46D0-4E71-8C7B-C65461CC4EB2}"/>
              </a:ext>
            </a:extLst>
          </p:cNvPr>
          <p:cNvSpPr>
            <a:spLocks noChangeArrowheads="1"/>
          </p:cNvSpPr>
          <p:nvPr/>
        </p:nvSpPr>
        <p:spPr bwMode="auto">
          <a:xfrm>
            <a:off x="5099051" y="2897188"/>
            <a:ext cx="1318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Repentance </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75" name="Rectangle 72">
            <a:extLst>
              <a:ext uri="{FF2B5EF4-FFF2-40B4-BE49-F238E27FC236}">
                <a16:creationId xmlns:a16="http://schemas.microsoft.com/office/drawing/2014/main" id="{C0B8BFFC-71FE-40BE-AA07-F7778DC65437}"/>
              </a:ext>
            </a:extLst>
          </p:cNvPr>
          <p:cNvSpPr>
            <a:spLocks noChangeArrowheads="1"/>
          </p:cNvSpPr>
          <p:nvPr/>
        </p:nvSpPr>
        <p:spPr bwMode="auto">
          <a:xfrm>
            <a:off x="8512176" y="2897188"/>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76" name="Rectangle 73">
            <a:extLst>
              <a:ext uri="{FF2B5EF4-FFF2-40B4-BE49-F238E27FC236}">
                <a16:creationId xmlns:a16="http://schemas.microsoft.com/office/drawing/2014/main" id="{05BCF80B-314E-4559-9367-7671DF48A403}"/>
              </a:ext>
            </a:extLst>
          </p:cNvPr>
          <p:cNvSpPr>
            <a:spLocks noChangeArrowheads="1"/>
          </p:cNvSpPr>
          <p:nvPr/>
        </p:nvSpPr>
        <p:spPr bwMode="auto">
          <a:xfrm>
            <a:off x="9879013" y="2897188"/>
            <a:ext cx="1960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Remission + Saved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77" name="Rectangle 74">
            <a:extLst>
              <a:ext uri="{FF2B5EF4-FFF2-40B4-BE49-F238E27FC236}">
                <a16:creationId xmlns:a16="http://schemas.microsoft.com/office/drawing/2014/main" id="{678AABF0-E010-4405-A36B-812A4F40D400}"/>
              </a:ext>
            </a:extLst>
          </p:cNvPr>
          <p:cNvSpPr>
            <a:spLocks noChangeArrowheads="1"/>
          </p:cNvSpPr>
          <p:nvPr/>
        </p:nvSpPr>
        <p:spPr bwMode="auto">
          <a:xfrm>
            <a:off x="179388" y="3333750"/>
            <a:ext cx="2130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Antioch Syria (11:19</a:t>
            </a:r>
            <a:endParaRPr kumimoji="0" lang="en-US" altLang="en-US" sz="1800" b="0" i="0" u="none" strike="noStrike" cap="none" normalizeH="0" baseline="0">
              <a:ln>
                <a:noFill/>
              </a:ln>
              <a:solidFill>
                <a:schemeClr val="tx1"/>
              </a:solidFill>
              <a:effectLst>
                <a:glow rad="88900">
                  <a:schemeClr val="bg1"/>
                </a:glow>
              </a:effectLst>
            </a:endParaRPr>
          </a:p>
        </p:txBody>
      </p:sp>
      <p:sp>
        <p:nvSpPr>
          <p:cNvPr id="78" name="Rectangle 75">
            <a:extLst>
              <a:ext uri="{FF2B5EF4-FFF2-40B4-BE49-F238E27FC236}">
                <a16:creationId xmlns:a16="http://schemas.microsoft.com/office/drawing/2014/main" id="{4CF62C84-396D-4141-9255-AD477C2520AC}"/>
              </a:ext>
            </a:extLst>
          </p:cNvPr>
          <p:cNvSpPr>
            <a:spLocks noChangeArrowheads="1"/>
          </p:cNvSpPr>
          <p:nvPr/>
        </p:nvSpPr>
        <p:spPr bwMode="auto">
          <a:xfrm>
            <a:off x="2293938" y="3333750"/>
            <a:ext cx="2143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6">
            <a:extLst>
              <a:ext uri="{FF2B5EF4-FFF2-40B4-BE49-F238E27FC236}">
                <a16:creationId xmlns:a16="http://schemas.microsoft.com/office/drawing/2014/main" id="{6A71B7CD-3B19-4417-AC06-379FBA67CA9E}"/>
              </a:ext>
            </a:extLst>
          </p:cNvPr>
          <p:cNvSpPr>
            <a:spLocks noChangeArrowheads="1"/>
          </p:cNvSpPr>
          <p:nvPr/>
        </p:nvSpPr>
        <p:spPr bwMode="auto">
          <a:xfrm>
            <a:off x="2371726" y="333375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24)</a:t>
            </a:r>
            <a:endParaRPr kumimoji="0" lang="en-US" altLang="en-US" sz="1800" b="0" i="0" u="none" strike="noStrike" cap="none" normalizeH="0" baseline="0">
              <a:ln>
                <a:noFill/>
              </a:ln>
              <a:solidFill>
                <a:schemeClr val="tx1"/>
              </a:solidFill>
              <a:effectLst>
                <a:glow rad="88900">
                  <a:schemeClr val="bg1"/>
                </a:glow>
              </a:effectLst>
            </a:endParaRPr>
          </a:p>
        </p:txBody>
      </p:sp>
      <p:sp>
        <p:nvSpPr>
          <p:cNvPr id="80" name="Rectangle 77">
            <a:extLst>
              <a:ext uri="{FF2B5EF4-FFF2-40B4-BE49-F238E27FC236}">
                <a16:creationId xmlns:a16="http://schemas.microsoft.com/office/drawing/2014/main" id="{E3DE4CA5-10B8-4B09-A22C-B4A8BCA604CA}"/>
              </a:ext>
            </a:extLst>
          </p:cNvPr>
          <p:cNvSpPr>
            <a:spLocks noChangeArrowheads="1"/>
          </p:cNvSpPr>
          <p:nvPr/>
        </p:nvSpPr>
        <p:spPr bwMode="auto">
          <a:xfrm>
            <a:off x="3195638" y="333375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81" name="Rectangle 78">
            <a:extLst>
              <a:ext uri="{FF2B5EF4-FFF2-40B4-BE49-F238E27FC236}">
                <a16:creationId xmlns:a16="http://schemas.microsoft.com/office/drawing/2014/main" id="{3C4B3497-82F7-456E-A2A4-7FCB09ED19CB}"/>
              </a:ext>
            </a:extLst>
          </p:cNvPr>
          <p:cNvSpPr>
            <a:spLocks noChangeArrowheads="1"/>
          </p:cNvSpPr>
          <p:nvPr/>
        </p:nvSpPr>
        <p:spPr bwMode="auto">
          <a:xfrm>
            <a:off x="9879013" y="3333750"/>
            <a:ext cx="1924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Added to the Lord</a:t>
            </a:r>
            <a:endParaRPr kumimoji="0" lang="en-US" altLang="en-US" sz="1800" b="0" i="0" u="none" strike="noStrike" cap="none" normalizeH="0" baseline="0" dirty="0">
              <a:ln>
                <a:noFill/>
              </a:ln>
              <a:solidFill>
                <a:schemeClr val="tx1"/>
              </a:solidFill>
              <a:effectLst>
                <a:glow rad="88900">
                  <a:schemeClr val="bg1"/>
                </a:glow>
              </a:effectLst>
            </a:endParaRPr>
          </a:p>
        </p:txBody>
      </p:sp>
      <p:sp>
        <p:nvSpPr>
          <p:cNvPr id="82" name="Rectangle 79">
            <a:extLst>
              <a:ext uri="{FF2B5EF4-FFF2-40B4-BE49-F238E27FC236}">
                <a16:creationId xmlns:a16="http://schemas.microsoft.com/office/drawing/2014/main" id="{009E1492-A668-403C-8CE0-BCA8341AFAA6}"/>
              </a:ext>
            </a:extLst>
          </p:cNvPr>
          <p:cNvSpPr>
            <a:spLocks noChangeArrowheads="1"/>
          </p:cNvSpPr>
          <p:nvPr/>
        </p:nvSpPr>
        <p:spPr bwMode="auto">
          <a:xfrm>
            <a:off x="179388" y="3771900"/>
            <a:ext cx="23011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Antioch Pisidia (13:14</a:t>
            </a:r>
            <a:endParaRPr kumimoji="0" lang="en-US" altLang="en-US" sz="1800" b="0" i="0" u="none" strike="noStrike" cap="none" normalizeH="0" baseline="0">
              <a:ln>
                <a:noFill/>
              </a:ln>
              <a:solidFill>
                <a:schemeClr val="tx1"/>
              </a:solidFill>
              <a:effectLst>
                <a:glow rad="88900">
                  <a:schemeClr val="bg1"/>
                </a:glow>
              </a:effectLst>
            </a:endParaRPr>
          </a:p>
        </p:txBody>
      </p:sp>
      <p:sp>
        <p:nvSpPr>
          <p:cNvPr id="83" name="Rectangle 80">
            <a:extLst>
              <a:ext uri="{FF2B5EF4-FFF2-40B4-BE49-F238E27FC236}">
                <a16:creationId xmlns:a16="http://schemas.microsoft.com/office/drawing/2014/main" id="{1B57125E-D159-4F2F-BDA9-59999A5102B2}"/>
              </a:ext>
            </a:extLst>
          </p:cNvPr>
          <p:cNvSpPr>
            <a:spLocks noChangeArrowheads="1"/>
          </p:cNvSpPr>
          <p:nvPr/>
        </p:nvSpPr>
        <p:spPr bwMode="auto">
          <a:xfrm>
            <a:off x="2462213" y="3771900"/>
            <a:ext cx="2159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1">
            <a:extLst>
              <a:ext uri="{FF2B5EF4-FFF2-40B4-BE49-F238E27FC236}">
                <a16:creationId xmlns:a16="http://schemas.microsoft.com/office/drawing/2014/main" id="{40F758C7-F579-40F1-AB45-1134D6CA2F13}"/>
              </a:ext>
            </a:extLst>
          </p:cNvPr>
          <p:cNvSpPr>
            <a:spLocks noChangeArrowheads="1"/>
          </p:cNvSpPr>
          <p:nvPr/>
        </p:nvSpPr>
        <p:spPr bwMode="auto">
          <a:xfrm>
            <a:off x="2540001" y="377190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48)</a:t>
            </a:r>
            <a:endParaRPr kumimoji="0" lang="en-US" altLang="en-US" sz="1800" b="0" i="0" u="none" strike="noStrike" cap="none" normalizeH="0" baseline="0">
              <a:ln>
                <a:noFill/>
              </a:ln>
              <a:solidFill>
                <a:schemeClr val="tx1"/>
              </a:solidFill>
              <a:effectLst>
                <a:glow rad="88900">
                  <a:schemeClr val="bg1"/>
                </a:glow>
              </a:effectLst>
            </a:endParaRPr>
          </a:p>
        </p:txBody>
      </p:sp>
      <p:sp>
        <p:nvSpPr>
          <p:cNvPr id="85" name="Rectangle 82">
            <a:extLst>
              <a:ext uri="{FF2B5EF4-FFF2-40B4-BE49-F238E27FC236}">
                <a16:creationId xmlns:a16="http://schemas.microsoft.com/office/drawing/2014/main" id="{E3C9E0A5-FE50-4D26-9AEB-B136EBE72817}"/>
              </a:ext>
            </a:extLst>
          </p:cNvPr>
          <p:cNvSpPr>
            <a:spLocks noChangeArrowheads="1"/>
          </p:cNvSpPr>
          <p:nvPr/>
        </p:nvSpPr>
        <p:spPr bwMode="auto">
          <a:xfrm>
            <a:off x="3195638" y="377190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86" name="Rectangle 83">
            <a:extLst>
              <a:ext uri="{FF2B5EF4-FFF2-40B4-BE49-F238E27FC236}">
                <a16:creationId xmlns:a16="http://schemas.microsoft.com/office/drawing/2014/main" id="{B9414989-03FB-4E3A-B8E7-A305EA031E40}"/>
              </a:ext>
            </a:extLst>
          </p:cNvPr>
          <p:cNvSpPr>
            <a:spLocks noChangeArrowheads="1"/>
          </p:cNvSpPr>
          <p:nvPr/>
        </p:nvSpPr>
        <p:spPr bwMode="auto">
          <a:xfrm>
            <a:off x="9879013" y="3771900"/>
            <a:ext cx="11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Eternal life</a:t>
            </a:r>
            <a:endParaRPr kumimoji="0" lang="en-US" altLang="en-US" sz="1800" b="0" i="0" u="none" strike="noStrike" cap="none" normalizeH="0" baseline="0">
              <a:ln>
                <a:noFill/>
              </a:ln>
              <a:solidFill>
                <a:schemeClr val="tx1"/>
              </a:solidFill>
              <a:effectLst>
                <a:glow rad="88900">
                  <a:schemeClr val="bg1"/>
                </a:glow>
              </a:effectLst>
            </a:endParaRPr>
          </a:p>
        </p:txBody>
      </p:sp>
      <p:sp>
        <p:nvSpPr>
          <p:cNvPr id="87" name="Rectangle 84">
            <a:extLst>
              <a:ext uri="{FF2B5EF4-FFF2-40B4-BE49-F238E27FC236}">
                <a16:creationId xmlns:a16="http://schemas.microsoft.com/office/drawing/2014/main" id="{28EFFB7D-E42F-4590-B6B3-C719CE886A20}"/>
              </a:ext>
            </a:extLst>
          </p:cNvPr>
          <p:cNvSpPr>
            <a:spLocks noChangeArrowheads="1"/>
          </p:cNvSpPr>
          <p:nvPr/>
        </p:nvSpPr>
        <p:spPr bwMode="auto">
          <a:xfrm>
            <a:off x="179388" y="4210050"/>
            <a:ext cx="1272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Lydia (16:11</a:t>
            </a:r>
            <a:endParaRPr kumimoji="0" lang="en-US" altLang="en-US" sz="1800" b="0" i="0" u="none" strike="noStrike" cap="none" normalizeH="0" baseline="0">
              <a:ln>
                <a:noFill/>
              </a:ln>
              <a:solidFill>
                <a:schemeClr val="tx1"/>
              </a:solidFill>
              <a:effectLst>
                <a:glow rad="88900">
                  <a:schemeClr val="bg1"/>
                </a:glow>
              </a:effectLst>
            </a:endParaRPr>
          </a:p>
        </p:txBody>
      </p:sp>
      <p:sp>
        <p:nvSpPr>
          <p:cNvPr id="88" name="Rectangle 85">
            <a:extLst>
              <a:ext uri="{FF2B5EF4-FFF2-40B4-BE49-F238E27FC236}">
                <a16:creationId xmlns:a16="http://schemas.microsoft.com/office/drawing/2014/main" id="{20D3733E-7152-44F0-861C-CA8D6C9AE3E0}"/>
              </a:ext>
            </a:extLst>
          </p:cNvPr>
          <p:cNvSpPr>
            <a:spLocks noChangeArrowheads="1"/>
          </p:cNvSpPr>
          <p:nvPr/>
        </p:nvSpPr>
        <p:spPr bwMode="auto">
          <a:xfrm>
            <a:off x="1443038" y="4210050"/>
            <a:ext cx="2143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6">
            <a:extLst>
              <a:ext uri="{FF2B5EF4-FFF2-40B4-BE49-F238E27FC236}">
                <a16:creationId xmlns:a16="http://schemas.microsoft.com/office/drawing/2014/main" id="{9ED34789-DA9C-4BEE-9599-EC8DFB68FBE5}"/>
              </a:ext>
            </a:extLst>
          </p:cNvPr>
          <p:cNvSpPr>
            <a:spLocks noChangeArrowheads="1"/>
          </p:cNvSpPr>
          <p:nvPr/>
        </p:nvSpPr>
        <p:spPr bwMode="auto">
          <a:xfrm>
            <a:off x="1520826" y="421005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15)</a:t>
            </a:r>
            <a:endParaRPr kumimoji="0" lang="en-US" altLang="en-US" sz="1800" b="0" i="0" u="none" strike="noStrike" cap="none" normalizeH="0" baseline="0">
              <a:ln>
                <a:noFill/>
              </a:ln>
              <a:solidFill>
                <a:schemeClr val="tx1"/>
              </a:solidFill>
              <a:effectLst>
                <a:glow rad="88900">
                  <a:schemeClr val="bg1"/>
                </a:glow>
              </a:effectLst>
            </a:endParaRPr>
          </a:p>
        </p:txBody>
      </p:sp>
      <p:sp>
        <p:nvSpPr>
          <p:cNvPr id="90" name="Rectangle 87">
            <a:extLst>
              <a:ext uri="{FF2B5EF4-FFF2-40B4-BE49-F238E27FC236}">
                <a16:creationId xmlns:a16="http://schemas.microsoft.com/office/drawing/2014/main" id="{0F112147-31AB-4C0C-AE8D-C30DA97E95DA}"/>
              </a:ext>
            </a:extLst>
          </p:cNvPr>
          <p:cNvSpPr>
            <a:spLocks noChangeArrowheads="1"/>
          </p:cNvSpPr>
          <p:nvPr/>
        </p:nvSpPr>
        <p:spPr bwMode="auto">
          <a:xfrm>
            <a:off x="8512176" y="4210050"/>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91" name="Rectangle 88">
            <a:extLst>
              <a:ext uri="{FF2B5EF4-FFF2-40B4-BE49-F238E27FC236}">
                <a16:creationId xmlns:a16="http://schemas.microsoft.com/office/drawing/2014/main" id="{96256FB4-DE38-40FD-9CAA-42B59D2C5547}"/>
              </a:ext>
            </a:extLst>
          </p:cNvPr>
          <p:cNvSpPr>
            <a:spLocks noChangeArrowheads="1"/>
          </p:cNvSpPr>
          <p:nvPr/>
        </p:nvSpPr>
        <p:spPr bwMode="auto">
          <a:xfrm>
            <a:off x="179388" y="4648200"/>
            <a:ext cx="1737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The Jailer (16:25</a:t>
            </a:r>
            <a:endParaRPr kumimoji="0" lang="en-US" altLang="en-US" sz="1800" b="0" i="0" u="none" strike="noStrike" cap="none" normalizeH="0" baseline="0">
              <a:ln>
                <a:noFill/>
              </a:ln>
              <a:solidFill>
                <a:schemeClr val="tx1"/>
              </a:solidFill>
              <a:effectLst>
                <a:glow rad="88900">
                  <a:schemeClr val="bg1"/>
                </a:glow>
              </a:effectLst>
            </a:endParaRPr>
          </a:p>
        </p:txBody>
      </p:sp>
      <p:sp>
        <p:nvSpPr>
          <p:cNvPr id="92" name="Rectangle 89">
            <a:extLst>
              <a:ext uri="{FF2B5EF4-FFF2-40B4-BE49-F238E27FC236}">
                <a16:creationId xmlns:a16="http://schemas.microsoft.com/office/drawing/2014/main" id="{8046E012-8DAE-4317-BC82-FDFFB74D0292}"/>
              </a:ext>
            </a:extLst>
          </p:cNvPr>
          <p:cNvSpPr>
            <a:spLocks noChangeArrowheads="1"/>
          </p:cNvSpPr>
          <p:nvPr/>
        </p:nvSpPr>
        <p:spPr bwMode="auto">
          <a:xfrm>
            <a:off x="1905001" y="4648200"/>
            <a:ext cx="2238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0">
            <a:extLst>
              <a:ext uri="{FF2B5EF4-FFF2-40B4-BE49-F238E27FC236}">
                <a16:creationId xmlns:a16="http://schemas.microsoft.com/office/drawing/2014/main" id="{9B173191-3708-4673-BD71-465F3B982099}"/>
              </a:ext>
            </a:extLst>
          </p:cNvPr>
          <p:cNvSpPr>
            <a:spLocks noChangeArrowheads="1"/>
          </p:cNvSpPr>
          <p:nvPr/>
        </p:nvSpPr>
        <p:spPr bwMode="auto">
          <a:xfrm>
            <a:off x="1982788" y="464820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34)</a:t>
            </a:r>
            <a:endParaRPr kumimoji="0" lang="en-US" altLang="en-US" sz="1800" b="0" i="0" u="none" strike="noStrike" cap="none" normalizeH="0" baseline="0">
              <a:ln>
                <a:noFill/>
              </a:ln>
              <a:solidFill>
                <a:schemeClr val="tx1"/>
              </a:solidFill>
              <a:effectLst>
                <a:glow rad="88900">
                  <a:schemeClr val="bg1"/>
                </a:glow>
              </a:effectLst>
            </a:endParaRPr>
          </a:p>
        </p:txBody>
      </p:sp>
      <p:sp>
        <p:nvSpPr>
          <p:cNvPr id="94" name="Rectangle 91">
            <a:extLst>
              <a:ext uri="{FF2B5EF4-FFF2-40B4-BE49-F238E27FC236}">
                <a16:creationId xmlns:a16="http://schemas.microsoft.com/office/drawing/2014/main" id="{7FCFB5B4-DDED-49C0-8651-B32426335D70}"/>
              </a:ext>
            </a:extLst>
          </p:cNvPr>
          <p:cNvSpPr>
            <a:spLocks noChangeArrowheads="1"/>
          </p:cNvSpPr>
          <p:nvPr/>
        </p:nvSpPr>
        <p:spPr bwMode="auto">
          <a:xfrm>
            <a:off x="3195638" y="464820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95" name="Rectangle 92">
            <a:extLst>
              <a:ext uri="{FF2B5EF4-FFF2-40B4-BE49-F238E27FC236}">
                <a16:creationId xmlns:a16="http://schemas.microsoft.com/office/drawing/2014/main" id="{5BC456BF-1F3C-42A7-89E4-196CDF63E5C2}"/>
              </a:ext>
            </a:extLst>
          </p:cNvPr>
          <p:cNvSpPr>
            <a:spLocks noChangeArrowheads="1"/>
          </p:cNvSpPr>
          <p:nvPr/>
        </p:nvSpPr>
        <p:spPr bwMode="auto">
          <a:xfrm>
            <a:off x="5099051" y="4648200"/>
            <a:ext cx="16276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Washed stripes</a:t>
            </a:r>
            <a:endParaRPr kumimoji="0" lang="en-US" altLang="en-US" sz="1800" b="0" i="0" u="none" strike="noStrike" cap="none" normalizeH="0" baseline="0">
              <a:ln>
                <a:noFill/>
              </a:ln>
              <a:solidFill>
                <a:schemeClr val="tx1"/>
              </a:solidFill>
              <a:effectLst>
                <a:glow rad="88900">
                  <a:schemeClr val="bg1"/>
                </a:glow>
              </a:effectLst>
            </a:endParaRPr>
          </a:p>
        </p:txBody>
      </p:sp>
      <p:sp>
        <p:nvSpPr>
          <p:cNvPr id="96" name="Rectangle 93">
            <a:extLst>
              <a:ext uri="{FF2B5EF4-FFF2-40B4-BE49-F238E27FC236}">
                <a16:creationId xmlns:a16="http://schemas.microsoft.com/office/drawing/2014/main" id="{B7C3A28C-9246-4B08-9F9C-44842FEA515C}"/>
              </a:ext>
            </a:extLst>
          </p:cNvPr>
          <p:cNvSpPr>
            <a:spLocks noChangeArrowheads="1"/>
          </p:cNvSpPr>
          <p:nvPr/>
        </p:nvSpPr>
        <p:spPr bwMode="auto">
          <a:xfrm>
            <a:off x="8512176" y="4648200"/>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97" name="Rectangle 94">
            <a:extLst>
              <a:ext uri="{FF2B5EF4-FFF2-40B4-BE49-F238E27FC236}">
                <a16:creationId xmlns:a16="http://schemas.microsoft.com/office/drawing/2014/main" id="{7D6BD119-DBD9-428C-BA5C-FA2F027EEC50}"/>
              </a:ext>
            </a:extLst>
          </p:cNvPr>
          <p:cNvSpPr>
            <a:spLocks noChangeArrowheads="1"/>
          </p:cNvSpPr>
          <p:nvPr/>
        </p:nvSpPr>
        <p:spPr bwMode="auto">
          <a:xfrm>
            <a:off x="9879013" y="4648200"/>
            <a:ext cx="17871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Saved + Rejoiced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98" name="Rectangle 95">
            <a:extLst>
              <a:ext uri="{FF2B5EF4-FFF2-40B4-BE49-F238E27FC236}">
                <a16:creationId xmlns:a16="http://schemas.microsoft.com/office/drawing/2014/main" id="{04203105-F843-4E00-BF0B-2445E357ACFB}"/>
              </a:ext>
            </a:extLst>
          </p:cNvPr>
          <p:cNvSpPr>
            <a:spLocks noChangeArrowheads="1"/>
          </p:cNvSpPr>
          <p:nvPr/>
        </p:nvSpPr>
        <p:spPr bwMode="auto">
          <a:xfrm>
            <a:off x="179388" y="5086350"/>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Bereans (17:10</a:t>
            </a:r>
            <a:endParaRPr kumimoji="0" lang="en-US" altLang="en-US" sz="1800" b="0" i="0" u="none" strike="noStrike" cap="none" normalizeH="0" baseline="0">
              <a:ln>
                <a:noFill/>
              </a:ln>
              <a:solidFill>
                <a:schemeClr val="tx1"/>
              </a:solidFill>
              <a:effectLst>
                <a:glow rad="88900">
                  <a:schemeClr val="bg1"/>
                </a:glow>
              </a:effectLst>
            </a:endParaRPr>
          </a:p>
        </p:txBody>
      </p:sp>
      <p:sp>
        <p:nvSpPr>
          <p:cNvPr id="99" name="Rectangle 96">
            <a:extLst>
              <a:ext uri="{FF2B5EF4-FFF2-40B4-BE49-F238E27FC236}">
                <a16:creationId xmlns:a16="http://schemas.microsoft.com/office/drawing/2014/main" id="{6072441C-9E85-4BFC-93BD-ED0417D309FA}"/>
              </a:ext>
            </a:extLst>
          </p:cNvPr>
          <p:cNvSpPr>
            <a:spLocks noChangeArrowheads="1"/>
          </p:cNvSpPr>
          <p:nvPr/>
        </p:nvSpPr>
        <p:spPr bwMode="auto">
          <a:xfrm>
            <a:off x="1755776" y="5086350"/>
            <a:ext cx="2238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7">
            <a:extLst>
              <a:ext uri="{FF2B5EF4-FFF2-40B4-BE49-F238E27FC236}">
                <a16:creationId xmlns:a16="http://schemas.microsoft.com/office/drawing/2014/main" id="{8EBFB42E-3177-4831-98E9-1DC97A2F5747}"/>
              </a:ext>
            </a:extLst>
          </p:cNvPr>
          <p:cNvSpPr>
            <a:spLocks noChangeArrowheads="1"/>
          </p:cNvSpPr>
          <p:nvPr/>
        </p:nvSpPr>
        <p:spPr bwMode="auto">
          <a:xfrm>
            <a:off x="1833563" y="508635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15)</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1" name="Rectangle 98">
            <a:extLst>
              <a:ext uri="{FF2B5EF4-FFF2-40B4-BE49-F238E27FC236}">
                <a16:creationId xmlns:a16="http://schemas.microsoft.com/office/drawing/2014/main" id="{0ADCF0BD-0CA2-42E0-A964-BD5C57320B49}"/>
              </a:ext>
            </a:extLst>
          </p:cNvPr>
          <p:cNvSpPr>
            <a:spLocks noChangeArrowheads="1"/>
          </p:cNvSpPr>
          <p:nvPr/>
        </p:nvSpPr>
        <p:spPr bwMode="auto">
          <a:xfrm>
            <a:off x="3195638" y="508635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2" name="Rectangle 99">
            <a:extLst>
              <a:ext uri="{FF2B5EF4-FFF2-40B4-BE49-F238E27FC236}">
                <a16:creationId xmlns:a16="http://schemas.microsoft.com/office/drawing/2014/main" id="{BACFCE2D-F6BB-4225-8A0B-3420E612575F}"/>
              </a:ext>
            </a:extLst>
          </p:cNvPr>
          <p:cNvSpPr>
            <a:spLocks noChangeArrowheads="1"/>
          </p:cNvSpPr>
          <p:nvPr/>
        </p:nvSpPr>
        <p:spPr bwMode="auto">
          <a:xfrm>
            <a:off x="179388" y="5524500"/>
            <a:ext cx="1798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Athenians (17:16</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3" name="Rectangle 100">
            <a:extLst>
              <a:ext uri="{FF2B5EF4-FFF2-40B4-BE49-F238E27FC236}">
                <a16:creationId xmlns:a16="http://schemas.microsoft.com/office/drawing/2014/main" id="{C0A0F124-D872-4433-BC7E-415B01E5EF87}"/>
              </a:ext>
            </a:extLst>
          </p:cNvPr>
          <p:cNvSpPr>
            <a:spLocks noChangeArrowheads="1"/>
          </p:cNvSpPr>
          <p:nvPr/>
        </p:nvSpPr>
        <p:spPr bwMode="auto">
          <a:xfrm>
            <a:off x="1963738" y="5524500"/>
            <a:ext cx="225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1">
            <a:extLst>
              <a:ext uri="{FF2B5EF4-FFF2-40B4-BE49-F238E27FC236}">
                <a16:creationId xmlns:a16="http://schemas.microsoft.com/office/drawing/2014/main" id="{F8AF4B5B-9CAC-42D4-A467-C6DE82A42FFA}"/>
              </a:ext>
            </a:extLst>
          </p:cNvPr>
          <p:cNvSpPr>
            <a:spLocks noChangeArrowheads="1"/>
          </p:cNvSpPr>
          <p:nvPr/>
        </p:nvSpPr>
        <p:spPr bwMode="auto">
          <a:xfrm>
            <a:off x="2041526" y="5524500"/>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34)</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5" name="Rectangle 102">
            <a:extLst>
              <a:ext uri="{FF2B5EF4-FFF2-40B4-BE49-F238E27FC236}">
                <a16:creationId xmlns:a16="http://schemas.microsoft.com/office/drawing/2014/main" id="{F19D79F8-0FEE-4216-9A36-C22233C7ED8B}"/>
              </a:ext>
            </a:extLst>
          </p:cNvPr>
          <p:cNvSpPr>
            <a:spLocks noChangeArrowheads="1"/>
          </p:cNvSpPr>
          <p:nvPr/>
        </p:nvSpPr>
        <p:spPr bwMode="auto">
          <a:xfrm>
            <a:off x="3195638" y="5524500"/>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6" name="Rectangle 103">
            <a:extLst>
              <a:ext uri="{FF2B5EF4-FFF2-40B4-BE49-F238E27FC236}">
                <a16:creationId xmlns:a16="http://schemas.microsoft.com/office/drawing/2014/main" id="{BD0317C8-E75E-45EE-8B40-140CA08D841A}"/>
              </a:ext>
            </a:extLst>
          </p:cNvPr>
          <p:cNvSpPr>
            <a:spLocks noChangeArrowheads="1"/>
          </p:cNvSpPr>
          <p:nvPr/>
        </p:nvSpPr>
        <p:spPr bwMode="auto">
          <a:xfrm>
            <a:off x="5099051" y="5524500"/>
            <a:ext cx="761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Repent</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7" name="Rectangle 104">
            <a:extLst>
              <a:ext uri="{FF2B5EF4-FFF2-40B4-BE49-F238E27FC236}">
                <a16:creationId xmlns:a16="http://schemas.microsoft.com/office/drawing/2014/main" id="{3B6230D1-826E-4318-9D55-60DEF231A90A}"/>
              </a:ext>
            </a:extLst>
          </p:cNvPr>
          <p:cNvSpPr>
            <a:spLocks noChangeArrowheads="1"/>
          </p:cNvSpPr>
          <p:nvPr/>
        </p:nvSpPr>
        <p:spPr bwMode="auto">
          <a:xfrm>
            <a:off x="179388" y="5965825"/>
            <a:ext cx="1817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Corinthians (18:4</a:t>
            </a:r>
            <a:endParaRPr kumimoji="0" lang="en-US" altLang="en-US" sz="1800" b="0" i="0" u="none" strike="noStrike" cap="none" normalizeH="0" baseline="0">
              <a:ln>
                <a:noFill/>
              </a:ln>
              <a:solidFill>
                <a:schemeClr val="tx1"/>
              </a:solidFill>
              <a:effectLst>
                <a:glow rad="88900">
                  <a:schemeClr val="bg1"/>
                </a:glow>
              </a:effectLst>
            </a:endParaRPr>
          </a:p>
        </p:txBody>
      </p:sp>
      <p:sp>
        <p:nvSpPr>
          <p:cNvPr id="108" name="Rectangle 105">
            <a:extLst>
              <a:ext uri="{FF2B5EF4-FFF2-40B4-BE49-F238E27FC236}">
                <a16:creationId xmlns:a16="http://schemas.microsoft.com/office/drawing/2014/main" id="{6953A081-3FA6-4D69-AD45-057BD803BFEE}"/>
              </a:ext>
            </a:extLst>
          </p:cNvPr>
          <p:cNvSpPr>
            <a:spLocks noChangeArrowheads="1"/>
          </p:cNvSpPr>
          <p:nvPr/>
        </p:nvSpPr>
        <p:spPr bwMode="auto">
          <a:xfrm>
            <a:off x="1982788" y="5965825"/>
            <a:ext cx="2143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6">
            <a:extLst>
              <a:ext uri="{FF2B5EF4-FFF2-40B4-BE49-F238E27FC236}">
                <a16:creationId xmlns:a16="http://schemas.microsoft.com/office/drawing/2014/main" id="{1AA65268-E749-490F-97A3-C2DBC19C52D3}"/>
              </a:ext>
            </a:extLst>
          </p:cNvPr>
          <p:cNvSpPr>
            <a:spLocks noChangeArrowheads="1"/>
          </p:cNvSpPr>
          <p:nvPr/>
        </p:nvSpPr>
        <p:spPr bwMode="auto">
          <a:xfrm>
            <a:off x="2060576" y="5965825"/>
            <a:ext cx="33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11)</a:t>
            </a:r>
            <a:endParaRPr kumimoji="0" lang="en-US" altLang="en-US" sz="1800" b="0" i="0" u="none" strike="noStrike" cap="none" normalizeH="0" baseline="0">
              <a:ln>
                <a:noFill/>
              </a:ln>
              <a:solidFill>
                <a:schemeClr val="tx1"/>
              </a:solidFill>
              <a:effectLst>
                <a:glow rad="88900">
                  <a:schemeClr val="bg1"/>
                </a:glow>
              </a:effectLst>
            </a:endParaRPr>
          </a:p>
        </p:txBody>
      </p:sp>
      <p:sp>
        <p:nvSpPr>
          <p:cNvPr id="110" name="Rectangle 107">
            <a:extLst>
              <a:ext uri="{FF2B5EF4-FFF2-40B4-BE49-F238E27FC236}">
                <a16:creationId xmlns:a16="http://schemas.microsoft.com/office/drawing/2014/main" id="{06B7A327-B717-48F0-8F13-E2E2D12C45D6}"/>
              </a:ext>
            </a:extLst>
          </p:cNvPr>
          <p:cNvSpPr>
            <a:spLocks noChangeArrowheads="1"/>
          </p:cNvSpPr>
          <p:nvPr/>
        </p:nvSpPr>
        <p:spPr bwMode="auto">
          <a:xfrm>
            <a:off x="3195638" y="5965825"/>
            <a:ext cx="914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Believed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111" name="Rectangle 108">
            <a:extLst>
              <a:ext uri="{FF2B5EF4-FFF2-40B4-BE49-F238E27FC236}">
                <a16:creationId xmlns:a16="http://schemas.microsoft.com/office/drawing/2014/main" id="{C840EB83-A079-4C25-B0D2-23807E96E87F}"/>
              </a:ext>
            </a:extLst>
          </p:cNvPr>
          <p:cNvSpPr>
            <a:spLocks noChangeArrowheads="1"/>
          </p:cNvSpPr>
          <p:nvPr/>
        </p:nvSpPr>
        <p:spPr bwMode="auto">
          <a:xfrm>
            <a:off x="8512176" y="5965825"/>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112" name="Rectangle 109">
            <a:extLst>
              <a:ext uri="{FF2B5EF4-FFF2-40B4-BE49-F238E27FC236}">
                <a16:creationId xmlns:a16="http://schemas.microsoft.com/office/drawing/2014/main" id="{D1240610-74ED-4CAF-AE92-CBA69E3040E4}"/>
              </a:ext>
            </a:extLst>
          </p:cNvPr>
          <p:cNvSpPr>
            <a:spLocks noChangeArrowheads="1"/>
          </p:cNvSpPr>
          <p:nvPr/>
        </p:nvSpPr>
        <p:spPr bwMode="auto">
          <a:xfrm>
            <a:off x="179388" y="6403975"/>
            <a:ext cx="1660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Ephesians (19:1</a:t>
            </a:r>
            <a:endParaRPr kumimoji="0" lang="en-US" altLang="en-US" sz="1800" b="0" i="0" u="none" strike="noStrike" cap="none" normalizeH="0" baseline="0">
              <a:ln>
                <a:noFill/>
              </a:ln>
              <a:solidFill>
                <a:schemeClr val="tx1"/>
              </a:solidFill>
              <a:effectLst>
                <a:glow rad="88900">
                  <a:schemeClr val="bg1"/>
                </a:glow>
              </a:effectLst>
            </a:endParaRPr>
          </a:p>
        </p:txBody>
      </p:sp>
      <p:sp>
        <p:nvSpPr>
          <p:cNvPr id="113" name="Rectangle 110">
            <a:extLst>
              <a:ext uri="{FF2B5EF4-FFF2-40B4-BE49-F238E27FC236}">
                <a16:creationId xmlns:a16="http://schemas.microsoft.com/office/drawing/2014/main" id="{42079DB4-DB84-4A83-B502-1D627490D7D2}"/>
              </a:ext>
            </a:extLst>
          </p:cNvPr>
          <p:cNvSpPr>
            <a:spLocks noChangeArrowheads="1"/>
          </p:cNvSpPr>
          <p:nvPr/>
        </p:nvSpPr>
        <p:spPr bwMode="auto">
          <a:xfrm>
            <a:off x="1827213" y="6403975"/>
            <a:ext cx="2143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1">
            <a:extLst>
              <a:ext uri="{FF2B5EF4-FFF2-40B4-BE49-F238E27FC236}">
                <a16:creationId xmlns:a16="http://schemas.microsoft.com/office/drawing/2014/main" id="{37097DFB-7D6B-4D13-8D97-5B4224063A97}"/>
              </a:ext>
            </a:extLst>
          </p:cNvPr>
          <p:cNvSpPr>
            <a:spLocks noChangeArrowheads="1"/>
          </p:cNvSpPr>
          <p:nvPr/>
        </p:nvSpPr>
        <p:spPr bwMode="auto">
          <a:xfrm>
            <a:off x="1905001" y="6403975"/>
            <a:ext cx="209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7)</a:t>
            </a:r>
            <a:endParaRPr kumimoji="0" lang="en-US" altLang="en-US" sz="1800" b="0" i="0" u="none" strike="noStrike" cap="none" normalizeH="0" baseline="0">
              <a:ln>
                <a:noFill/>
              </a:ln>
              <a:solidFill>
                <a:schemeClr val="tx1"/>
              </a:solidFill>
              <a:effectLst>
                <a:glow rad="88900">
                  <a:schemeClr val="bg1"/>
                </a:glow>
              </a:effectLst>
            </a:endParaRPr>
          </a:p>
        </p:txBody>
      </p:sp>
      <p:sp>
        <p:nvSpPr>
          <p:cNvPr id="115" name="Rectangle 112">
            <a:extLst>
              <a:ext uri="{FF2B5EF4-FFF2-40B4-BE49-F238E27FC236}">
                <a16:creationId xmlns:a16="http://schemas.microsoft.com/office/drawing/2014/main" id="{BA90E3E1-2616-4520-B2F6-10244D51B832}"/>
              </a:ext>
            </a:extLst>
          </p:cNvPr>
          <p:cNvSpPr>
            <a:spLocks noChangeArrowheads="1"/>
          </p:cNvSpPr>
          <p:nvPr/>
        </p:nvSpPr>
        <p:spPr bwMode="auto">
          <a:xfrm>
            <a:off x="8512176" y="6403975"/>
            <a:ext cx="92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88900">
                    <a:schemeClr val="bg1"/>
                  </a:glow>
                </a:effectLst>
                <a:latin typeface="Calibri" panose="020F0502020204030204" pitchFamily="34" charset="0"/>
              </a:rPr>
              <a:t>Baptized</a:t>
            </a:r>
            <a:endParaRPr kumimoji="0" lang="en-US" altLang="en-US" sz="1800" b="0" i="0" u="none" strike="noStrike" cap="none" normalizeH="0" baseline="0">
              <a:ln>
                <a:noFill/>
              </a:ln>
              <a:solidFill>
                <a:schemeClr val="tx1"/>
              </a:solidFill>
              <a:effectLst>
                <a:glow rad="88900">
                  <a:schemeClr val="bg1"/>
                </a:glow>
              </a:effectLst>
            </a:endParaRPr>
          </a:p>
        </p:txBody>
      </p:sp>
      <p:sp>
        <p:nvSpPr>
          <p:cNvPr id="116" name="Rectangle 115">
            <a:extLst>
              <a:ext uri="{FF2B5EF4-FFF2-40B4-BE49-F238E27FC236}">
                <a16:creationId xmlns:a16="http://schemas.microsoft.com/office/drawing/2014/main" id="{39109A76-9D7E-4D60-AE28-8F1F79518C21}"/>
              </a:ext>
            </a:extLst>
          </p:cNvPr>
          <p:cNvSpPr/>
          <p:nvPr/>
        </p:nvSpPr>
        <p:spPr>
          <a:xfrm>
            <a:off x="5061783" y="3300916"/>
            <a:ext cx="4720387" cy="380498"/>
          </a:xfrm>
          <a:prstGeom prst="rect">
            <a:avLst/>
          </a:prstGeom>
          <a:solidFill>
            <a:srgbClr val="CAE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22">
            <a:extLst>
              <a:ext uri="{FF2B5EF4-FFF2-40B4-BE49-F238E27FC236}">
                <a16:creationId xmlns:a16="http://schemas.microsoft.com/office/drawing/2014/main" id="{984BD189-A1E5-488C-B585-DAB74B6AB6A9}"/>
              </a:ext>
            </a:extLst>
          </p:cNvPr>
          <p:cNvSpPr>
            <a:spLocks noChangeShapeType="1"/>
          </p:cNvSpPr>
          <p:nvPr/>
        </p:nvSpPr>
        <p:spPr bwMode="auto">
          <a:xfrm>
            <a:off x="82551" y="327183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611072FE-0F51-491F-8B02-970B1B060528}"/>
              </a:ext>
            </a:extLst>
          </p:cNvPr>
          <p:cNvSpPr>
            <a:spLocks noChangeShapeType="1"/>
          </p:cNvSpPr>
          <p:nvPr/>
        </p:nvSpPr>
        <p:spPr bwMode="auto">
          <a:xfrm>
            <a:off x="82551" y="3709988"/>
            <a:ext cx="12017375" cy="0"/>
          </a:xfrm>
          <a:prstGeom prst="line">
            <a:avLst/>
          </a:prstGeom>
          <a:noFill/>
          <a:ln w="57150" cap="flat">
            <a:solidFill>
              <a:srgbClr val="FFFFFF"/>
            </a:solidFill>
            <a:prstDash val="solid"/>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78">
            <a:extLst>
              <a:ext uri="{FF2B5EF4-FFF2-40B4-BE49-F238E27FC236}">
                <a16:creationId xmlns:a16="http://schemas.microsoft.com/office/drawing/2014/main" id="{9C3412D0-261C-43EB-A7D9-5C56C3841EC5}"/>
              </a:ext>
            </a:extLst>
          </p:cNvPr>
          <p:cNvSpPr>
            <a:spLocks noChangeArrowheads="1"/>
          </p:cNvSpPr>
          <p:nvPr/>
        </p:nvSpPr>
        <p:spPr bwMode="auto">
          <a:xfrm>
            <a:off x="5103130" y="3330576"/>
            <a:ext cx="4517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Turned to the Lord   —</a:t>
            </a:r>
            <a:r>
              <a:rPr kumimoji="0" lang="en-US" altLang="en-US" sz="2000" b="1" i="0" u="none" strike="noStrike" cap="none" normalizeH="0" dirty="0">
                <a:ln>
                  <a:noFill/>
                </a:ln>
                <a:solidFill>
                  <a:srgbClr val="000000"/>
                </a:solidFill>
                <a:effectLst>
                  <a:glow rad="88900">
                    <a:schemeClr val="bg1"/>
                  </a:glow>
                </a:effectLst>
                <a:latin typeface="Calibri" panose="020F0502020204030204" pitchFamily="34" charset="0"/>
              </a:rPr>
              <a:t>   </a:t>
            </a:r>
            <a:r>
              <a:rPr kumimoji="0" lang="en-US" altLang="en-US" sz="2000" b="1" i="0" u="none" strike="noStrike" cap="none" normalizeH="0" baseline="0" dirty="0">
                <a:ln>
                  <a:noFill/>
                </a:ln>
                <a:solidFill>
                  <a:srgbClr val="000000"/>
                </a:solidFill>
                <a:effectLst>
                  <a:glow rad="88900">
                    <a:schemeClr val="bg1"/>
                  </a:glow>
                </a:effectLst>
                <a:latin typeface="Calibri" panose="020F0502020204030204" pitchFamily="34" charset="0"/>
              </a:rPr>
              <a:t>involves baptism</a:t>
            </a:r>
            <a:endParaRPr kumimoji="0" lang="en-US" altLang="en-US" sz="1800" b="0" i="0" u="none" strike="noStrike" cap="none" normalizeH="0" baseline="0" dirty="0">
              <a:ln>
                <a:noFill/>
              </a:ln>
              <a:solidFill>
                <a:schemeClr val="tx1"/>
              </a:solidFill>
              <a:effectLst>
                <a:glow rad="88900">
                  <a:schemeClr val="bg1"/>
                </a:glow>
              </a:effectLst>
            </a:endParaRPr>
          </a:p>
        </p:txBody>
      </p:sp>
    </p:spTree>
    <p:extLst>
      <p:ext uri="{BB962C8B-B14F-4D97-AF65-F5344CB8AC3E}">
        <p14:creationId xmlns:p14="http://schemas.microsoft.com/office/powerpoint/2010/main" val="1425093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500"/>
                                        <p:tgtEl>
                                          <p:spTgt spid="6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500"/>
                                        <p:tgtEl>
                                          <p:spTgt spid="6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fade">
                                      <p:cBhvr>
                                        <p:cTn id="121" dur="500"/>
                                        <p:tgtEl>
                                          <p:spTgt spid="6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fade">
                                      <p:cBhvr>
                                        <p:cTn id="126" dur="500"/>
                                        <p:tgtEl>
                                          <p:spTgt spid="7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fade">
                                      <p:cBhvr>
                                        <p:cTn id="129" dur="500"/>
                                        <p:tgtEl>
                                          <p:spTgt spid="7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fade">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fade">
                                      <p:cBhvr>
                                        <p:cTn id="142" dur="500"/>
                                        <p:tgtEl>
                                          <p:spTgt spid="7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fade">
                                      <p:cBhvr>
                                        <p:cTn id="147" dur="500"/>
                                        <p:tgtEl>
                                          <p:spTgt spid="7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fade">
                                      <p:cBhvr>
                                        <p:cTn id="152" dur="500"/>
                                        <p:tgtEl>
                                          <p:spTgt spid="7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fade">
                                      <p:cBhvr>
                                        <p:cTn id="157" dur="500"/>
                                        <p:tgtEl>
                                          <p:spTgt spid="7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500"/>
                                        <p:tgtEl>
                                          <p:spTgt spid="7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79"/>
                                        </p:tgtEl>
                                        <p:attrNameLst>
                                          <p:attrName>style.visibility</p:attrName>
                                        </p:attrNameLst>
                                      </p:cBhvr>
                                      <p:to>
                                        <p:strVal val="visible"/>
                                      </p:to>
                                    </p:set>
                                    <p:animEffect transition="in" filter="fade">
                                      <p:cBhvr>
                                        <p:cTn id="163" dur="500"/>
                                        <p:tgtEl>
                                          <p:spTgt spid="7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80"/>
                                        </p:tgtEl>
                                        <p:attrNameLst>
                                          <p:attrName>style.visibility</p:attrName>
                                        </p:attrNameLst>
                                      </p:cBhvr>
                                      <p:to>
                                        <p:strVal val="visible"/>
                                      </p:to>
                                    </p:set>
                                    <p:animEffect transition="in" filter="fade">
                                      <p:cBhvr>
                                        <p:cTn id="168" dur="500"/>
                                        <p:tgtEl>
                                          <p:spTgt spid="80"/>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17"/>
                                        </p:tgtEl>
                                        <p:attrNameLst>
                                          <p:attrName>style.visibility</p:attrName>
                                        </p:attrNameLst>
                                      </p:cBhvr>
                                      <p:to>
                                        <p:strVal val="visible"/>
                                      </p:to>
                                    </p:set>
                                    <p:animEffect transition="in" filter="fade">
                                      <p:cBhvr>
                                        <p:cTn id="173" dur="500"/>
                                        <p:tgtEl>
                                          <p:spTgt spid="11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16"/>
                                        </p:tgtEl>
                                        <p:attrNameLst>
                                          <p:attrName>style.visibility</p:attrName>
                                        </p:attrNameLst>
                                      </p:cBhvr>
                                      <p:to>
                                        <p:strVal val="visible"/>
                                      </p:to>
                                    </p:set>
                                    <p:animEffect transition="in" filter="fade">
                                      <p:cBhvr>
                                        <p:cTn id="176" dur="500"/>
                                        <p:tgtEl>
                                          <p:spTgt spid="11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81"/>
                                        </p:tgtEl>
                                        <p:attrNameLst>
                                          <p:attrName>style.visibility</p:attrName>
                                        </p:attrNameLst>
                                      </p:cBhvr>
                                      <p:to>
                                        <p:strVal val="visible"/>
                                      </p:to>
                                    </p:set>
                                    <p:animEffect transition="in" filter="fade">
                                      <p:cBhvr>
                                        <p:cTn id="181" dur="500"/>
                                        <p:tgtEl>
                                          <p:spTgt spid="8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82"/>
                                        </p:tgtEl>
                                        <p:attrNameLst>
                                          <p:attrName>style.visibility</p:attrName>
                                        </p:attrNameLst>
                                      </p:cBhvr>
                                      <p:to>
                                        <p:strVal val="visible"/>
                                      </p:to>
                                    </p:set>
                                    <p:animEffect transition="in" filter="fade">
                                      <p:cBhvr>
                                        <p:cTn id="186" dur="500"/>
                                        <p:tgtEl>
                                          <p:spTgt spid="82"/>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4"/>
                                        </p:tgtEl>
                                        <p:attrNameLst>
                                          <p:attrName>style.visibility</p:attrName>
                                        </p:attrNameLst>
                                      </p:cBhvr>
                                      <p:to>
                                        <p:strVal val="visible"/>
                                      </p:to>
                                    </p:set>
                                    <p:animEffect transition="in" filter="fade">
                                      <p:cBhvr>
                                        <p:cTn id="189" dur="500"/>
                                        <p:tgtEl>
                                          <p:spTgt spid="8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3"/>
                                        </p:tgtEl>
                                        <p:attrNameLst>
                                          <p:attrName>style.visibility</p:attrName>
                                        </p:attrNameLst>
                                      </p:cBhvr>
                                      <p:to>
                                        <p:strVal val="visible"/>
                                      </p:to>
                                    </p:set>
                                    <p:animEffect transition="in" filter="fade">
                                      <p:cBhvr>
                                        <p:cTn id="192" dur="500"/>
                                        <p:tgtEl>
                                          <p:spTgt spid="83"/>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85"/>
                                        </p:tgtEl>
                                        <p:attrNameLst>
                                          <p:attrName>style.visibility</p:attrName>
                                        </p:attrNameLst>
                                      </p:cBhvr>
                                      <p:to>
                                        <p:strVal val="visible"/>
                                      </p:to>
                                    </p:set>
                                    <p:animEffect transition="in" filter="fade">
                                      <p:cBhvr>
                                        <p:cTn id="197" dur="500"/>
                                        <p:tgtEl>
                                          <p:spTgt spid="8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fade">
                                      <p:cBhvr>
                                        <p:cTn id="202" dur="500"/>
                                        <p:tgtEl>
                                          <p:spTgt spid="8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87"/>
                                        </p:tgtEl>
                                        <p:attrNameLst>
                                          <p:attrName>style.visibility</p:attrName>
                                        </p:attrNameLst>
                                      </p:cBhvr>
                                      <p:to>
                                        <p:strVal val="visible"/>
                                      </p:to>
                                    </p:set>
                                    <p:animEffect transition="in" filter="fade">
                                      <p:cBhvr>
                                        <p:cTn id="207" dur="500"/>
                                        <p:tgtEl>
                                          <p:spTgt spid="8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fade">
                                      <p:cBhvr>
                                        <p:cTn id="210" dur="500"/>
                                        <p:tgtEl>
                                          <p:spTgt spid="88"/>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fade">
                                      <p:cBhvr>
                                        <p:cTn id="213" dur="500"/>
                                        <p:tgtEl>
                                          <p:spTgt spid="89"/>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90"/>
                                        </p:tgtEl>
                                        <p:attrNameLst>
                                          <p:attrName>style.visibility</p:attrName>
                                        </p:attrNameLst>
                                      </p:cBhvr>
                                      <p:to>
                                        <p:strVal val="visible"/>
                                      </p:to>
                                    </p:set>
                                    <p:animEffect transition="in" filter="fade">
                                      <p:cBhvr>
                                        <p:cTn id="218" dur="500"/>
                                        <p:tgtEl>
                                          <p:spTgt spid="90"/>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91"/>
                                        </p:tgtEl>
                                        <p:attrNameLst>
                                          <p:attrName>style.visibility</p:attrName>
                                        </p:attrNameLst>
                                      </p:cBhvr>
                                      <p:to>
                                        <p:strVal val="visible"/>
                                      </p:to>
                                    </p:set>
                                    <p:animEffect transition="in" filter="fade">
                                      <p:cBhvr>
                                        <p:cTn id="223" dur="500"/>
                                        <p:tgtEl>
                                          <p:spTgt spid="91"/>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92"/>
                                        </p:tgtEl>
                                        <p:attrNameLst>
                                          <p:attrName>style.visibility</p:attrName>
                                        </p:attrNameLst>
                                      </p:cBhvr>
                                      <p:to>
                                        <p:strVal val="visible"/>
                                      </p:to>
                                    </p:set>
                                    <p:animEffect transition="in" filter="fade">
                                      <p:cBhvr>
                                        <p:cTn id="226" dur="500"/>
                                        <p:tgtEl>
                                          <p:spTgt spid="92"/>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93"/>
                                        </p:tgtEl>
                                        <p:attrNameLst>
                                          <p:attrName>style.visibility</p:attrName>
                                        </p:attrNameLst>
                                      </p:cBhvr>
                                      <p:to>
                                        <p:strVal val="visible"/>
                                      </p:to>
                                    </p:set>
                                    <p:animEffect transition="in" filter="fade">
                                      <p:cBhvr>
                                        <p:cTn id="229" dur="500"/>
                                        <p:tgtEl>
                                          <p:spTgt spid="93"/>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94"/>
                                        </p:tgtEl>
                                        <p:attrNameLst>
                                          <p:attrName>style.visibility</p:attrName>
                                        </p:attrNameLst>
                                      </p:cBhvr>
                                      <p:to>
                                        <p:strVal val="visible"/>
                                      </p:to>
                                    </p:set>
                                    <p:animEffect transition="in" filter="fade">
                                      <p:cBhvr>
                                        <p:cTn id="234" dur="500"/>
                                        <p:tgtEl>
                                          <p:spTgt spid="9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95"/>
                                        </p:tgtEl>
                                        <p:attrNameLst>
                                          <p:attrName>style.visibility</p:attrName>
                                        </p:attrNameLst>
                                      </p:cBhvr>
                                      <p:to>
                                        <p:strVal val="visible"/>
                                      </p:to>
                                    </p:set>
                                    <p:animEffect transition="in" filter="fade">
                                      <p:cBhvr>
                                        <p:cTn id="239" dur="500"/>
                                        <p:tgtEl>
                                          <p:spTgt spid="95"/>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96"/>
                                        </p:tgtEl>
                                        <p:attrNameLst>
                                          <p:attrName>style.visibility</p:attrName>
                                        </p:attrNameLst>
                                      </p:cBhvr>
                                      <p:to>
                                        <p:strVal val="visible"/>
                                      </p:to>
                                    </p:set>
                                    <p:animEffect transition="in" filter="fade">
                                      <p:cBhvr>
                                        <p:cTn id="244" dur="500"/>
                                        <p:tgtEl>
                                          <p:spTgt spid="96"/>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97"/>
                                        </p:tgtEl>
                                        <p:attrNameLst>
                                          <p:attrName>style.visibility</p:attrName>
                                        </p:attrNameLst>
                                      </p:cBhvr>
                                      <p:to>
                                        <p:strVal val="visible"/>
                                      </p:to>
                                    </p:set>
                                    <p:animEffect transition="in" filter="fade">
                                      <p:cBhvr>
                                        <p:cTn id="249" dur="500"/>
                                        <p:tgtEl>
                                          <p:spTgt spid="97"/>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98"/>
                                        </p:tgtEl>
                                        <p:attrNameLst>
                                          <p:attrName>style.visibility</p:attrName>
                                        </p:attrNameLst>
                                      </p:cBhvr>
                                      <p:to>
                                        <p:strVal val="visible"/>
                                      </p:to>
                                    </p:set>
                                    <p:animEffect transition="in" filter="fade">
                                      <p:cBhvr>
                                        <p:cTn id="254" dur="500"/>
                                        <p:tgtEl>
                                          <p:spTgt spid="98"/>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99"/>
                                        </p:tgtEl>
                                        <p:attrNameLst>
                                          <p:attrName>style.visibility</p:attrName>
                                        </p:attrNameLst>
                                      </p:cBhvr>
                                      <p:to>
                                        <p:strVal val="visible"/>
                                      </p:to>
                                    </p:set>
                                    <p:animEffect transition="in" filter="fade">
                                      <p:cBhvr>
                                        <p:cTn id="257" dur="500"/>
                                        <p:tgtEl>
                                          <p:spTgt spid="99"/>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00"/>
                                        </p:tgtEl>
                                        <p:attrNameLst>
                                          <p:attrName>style.visibility</p:attrName>
                                        </p:attrNameLst>
                                      </p:cBhvr>
                                      <p:to>
                                        <p:strVal val="visible"/>
                                      </p:to>
                                    </p:set>
                                    <p:animEffect transition="in" filter="fade">
                                      <p:cBhvr>
                                        <p:cTn id="260" dur="500"/>
                                        <p:tgtEl>
                                          <p:spTgt spid="100"/>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101"/>
                                        </p:tgtEl>
                                        <p:attrNameLst>
                                          <p:attrName>style.visibility</p:attrName>
                                        </p:attrNameLst>
                                      </p:cBhvr>
                                      <p:to>
                                        <p:strVal val="visible"/>
                                      </p:to>
                                    </p:set>
                                    <p:animEffect transition="in" filter="fade">
                                      <p:cBhvr>
                                        <p:cTn id="265" dur="500"/>
                                        <p:tgtEl>
                                          <p:spTgt spid="101"/>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102"/>
                                        </p:tgtEl>
                                        <p:attrNameLst>
                                          <p:attrName>style.visibility</p:attrName>
                                        </p:attrNameLst>
                                      </p:cBhvr>
                                      <p:to>
                                        <p:strVal val="visible"/>
                                      </p:to>
                                    </p:set>
                                    <p:animEffect transition="in" filter="fade">
                                      <p:cBhvr>
                                        <p:cTn id="270" dur="500"/>
                                        <p:tgtEl>
                                          <p:spTgt spid="102"/>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04"/>
                                        </p:tgtEl>
                                        <p:attrNameLst>
                                          <p:attrName>style.visibility</p:attrName>
                                        </p:attrNameLst>
                                      </p:cBhvr>
                                      <p:to>
                                        <p:strVal val="visible"/>
                                      </p:to>
                                    </p:set>
                                    <p:animEffect transition="in" filter="fade">
                                      <p:cBhvr>
                                        <p:cTn id="273" dur="500"/>
                                        <p:tgtEl>
                                          <p:spTgt spid="104"/>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03"/>
                                        </p:tgtEl>
                                        <p:attrNameLst>
                                          <p:attrName>style.visibility</p:attrName>
                                        </p:attrNameLst>
                                      </p:cBhvr>
                                      <p:to>
                                        <p:strVal val="visible"/>
                                      </p:to>
                                    </p:set>
                                    <p:animEffect transition="in" filter="fade">
                                      <p:cBhvr>
                                        <p:cTn id="276" dur="500"/>
                                        <p:tgtEl>
                                          <p:spTgt spid="103"/>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105"/>
                                        </p:tgtEl>
                                        <p:attrNameLst>
                                          <p:attrName>style.visibility</p:attrName>
                                        </p:attrNameLst>
                                      </p:cBhvr>
                                      <p:to>
                                        <p:strVal val="visible"/>
                                      </p:to>
                                    </p:set>
                                    <p:animEffect transition="in" filter="fade">
                                      <p:cBhvr>
                                        <p:cTn id="281" dur="500"/>
                                        <p:tgtEl>
                                          <p:spTgt spid="105"/>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106"/>
                                        </p:tgtEl>
                                        <p:attrNameLst>
                                          <p:attrName>style.visibility</p:attrName>
                                        </p:attrNameLst>
                                      </p:cBhvr>
                                      <p:to>
                                        <p:strVal val="visible"/>
                                      </p:to>
                                    </p:set>
                                    <p:animEffect transition="in" filter="fade">
                                      <p:cBhvr>
                                        <p:cTn id="286" dur="500"/>
                                        <p:tgtEl>
                                          <p:spTgt spid="106"/>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107"/>
                                        </p:tgtEl>
                                        <p:attrNameLst>
                                          <p:attrName>style.visibility</p:attrName>
                                        </p:attrNameLst>
                                      </p:cBhvr>
                                      <p:to>
                                        <p:strVal val="visible"/>
                                      </p:to>
                                    </p:set>
                                    <p:animEffect transition="in" filter="fade">
                                      <p:cBhvr>
                                        <p:cTn id="291" dur="500"/>
                                        <p:tgtEl>
                                          <p:spTgt spid="107"/>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08"/>
                                        </p:tgtEl>
                                        <p:attrNameLst>
                                          <p:attrName>style.visibility</p:attrName>
                                        </p:attrNameLst>
                                      </p:cBhvr>
                                      <p:to>
                                        <p:strVal val="visible"/>
                                      </p:to>
                                    </p:set>
                                    <p:animEffect transition="in" filter="fade">
                                      <p:cBhvr>
                                        <p:cTn id="294" dur="500"/>
                                        <p:tgtEl>
                                          <p:spTgt spid="108"/>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09"/>
                                        </p:tgtEl>
                                        <p:attrNameLst>
                                          <p:attrName>style.visibility</p:attrName>
                                        </p:attrNameLst>
                                      </p:cBhvr>
                                      <p:to>
                                        <p:strVal val="visible"/>
                                      </p:to>
                                    </p:set>
                                    <p:animEffect transition="in" filter="fade">
                                      <p:cBhvr>
                                        <p:cTn id="297" dur="500"/>
                                        <p:tgtEl>
                                          <p:spTgt spid="109"/>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0" nodeType="clickEffect">
                                  <p:stCondLst>
                                    <p:cond delay="0"/>
                                  </p:stCondLst>
                                  <p:childTnLst>
                                    <p:set>
                                      <p:cBhvr>
                                        <p:cTn id="301" dur="1" fill="hold">
                                          <p:stCondLst>
                                            <p:cond delay="0"/>
                                          </p:stCondLst>
                                        </p:cTn>
                                        <p:tgtEl>
                                          <p:spTgt spid="110"/>
                                        </p:tgtEl>
                                        <p:attrNameLst>
                                          <p:attrName>style.visibility</p:attrName>
                                        </p:attrNameLst>
                                      </p:cBhvr>
                                      <p:to>
                                        <p:strVal val="visible"/>
                                      </p:to>
                                    </p:set>
                                    <p:animEffect transition="in" filter="fade">
                                      <p:cBhvr>
                                        <p:cTn id="302" dur="500"/>
                                        <p:tgtEl>
                                          <p:spTgt spid="110"/>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grpId="0" nodeType="clickEffect">
                                  <p:stCondLst>
                                    <p:cond delay="0"/>
                                  </p:stCondLst>
                                  <p:childTnLst>
                                    <p:set>
                                      <p:cBhvr>
                                        <p:cTn id="306" dur="1" fill="hold">
                                          <p:stCondLst>
                                            <p:cond delay="0"/>
                                          </p:stCondLst>
                                        </p:cTn>
                                        <p:tgtEl>
                                          <p:spTgt spid="111"/>
                                        </p:tgtEl>
                                        <p:attrNameLst>
                                          <p:attrName>style.visibility</p:attrName>
                                        </p:attrNameLst>
                                      </p:cBhvr>
                                      <p:to>
                                        <p:strVal val="visible"/>
                                      </p:to>
                                    </p:set>
                                    <p:animEffect transition="in" filter="fade">
                                      <p:cBhvr>
                                        <p:cTn id="307" dur="500"/>
                                        <p:tgtEl>
                                          <p:spTgt spid="111"/>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112"/>
                                        </p:tgtEl>
                                        <p:attrNameLst>
                                          <p:attrName>style.visibility</p:attrName>
                                        </p:attrNameLst>
                                      </p:cBhvr>
                                      <p:to>
                                        <p:strVal val="visible"/>
                                      </p:to>
                                    </p:set>
                                    <p:animEffect transition="in" filter="fade">
                                      <p:cBhvr>
                                        <p:cTn id="312" dur="500"/>
                                        <p:tgtEl>
                                          <p:spTgt spid="112"/>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14"/>
                                        </p:tgtEl>
                                        <p:attrNameLst>
                                          <p:attrName>style.visibility</p:attrName>
                                        </p:attrNameLst>
                                      </p:cBhvr>
                                      <p:to>
                                        <p:strVal val="visible"/>
                                      </p:to>
                                    </p:set>
                                    <p:animEffect transition="in" filter="fade">
                                      <p:cBhvr>
                                        <p:cTn id="315" dur="500"/>
                                        <p:tgtEl>
                                          <p:spTgt spid="114"/>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13"/>
                                        </p:tgtEl>
                                        <p:attrNameLst>
                                          <p:attrName>style.visibility</p:attrName>
                                        </p:attrNameLst>
                                      </p:cBhvr>
                                      <p:to>
                                        <p:strVal val="visible"/>
                                      </p:to>
                                    </p:set>
                                    <p:animEffect transition="in" filter="fade">
                                      <p:cBhvr>
                                        <p:cTn id="318" dur="500"/>
                                        <p:tgtEl>
                                          <p:spTgt spid="113"/>
                                        </p:tgtEl>
                                      </p:cBhvr>
                                    </p:animEffect>
                                  </p:childTnLst>
                                </p:cTn>
                              </p:par>
                            </p:childTnLst>
                          </p:cTn>
                        </p:par>
                      </p:childTnLst>
                    </p:cTn>
                  </p:par>
                  <p:par>
                    <p:cTn id="319" fill="hold">
                      <p:stCondLst>
                        <p:cond delay="indefinite"/>
                      </p:stCondLst>
                      <p:childTnLst>
                        <p:par>
                          <p:cTn id="320" fill="hold">
                            <p:stCondLst>
                              <p:cond delay="0"/>
                            </p:stCondLst>
                            <p:childTnLst>
                              <p:par>
                                <p:cTn id="321" presetID="10" presetClass="entr" presetSubtype="0" fill="hold" grpId="0" nodeType="clickEffect">
                                  <p:stCondLst>
                                    <p:cond delay="0"/>
                                  </p:stCondLst>
                                  <p:childTnLst>
                                    <p:set>
                                      <p:cBhvr>
                                        <p:cTn id="322" dur="1" fill="hold">
                                          <p:stCondLst>
                                            <p:cond delay="0"/>
                                          </p:stCondLst>
                                        </p:cTn>
                                        <p:tgtEl>
                                          <p:spTgt spid="115"/>
                                        </p:tgtEl>
                                        <p:attrNameLst>
                                          <p:attrName>style.visibility</p:attrName>
                                        </p:attrNameLst>
                                      </p:cBhvr>
                                      <p:to>
                                        <p:strVal val="visible"/>
                                      </p:to>
                                    </p:set>
                                    <p:animEffect transition="in" filter="fade">
                                      <p:cBhvr>
                                        <p:cTn id="32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animBg="1"/>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6751</TotalTime>
  <Words>3843</Words>
  <Application>Microsoft Office PowerPoint</Application>
  <PresentationFormat>Widescreen</PresentationFormat>
  <Paragraphs>488</Paragraphs>
  <Slides>24</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I. The book of Acts is strategically placed in the N.T.</vt:lpstr>
      <vt:lpstr>II. The book of Acts is clear fulfillment of the Great Commission of Jesus Christ.</vt:lpstr>
      <vt:lpstr>II. The book of Acts is clear fulfillment of the Great Commission of Jesus Christ.</vt:lpstr>
      <vt:lpstr>III. The purpose of the book of Acts is to provide detailed accounts of conversions to Christ.</vt:lpstr>
      <vt:lpstr>PowerPoint Presentation</vt:lpstr>
      <vt:lpstr>IV.  Overview of each account of conversion in the book of Acts.</vt:lpstr>
      <vt:lpstr>IV.  Overview of each account of conversion in the book of Acts.</vt:lpstr>
      <vt:lpstr>V. Answering Objections</vt:lpstr>
      <vt:lpstr>V. Answering Objections</vt:lpstr>
      <vt:lpstr>V. Answering Objections</vt:lpstr>
      <vt:lpstr>V. Answering Objections</vt:lpstr>
      <vt:lpstr>V. Answering Objections</vt:lpstr>
      <vt:lpstr>V. Answering Objections</vt:lpstr>
      <vt:lpstr>V. Answering Objections</vt:lpstr>
      <vt:lpstr>V. Answering Objections</vt:lpstr>
      <vt:lpstr>V. Answering Objections</vt:lpstr>
      <vt:lpstr>VI. Summary of the place of baptism in the book of Acts</vt:lpstr>
      <vt:lpstr>PowerPoint Presentation</vt:lpstr>
      <vt:lpstr>II. The book of Acts is clear fulfillment of the Great Commission of Jesus Christ.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20</cp:revision>
  <dcterms:created xsi:type="dcterms:W3CDTF">2021-03-30T20:36:05Z</dcterms:created>
  <dcterms:modified xsi:type="dcterms:W3CDTF">2021-08-01T12:34:42Z</dcterms:modified>
</cp:coreProperties>
</file>