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256" r:id="rId2"/>
    <p:sldId id="257" r:id="rId3"/>
    <p:sldId id="261" r:id="rId4"/>
    <p:sldId id="268" r:id="rId5"/>
    <p:sldId id="269" r:id="rId6"/>
    <p:sldId id="267" r:id="rId7"/>
    <p:sldId id="262" r:id="rId8"/>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7" autoAdjust="0"/>
    <p:restoredTop sz="75643" autoAdjust="0"/>
  </p:normalViewPr>
  <p:slideViewPr>
    <p:cSldViewPr snapToGrid="0">
      <p:cViewPr varScale="1">
        <p:scale>
          <a:sx n="72" d="100"/>
          <a:sy n="72" d="100"/>
        </p:scale>
        <p:origin x="630" y="72"/>
      </p:cViewPr>
      <p:guideLst/>
    </p:cSldViewPr>
  </p:slideViewPr>
  <p:notesTextViewPr>
    <p:cViewPr>
      <p:scale>
        <a:sx n="1" d="1"/>
        <a:sy n="1" d="1"/>
      </p:scale>
      <p:origin x="0" y="0"/>
    </p:cViewPr>
  </p:notesTextViewPr>
  <p:notesViewPr>
    <p:cSldViewPr snapToGrid="0">
      <p:cViewPr varScale="1">
        <p:scale>
          <a:sx n="85" d="100"/>
          <a:sy n="85" d="100"/>
        </p:scale>
        <p:origin x="3880" y="5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0F279E05-3D6B-4478-8010-9DA4ADC58C94}" type="datetimeFigureOut">
              <a:rPr lang="en-US" smtClean="0"/>
              <a:t>8/23/2021</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EADD7ACA-BD2C-4FD4-ABB7-3B1535A7928D}" type="slidenum">
              <a:rPr lang="en-US" smtClean="0"/>
              <a:t>‹#›</a:t>
            </a:fld>
            <a:endParaRPr lang="en-US"/>
          </a:p>
        </p:txBody>
      </p:sp>
    </p:spTree>
    <p:extLst>
      <p:ext uri="{BB962C8B-B14F-4D97-AF65-F5344CB8AC3E}">
        <p14:creationId xmlns:p14="http://schemas.microsoft.com/office/powerpoint/2010/main" val="2708785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DD7ACA-BD2C-4FD4-ABB7-3B1535A7928D}" type="slidenum">
              <a:rPr lang="en-US" smtClean="0"/>
              <a:t>1</a:t>
            </a:fld>
            <a:endParaRPr lang="en-US"/>
          </a:p>
        </p:txBody>
      </p:sp>
    </p:spTree>
    <p:extLst>
      <p:ext uri="{BB962C8B-B14F-4D97-AF65-F5344CB8AC3E}">
        <p14:creationId xmlns:p14="http://schemas.microsoft.com/office/powerpoint/2010/main" val="10515951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pPr rtl="0"/>
            <a:endParaRPr lang="en-US" dirty="0"/>
          </a:p>
          <a:p>
            <a:pPr rtl="0"/>
            <a:endParaRPr lang="en-US" dirty="0"/>
          </a:p>
          <a:p>
            <a:endParaRPr lang="en-US" dirty="0"/>
          </a:p>
        </p:txBody>
      </p:sp>
      <p:sp>
        <p:nvSpPr>
          <p:cNvPr id="4" name="Slide Number Placeholder 3"/>
          <p:cNvSpPr>
            <a:spLocks noGrp="1"/>
          </p:cNvSpPr>
          <p:nvPr>
            <p:ph type="sldNum" sz="quarter" idx="10"/>
          </p:nvPr>
        </p:nvSpPr>
        <p:spPr/>
        <p:txBody>
          <a:bodyPr/>
          <a:lstStyle/>
          <a:p>
            <a:fld id="{EADD7ACA-BD2C-4FD4-ABB7-3B1535A7928D}" type="slidenum">
              <a:rPr lang="en-US" smtClean="0"/>
              <a:t>2</a:t>
            </a:fld>
            <a:endParaRPr lang="en-US"/>
          </a:p>
        </p:txBody>
      </p:sp>
    </p:spTree>
    <p:extLst>
      <p:ext uri="{BB962C8B-B14F-4D97-AF65-F5344CB8AC3E}">
        <p14:creationId xmlns:p14="http://schemas.microsoft.com/office/powerpoint/2010/main" val="39044113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pPr rtl="0"/>
            <a:r>
              <a:rPr lang="en-US" b="1" dirty="0"/>
              <a:t>1Ti 4:15-16  </a:t>
            </a:r>
            <a:r>
              <a:rPr lang="en-US" dirty="0"/>
              <a:t>Take pains with these things; be </a:t>
            </a:r>
            <a:r>
              <a:rPr lang="en-US" i="1" dirty="0"/>
              <a:t>absorbed</a:t>
            </a:r>
            <a:r>
              <a:rPr lang="en-US" dirty="0"/>
              <a:t> in them, so that your progress will be evident to all.  (16)  Pay close attention to yourself and to your teaching; persevere in these things, for as you do this you will ensure salvation both for yourself and for those who hear you.</a:t>
            </a:r>
          </a:p>
          <a:p>
            <a:pPr rtl="0"/>
            <a:endParaRPr lang="en-US" dirty="0"/>
          </a:p>
          <a:p>
            <a:pPr rtl="0"/>
            <a:endParaRPr lang="en-US" dirty="0"/>
          </a:p>
        </p:txBody>
      </p:sp>
      <p:sp>
        <p:nvSpPr>
          <p:cNvPr id="4" name="Slide Number Placeholder 3"/>
          <p:cNvSpPr>
            <a:spLocks noGrp="1"/>
          </p:cNvSpPr>
          <p:nvPr>
            <p:ph type="sldNum" sz="quarter" idx="10"/>
          </p:nvPr>
        </p:nvSpPr>
        <p:spPr/>
        <p:txBody>
          <a:bodyPr/>
          <a:lstStyle/>
          <a:p>
            <a:fld id="{EADD7ACA-BD2C-4FD4-ABB7-3B1535A7928D}" type="slidenum">
              <a:rPr lang="en-US" smtClean="0"/>
              <a:t>3</a:t>
            </a:fld>
            <a:endParaRPr lang="en-US"/>
          </a:p>
        </p:txBody>
      </p:sp>
    </p:spTree>
    <p:extLst>
      <p:ext uri="{BB962C8B-B14F-4D97-AF65-F5344CB8AC3E}">
        <p14:creationId xmlns:p14="http://schemas.microsoft.com/office/powerpoint/2010/main" val="25979768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pPr rtl="0"/>
            <a:r>
              <a:rPr lang="en-US" b="1" dirty="0"/>
              <a:t>1Ti 4:15-16  </a:t>
            </a:r>
            <a:r>
              <a:rPr lang="en-US" dirty="0"/>
              <a:t>Take pains with these things; be </a:t>
            </a:r>
            <a:r>
              <a:rPr lang="en-US" i="1" dirty="0"/>
              <a:t>absorbed</a:t>
            </a:r>
            <a:r>
              <a:rPr lang="en-US" dirty="0"/>
              <a:t> in them, so that your progress will be evident to all.  (16)  Pay close attention to yourself and to your teaching; persevere in these things, for as you do this you will ensure salvation both for yourself and for those who hear you.</a:t>
            </a:r>
          </a:p>
          <a:p>
            <a:pPr rtl="0"/>
            <a:endParaRPr lang="en-US" dirty="0"/>
          </a:p>
          <a:p>
            <a:pPr rtl="0"/>
            <a:endParaRPr lang="en-US" dirty="0"/>
          </a:p>
        </p:txBody>
      </p:sp>
      <p:sp>
        <p:nvSpPr>
          <p:cNvPr id="4" name="Slide Number Placeholder 3"/>
          <p:cNvSpPr>
            <a:spLocks noGrp="1"/>
          </p:cNvSpPr>
          <p:nvPr>
            <p:ph type="sldNum" sz="quarter" idx="10"/>
          </p:nvPr>
        </p:nvSpPr>
        <p:spPr/>
        <p:txBody>
          <a:bodyPr/>
          <a:lstStyle/>
          <a:p>
            <a:fld id="{EADD7ACA-BD2C-4FD4-ABB7-3B1535A7928D}" type="slidenum">
              <a:rPr lang="en-US" smtClean="0"/>
              <a:t>4</a:t>
            </a:fld>
            <a:endParaRPr lang="en-US"/>
          </a:p>
        </p:txBody>
      </p:sp>
    </p:spTree>
    <p:extLst>
      <p:ext uri="{BB962C8B-B14F-4D97-AF65-F5344CB8AC3E}">
        <p14:creationId xmlns:p14="http://schemas.microsoft.com/office/powerpoint/2010/main" val="36408783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pPr rtl="0"/>
            <a:r>
              <a:rPr lang="en-US" b="1" dirty="0"/>
              <a:t>1Ti 4:15-16  </a:t>
            </a:r>
            <a:r>
              <a:rPr lang="en-US" dirty="0"/>
              <a:t>Take pains with these things; be </a:t>
            </a:r>
            <a:r>
              <a:rPr lang="en-US" i="1" dirty="0"/>
              <a:t>absorbed</a:t>
            </a:r>
            <a:r>
              <a:rPr lang="en-US" dirty="0"/>
              <a:t> in them, so that your progress will be evident to all.  (16)  Pay close attention to yourself and to your teaching; persevere in these things, for as you do this you will ensure salvation both for yourself and for those who hear you.</a:t>
            </a:r>
          </a:p>
          <a:p>
            <a:pPr rtl="0"/>
            <a:endParaRPr lang="en-US" dirty="0"/>
          </a:p>
          <a:p>
            <a:pPr rtl="0"/>
            <a:endParaRPr lang="en-US" dirty="0"/>
          </a:p>
        </p:txBody>
      </p:sp>
      <p:sp>
        <p:nvSpPr>
          <p:cNvPr id="4" name="Slide Number Placeholder 3"/>
          <p:cNvSpPr>
            <a:spLocks noGrp="1"/>
          </p:cNvSpPr>
          <p:nvPr>
            <p:ph type="sldNum" sz="quarter" idx="10"/>
          </p:nvPr>
        </p:nvSpPr>
        <p:spPr/>
        <p:txBody>
          <a:bodyPr/>
          <a:lstStyle/>
          <a:p>
            <a:fld id="{EADD7ACA-BD2C-4FD4-ABB7-3B1535A7928D}" type="slidenum">
              <a:rPr lang="en-US" smtClean="0"/>
              <a:t>5</a:t>
            </a:fld>
            <a:endParaRPr lang="en-US"/>
          </a:p>
        </p:txBody>
      </p:sp>
    </p:spTree>
    <p:extLst>
      <p:ext uri="{BB962C8B-B14F-4D97-AF65-F5344CB8AC3E}">
        <p14:creationId xmlns:p14="http://schemas.microsoft.com/office/powerpoint/2010/main" val="5633906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DD7ACA-BD2C-4FD4-ABB7-3B1535A7928D}" type="slidenum">
              <a:rPr lang="en-US" smtClean="0"/>
              <a:t>6</a:t>
            </a:fld>
            <a:endParaRPr lang="en-US"/>
          </a:p>
        </p:txBody>
      </p:sp>
    </p:spTree>
    <p:extLst>
      <p:ext uri="{BB962C8B-B14F-4D97-AF65-F5344CB8AC3E}">
        <p14:creationId xmlns:p14="http://schemas.microsoft.com/office/powerpoint/2010/main" val="30680756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pPr rtl="0"/>
            <a:r>
              <a:rPr lang="en-US" b="1" dirty="0"/>
              <a:t>1Ti 4:15-16  </a:t>
            </a:r>
            <a:r>
              <a:rPr lang="en-US" dirty="0"/>
              <a:t>Take pains with these things; be </a:t>
            </a:r>
            <a:r>
              <a:rPr lang="en-US" i="1" dirty="0"/>
              <a:t>absorbed</a:t>
            </a:r>
            <a:r>
              <a:rPr lang="en-US" dirty="0"/>
              <a:t> in them, so that your progress will be evident to all.  (16)  Pay close attention to yourself and to your teaching; persevere in these things, for as you do this you will ensure salvation both for yourself and for those who hear you.</a:t>
            </a:r>
          </a:p>
          <a:p>
            <a:pPr rtl="0"/>
            <a:endParaRPr lang="en-US" dirty="0"/>
          </a:p>
          <a:p>
            <a:pPr rtl="0"/>
            <a:endParaRPr lang="en-US" dirty="0"/>
          </a:p>
        </p:txBody>
      </p:sp>
      <p:sp>
        <p:nvSpPr>
          <p:cNvPr id="4" name="Slide Number Placeholder 3"/>
          <p:cNvSpPr>
            <a:spLocks noGrp="1"/>
          </p:cNvSpPr>
          <p:nvPr>
            <p:ph type="sldNum" sz="quarter" idx="10"/>
          </p:nvPr>
        </p:nvSpPr>
        <p:spPr/>
        <p:txBody>
          <a:bodyPr/>
          <a:lstStyle/>
          <a:p>
            <a:fld id="{EADD7ACA-BD2C-4FD4-ABB7-3B1535A7928D}" type="slidenum">
              <a:rPr lang="en-US" smtClean="0"/>
              <a:t>7</a:t>
            </a:fld>
            <a:endParaRPr lang="en-US"/>
          </a:p>
        </p:txBody>
      </p:sp>
    </p:spTree>
    <p:extLst>
      <p:ext uri="{BB962C8B-B14F-4D97-AF65-F5344CB8AC3E}">
        <p14:creationId xmlns:p14="http://schemas.microsoft.com/office/powerpoint/2010/main" val="22280132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ED86EFA-03DD-4A2A-B570-4221A02C3F6D}" type="datetimeFigureOut">
              <a:rPr lang="en-US" smtClean="0"/>
              <a:t>8/23/2021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E6EA59-BBF7-4604-B299-4E030618510E}" type="slidenum">
              <a:rPr lang="en-US" smtClean="0"/>
              <a:t>‹#›</a:t>
            </a:fld>
            <a:endParaRPr lang="en-US"/>
          </a:p>
        </p:txBody>
      </p:sp>
    </p:spTree>
    <p:extLst>
      <p:ext uri="{BB962C8B-B14F-4D97-AF65-F5344CB8AC3E}">
        <p14:creationId xmlns:p14="http://schemas.microsoft.com/office/powerpoint/2010/main" val="1798985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D86EFA-03DD-4A2A-B570-4221A02C3F6D}" type="datetimeFigureOut">
              <a:rPr lang="en-US" smtClean="0"/>
              <a:t>8/23/2021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E6EA59-BBF7-4604-B299-4E030618510E}" type="slidenum">
              <a:rPr lang="en-US" smtClean="0"/>
              <a:t>‹#›</a:t>
            </a:fld>
            <a:endParaRPr lang="en-US"/>
          </a:p>
        </p:txBody>
      </p:sp>
    </p:spTree>
    <p:extLst>
      <p:ext uri="{BB962C8B-B14F-4D97-AF65-F5344CB8AC3E}">
        <p14:creationId xmlns:p14="http://schemas.microsoft.com/office/powerpoint/2010/main" val="1846257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D86EFA-03DD-4A2A-B570-4221A02C3F6D}" type="datetimeFigureOut">
              <a:rPr lang="en-US" smtClean="0"/>
              <a:t>8/23/2021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E6EA59-BBF7-4604-B299-4E030618510E}" type="slidenum">
              <a:rPr lang="en-US" smtClean="0"/>
              <a:t>‹#›</a:t>
            </a:fld>
            <a:endParaRPr lang="en-US"/>
          </a:p>
        </p:txBody>
      </p:sp>
    </p:spTree>
    <p:extLst>
      <p:ext uri="{BB962C8B-B14F-4D97-AF65-F5344CB8AC3E}">
        <p14:creationId xmlns:p14="http://schemas.microsoft.com/office/powerpoint/2010/main" val="158378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D86EFA-03DD-4A2A-B570-4221A02C3F6D}" type="datetimeFigureOut">
              <a:rPr lang="en-US" smtClean="0"/>
              <a:t>8/23/2021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E6EA59-BBF7-4604-B299-4E030618510E}" type="slidenum">
              <a:rPr lang="en-US" smtClean="0"/>
              <a:t>‹#›</a:t>
            </a:fld>
            <a:endParaRPr lang="en-US"/>
          </a:p>
        </p:txBody>
      </p:sp>
    </p:spTree>
    <p:extLst>
      <p:ext uri="{BB962C8B-B14F-4D97-AF65-F5344CB8AC3E}">
        <p14:creationId xmlns:p14="http://schemas.microsoft.com/office/powerpoint/2010/main" val="3286192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ED86EFA-03DD-4A2A-B570-4221A02C3F6D}" type="datetimeFigureOut">
              <a:rPr lang="en-US" smtClean="0"/>
              <a:t>8/23/2021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E6EA59-BBF7-4604-B299-4E030618510E}" type="slidenum">
              <a:rPr lang="en-US" smtClean="0"/>
              <a:t>‹#›</a:t>
            </a:fld>
            <a:endParaRPr lang="en-US"/>
          </a:p>
        </p:txBody>
      </p:sp>
    </p:spTree>
    <p:extLst>
      <p:ext uri="{BB962C8B-B14F-4D97-AF65-F5344CB8AC3E}">
        <p14:creationId xmlns:p14="http://schemas.microsoft.com/office/powerpoint/2010/main" val="41033355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ED86EFA-03DD-4A2A-B570-4221A02C3F6D}" type="datetimeFigureOut">
              <a:rPr lang="en-US" smtClean="0"/>
              <a:t>8/23/2021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E6EA59-BBF7-4604-B299-4E030618510E}" type="slidenum">
              <a:rPr lang="en-US" smtClean="0"/>
              <a:t>‹#›</a:t>
            </a:fld>
            <a:endParaRPr lang="en-US"/>
          </a:p>
        </p:txBody>
      </p:sp>
    </p:spTree>
    <p:extLst>
      <p:ext uri="{BB962C8B-B14F-4D97-AF65-F5344CB8AC3E}">
        <p14:creationId xmlns:p14="http://schemas.microsoft.com/office/powerpoint/2010/main" val="807125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ED86EFA-03DD-4A2A-B570-4221A02C3F6D}" type="datetimeFigureOut">
              <a:rPr lang="en-US" smtClean="0"/>
              <a:t>8/23/2021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E6EA59-BBF7-4604-B299-4E030618510E}" type="slidenum">
              <a:rPr lang="en-US" smtClean="0"/>
              <a:t>‹#›</a:t>
            </a:fld>
            <a:endParaRPr lang="en-US"/>
          </a:p>
        </p:txBody>
      </p:sp>
    </p:spTree>
    <p:extLst>
      <p:ext uri="{BB962C8B-B14F-4D97-AF65-F5344CB8AC3E}">
        <p14:creationId xmlns:p14="http://schemas.microsoft.com/office/powerpoint/2010/main" val="23014877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ED86EFA-03DD-4A2A-B570-4221A02C3F6D}" type="datetimeFigureOut">
              <a:rPr lang="en-US" smtClean="0"/>
              <a:t>8/23/2021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E6EA59-BBF7-4604-B299-4E030618510E}" type="slidenum">
              <a:rPr lang="en-US" smtClean="0"/>
              <a:t>‹#›</a:t>
            </a:fld>
            <a:endParaRPr lang="en-US"/>
          </a:p>
        </p:txBody>
      </p:sp>
    </p:spTree>
    <p:extLst>
      <p:ext uri="{BB962C8B-B14F-4D97-AF65-F5344CB8AC3E}">
        <p14:creationId xmlns:p14="http://schemas.microsoft.com/office/powerpoint/2010/main" val="26335514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D86EFA-03DD-4A2A-B570-4221A02C3F6D}" type="datetimeFigureOut">
              <a:rPr lang="en-US" smtClean="0"/>
              <a:t>8/23/2021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E6EA59-BBF7-4604-B299-4E030618510E}" type="slidenum">
              <a:rPr lang="en-US" smtClean="0"/>
              <a:t>‹#›</a:t>
            </a:fld>
            <a:endParaRPr lang="en-US"/>
          </a:p>
        </p:txBody>
      </p:sp>
    </p:spTree>
    <p:extLst>
      <p:ext uri="{BB962C8B-B14F-4D97-AF65-F5344CB8AC3E}">
        <p14:creationId xmlns:p14="http://schemas.microsoft.com/office/powerpoint/2010/main" val="1013076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ED86EFA-03DD-4A2A-B570-4221A02C3F6D}" type="datetimeFigureOut">
              <a:rPr lang="en-US" smtClean="0"/>
              <a:t>8/23/2021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E6EA59-BBF7-4604-B299-4E030618510E}" type="slidenum">
              <a:rPr lang="en-US" smtClean="0"/>
              <a:t>‹#›</a:t>
            </a:fld>
            <a:endParaRPr lang="en-US"/>
          </a:p>
        </p:txBody>
      </p:sp>
    </p:spTree>
    <p:extLst>
      <p:ext uri="{BB962C8B-B14F-4D97-AF65-F5344CB8AC3E}">
        <p14:creationId xmlns:p14="http://schemas.microsoft.com/office/powerpoint/2010/main" val="20568926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ED86EFA-03DD-4A2A-B570-4221A02C3F6D}" type="datetimeFigureOut">
              <a:rPr lang="en-US" smtClean="0"/>
              <a:t>8/23/2021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E6EA59-BBF7-4604-B299-4E030618510E}" type="slidenum">
              <a:rPr lang="en-US" smtClean="0"/>
              <a:t>‹#›</a:t>
            </a:fld>
            <a:endParaRPr lang="en-US"/>
          </a:p>
        </p:txBody>
      </p:sp>
    </p:spTree>
    <p:extLst>
      <p:ext uri="{BB962C8B-B14F-4D97-AF65-F5344CB8AC3E}">
        <p14:creationId xmlns:p14="http://schemas.microsoft.com/office/powerpoint/2010/main" val="6817948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20000" b="-20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D86EFA-03DD-4A2A-B570-4221A02C3F6D}" type="datetimeFigureOut">
              <a:rPr lang="en-US" smtClean="0"/>
              <a:t>8/23/2021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E6EA59-BBF7-4604-B299-4E030618510E}" type="slidenum">
              <a:rPr lang="en-US" smtClean="0"/>
              <a:t>‹#›</a:t>
            </a:fld>
            <a:endParaRPr lang="en-US"/>
          </a:p>
        </p:txBody>
      </p:sp>
    </p:spTree>
    <p:extLst>
      <p:ext uri="{BB962C8B-B14F-4D97-AF65-F5344CB8AC3E}">
        <p14:creationId xmlns:p14="http://schemas.microsoft.com/office/powerpoint/2010/main" val="35222944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0000" b="-20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F1F02-F84C-4BE5-807F-D76831DCC116}"/>
              </a:ext>
            </a:extLst>
          </p:cNvPr>
          <p:cNvSpPr>
            <a:spLocks noGrp="1"/>
          </p:cNvSpPr>
          <p:nvPr>
            <p:ph type="ctrTitle"/>
          </p:nvPr>
        </p:nvSpPr>
        <p:spPr>
          <a:xfrm>
            <a:off x="475989" y="726511"/>
            <a:ext cx="7358871" cy="2448837"/>
          </a:xfrm>
        </p:spPr>
        <p:txBody>
          <a:bodyPr/>
          <a:lstStyle/>
          <a:p>
            <a:r>
              <a:rPr lang="en-US" dirty="0">
                <a:ln>
                  <a:solidFill>
                    <a:schemeClr val="tx1"/>
                  </a:solidFill>
                </a:ln>
                <a:solidFill>
                  <a:schemeClr val="bg1"/>
                </a:solidFill>
                <a:effectLst>
                  <a:outerShdw blurRad="38100" dist="38100" dir="2700000" algn="tl">
                    <a:srgbClr val="000000">
                      <a:alpha val="43137"/>
                    </a:srgbClr>
                  </a:outerShdw>
                </a:effectLst>
                <a:latin typeface="Eras Bold ITC" panose="020B0907030504020204" pitchFamily="34" charset="0"/>
              </a:rPr>
              <a:t>Influence in the Community</a:t>
            </a:r>
          </a:p>
        </p:txBody>
      </p:sp>
      <p:sp>
        <p:nvSpPr>
          <p:cNvPr id="3" name="Subtitle 2">
            <a:extLst>
              <a:ext uri="{FF2B5EF4-FFF2-40B4-BE49-F238E27FC236}">
                <a16:creationId xmlns:a16="http://schemas.microsoft.com/office/drawing/2014/main" id="{DE761454-462E-4423-82E1-87094E7A0F49}"/>
              </a:ext>
            </a:extLst>
          </p:cNvPr>
          <p:cNvSpPr>
            <a:spLocks noGrp="1"/>
          </p:cNvSpPr>
          <p:nvPr>
            <p:ph type="subTitle" idx="1"/>
          </p:nvPr>
        </p:nvSpPr>
        <p:spPr>
          <a:xfrm>
            <a:off x="1526258" y="3320884"/>
            <a:ext cx="5284034" cy="554636"/>
          </a:xfrm>
        </p:spPr>
        <p:txBody>
          <a:bodyPr>
            <a:normAutofit/>
          </a:bodyPr>
          <a:lstStyle/>
          <a:p>
            <a:r>
              <a:rPr lang="en-US" sz="3200" dirty="0">
                <a:ln>
                  <a:solidFill>
                    <a:schemeClr val="bg1"/>
                  </a:solidFill>
                </a:ln>
                <a:solidFill>
                  <a:schemeClr val="bg1"/>
                </a:solidFill>
                <a:effectLst>
                  <a:outerShdw blurRad="38100" dist="38100" dir="2700000" algn="tl">
                    <a:srgbClr val="000000">
                      <a:alpha val="43137"/>
                    </a:srgbClr>
                  </a:outerShdw>
                </a:effectLst>
                <a:latin typeface="Eras Medium ITC" panose="020B0602030504020804" pitchFamily="34" charset="0"/>
              </a:rPr>
              <a:t>Matthew 5:13-16</a:t>
            </a:r>
          </a:p>
        </p:txBody>
      </p:sp>
    </p:spTree>
    <p:extLst>
      <p:ext uri="{BB962C8B-B14F-4D97-AF65-F5344CB8AC3E}">
        <p14:creationId xmlns:p14="http://schemas.microsoft.com/office/powerpoint/2010/main" val="1066065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C830D-8E83-4C39-B4AD-AC71552F4E2B}"/>
              </a:ext>
            </a:extLst>
          </p:cNvPr>
          <p:cNvSpPr>
            <a:spLocks noGrp="1"/>
          </p:cNvSpPr>
          <p:nvPr>
            <p:ph type="title"/>
          </p:nvPr>
        </p:nvSpPr>
        <p:spPr>
          <a:xfrm>
            <a:off x="294362" y="119923"/>
            <a:ext cx="9744989" cy="1311639"/>
          </a:xfrm>
        </p:spPr>
        <p:txBody>
          <a:bodyPr/>
          <a:lstStyle/>
          <a:p>
            <a:r>
              <a:rPr lang="en-US" dirty="0">
                <a:solidFill>
                  <a:schemeClr val="bg1"/>
                </a:solidFill>
                <a:effectLst>
                  <a:outerShdw blurRad="38100" dist="38100" dir="2700000" algn="tl">
                    <a:srgbClr val="000000">
                      <a:alpha val="43137"/>
                    </a:srgbClr>
                  </a:outerShdw>
                </a:effectLst>
                <a:latin typeface="Eras Demi ITC" panose="020B0805030504020804" pitchFamily="34" charset="0"/>
              </a:rPr>
              <a:t>Consider Your Influence</a:t>
            </a:r>
          </a:p>
        </p:txBody>
      </p:sp>
      <p:sp>
        <p:nvSpPr>
          <p:cNvPr id="3" name="Content Placeholder 2">
            <a:extLst>
              <a:ext uri="{FF2B5EF4-FFF2-40B4-BE49-F238E27FC236}">
                <a16:creationId xmlns:a16="http://schemas.microsoft.com/office/drawing/2014/main" id="{C0BA9B38-C489-4DF7-925F-C9190E955267}"/>
              </a:ext>
            </a:extLst>
          </p:cNvPr>
          <p:cNvSpPr>
            <a:spLocks noGrp="1"/>
          </p:cNvSpPr>
          <p:nvPr>
            <p:ph idx="1"/>
          </p:nvPr>
        </p:nvSpPr>
        <p:spPr>
          <a:xfrm>
            <a:off x="294361" y="1253331"/>
            <a:ext cx="11523945" cy="4351338"/>
          </a:xfrm>
        </p:spPr>
        <p:txBody>
          <a:bodyPr>
            <a:normAutofit/>
          </a:bodyPr>
          <a:lstStyle/>
          <a:p>
            <a:pPr marL="0" indent="0">
              <a:buNone/>
            </a:pPr>
            <a:r>
              <a:rPr lang="en-US" sz="3200" dirty="0">
                <a:latin typeface="Aharoni" panose="02010803020104030203" pitchFamily="2" charset="-79"/>
                <a:cs typeface="Aharoni" panose="02010803020104030203" pitchFamily="2" charset="-79"/>
              </a:rPr>
              <a:t>Character</a:t>
            </a:r>
            <a:r>
              <a:rPr lang="en-US" sz="3200" dirty="0"/>
              <a:t> </a:t>
            </a:r>
          </a:p>
          <a:p>
            <a:pPr marL="0" indent="0">
              <a:buNone/>
            </a:pPr>
            <a:r>
              <a:rPr lang="en-US" dirty="0"/>
              <a:t>A worthy example</a:t>
            </a:r>
          </a:p>
          <a:p>
            <a:pPr marL="0" indent="0">
              <a:buNone/>
            </a:pPr>
            <a:r>
              <a:rPr lang="en-US" sz="3200" dirty="0">
                <a:latin typeface="Aharoni" panose="02010803020104030203" pitchFamily="2" charset="-79"/>
                <a:cs typeface="Aharoni" panose="02010803020104030203" pitchFamily="2" charset="-79"/>
              </a:rPr>
              <a:t>Compassion</a:t>
            </a:r>
          </a:p>
          <a:p>
            <a:pPr marL="0" indent="0">
              <a:buNone/>
            </a:pPr>
            <a:r>
              <a:rPr lang="en-US" dirty="0"/>
              <a:t>A genuine concern for others</a:t>
            </a:r>
          </a:p>
          <a:p>
            <a:pPr marL="0" indent="0">
              <a:buNone/>
            </a:pPr>
            <a:r>
              <a:rPr lang="en-US" sz="3200" dirty="0">
                <a:latin typeface="Aharoni" panose="02010803020104030203" pitchFamily="2" charset="-79"/>
                <a:cs typeface="Aharoni" panose="02010803020104030203" pitchFamily="2" charset="-79"/>
              </a:rPr>
              <a:t>Communication</a:t>
            </a:r>
          </a:p>
          <a:p>
            <a:pPr marL="0" indent="0">
              <a:buNone/>
            </a:pPr>
            <a:r>
              <a:rPr lang="en-US" dirty="0">
                <a:cs typeface="Aharoni" panose="02010803020104030203" pitchFamily="2" charset="-79"/>
              </a:rPr>
              <a:t>A message worth hearing</a:t>
            </a:r>
          </a:p>
        </p:txBody>
      </p:sp>
    </p:spTree>
    <p:extLst>
      <p:ext uri="{BB962C8B-B14F-4D97-AF65-F5344CB8AC3E}">
        <p14:creationId xmlns:p14="http://schemas.microsoft.com/office/powerpoint/2010/main" val="34426129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C830D-8E83-4C39-B4AD-AC71552F4E2B}"/>
              </a:ext>
            </a:extLst>
          </p:cNvPr>
          <p:cNvSpPr>
            <a:spLocks noGrp="1"/>
          </p:cNvSpPr>
          <p:nvPr>
            <p:ph type="title"/>
          </p:nvPr>
        </p:nvSpPr>
        <p:spPr>
          <a:xfrm>
            <a:off x="237996" y="164893"/>
            <a:ext cx="11567784" cy="1064301"/>
          </a:xfrm>
        </p:spPr>
        <p:txBody>
          <a:bodyPr>
            <a:noAutofit/>
          </a:bodyPr>
          <a:lstStyle/>
          <a:p>
            <a:r>
              <a:rPr lang="en-US" sz="4000" b="1" dirty="0">
                <a:solidFill>
                  <a:schemeClr val="bg1"/>
                </a:solidFill>
                <a:effectLst>
                  <a:outerShdw blurRad="38100" dist="38100" dir="2700000" algn="tl">
                    <a:srgbClr val="000000">
                      <a:alpha val="43137"/>
                    </a:srgbClr>
                  </a:outerShdw>
                </a:effectLst>
                <a:latin typeface="Eras Demi ITC" panose="020B0805030504020804" pitchFamily="34" charset="0"/>
              </a:rPr>
              <a:t>Influence In The Community </a:t>
            </a:r>
            <a:endParaRPr lang="en-US" sz="3200" b="1" dirty="0">
              <a:solidFill>
                <a:schemeClr val="bg1"/>
              </a:solidFill>
              <a:effectLst>
                <a:outerShdw blurRad="38100" dist="38100" dir="2700000" algn="tl">
                  <a:srgbClr val="000000">
                    <a:alpha val="43137"/>
                  </a:srgbClr>
                </a:outerShdw>
              </a:effectLst>
              <a:latin typeface="Eras Medium ITC" panose="020B0602030504020804" pitchFamily="34" charset="0"/>
            </a:endParaRPr>
          </a:p>
        </p:txBody>
      </p:sp>
      <p:sp>
        <p:nvSpPr>
          <p:cNvPr id="3" name="Content Placeholder 2">
            <a:extLst>
              <a:ext uri="{FF2B5EF4-FFF2-40B4-BE49-F238E27FC236}">
                <a16:creationId xmlns:a16="http://schemas.microsoft.com/office/drawing/2014/main" id="{C0BA9B38-C489-4DF7-925F-C9190E955267}"/>
              </a:ext>
            </a:extLst>
          </p:cNvPr>
          <p:cNvSpPr>
            <a:spLocks noGrp="1"/>
          </p:cNvSpPr>
          <p:nvPr>
            <p:ph idx="1"/>
          </p:nvPr>
        </p:nvSpPr>
        <p:spPr>
          <a:xfrm>
            <a:off x="237996" y="1364105"/>
            <a:ext cx="11567785" cy="5261547"/>
          </a:xfrm>
        </p:spPr>
        <p:txBody>
          <a:bodyPr>
            <a:normAutofit/>
          </a:bodyPr>
          <a:lstStyle/>
          <a:p>
            <a:pPr marL="514350" lvl="0" indent="-514350" eaLnBrk="0" fontAlgn="base" hangingPunct="0">
              <a:buAutoNum type="arabicPeriod"/>
            </a:pPr>
            <a:r>
              <a:rPr lang="en-US" sz="2800" b="1" dirty="0"/>
              <a:t>Man </a:t>
            </a:r>
            <a:r>
              <a:rPr lang="en-US" b="1" dirty="0"/>
              <a:t>Is Social</a:t>
            </a:r>
          </a:p>
          <a:p>
            <a:pPr marL="971550" lvl="1" indent="-514350" eaLnBrk="0" fontAlgn="base" hangingPunct="0">
              <a:buFont typeface="+mj-lt"/>
              <a:buAutoNum type="alphaLcPeriod"/>
            </a:pPr>
            <a:r>
              <a:rPr lang="en-US" b="1" dirty="0"/>
              <a:t>"I have given them Your word; and the world has hated them, because they are not of the world, even as I am not of the world. "I do not ask You to take them out of the world, but to keep them from the evil one. (John 17:14-15)</a:t>
            </a:r>
          </a:p>
          <a:p>
            <a:pPr marL="971550" lvl="1" indent="-514350" eaLnBrk="0" fontAlgn="base" hangingPunct="0">
              <a:buFont typeface="+mj-lt"/>
              <a:buAutoNum type="alphaLcPeriod"/>
            </a:pPr>
            <a:r>
              <a:rPr lang="en-US" b="1" dirty="0"/>
              <a:t>I wrote you in my letter not to associate with immoral people; I did not at all mean with the immoral people of this world, or with the covetous and swindlers, or with idolaters, for then you would have to go out of the world. (1Cor. 5:9-10)</a:t>
            </a:r>
          </a:p>
          <a:p>
            <a:pPr marL="971550" lvl="1" indent="-514350" eaLnBrk="0" fontAlgn="base" hangingPunct="0">
              <a:buFont typeface="+mj-lt"/>
              <a:buAutoNum type="alphaLcPeriod"/>
            </a:pPr>
            <a:r>
              <a:rPr lang="en-US" b="1" dirty="0"/>
              <a:t>1 Corinthians 10:25-33</a:t>
            </a:r>
          </a:p>
          <a:p>
            <a:pPr marL="971550" lvl="1" indent="-514350" eaLnBrk="0" fontAlgn="base" hangingPunct="0">
              <a:buFont typeface="+mj-lt"/>
              <a:buAutoNum type="alphaLcPeriod"/>
            </a:pPr>
            <a:r>
              <a:rPr lang="en-US" b="1" dirty="0"/>
              <a:t>Do not be deceived: "Bad company corrupts good morals."(1Cor. 15:33)</a:t>
            </a:r>
          </a:p>
          <a:p>
            <a:pPr marL="971550" lvl="1" indent="-514350" eaLnBrk="0" fontAlgn="base" hangingPunct="0">
              <a:buFont typeface="+mj-lt"/>
              <a:buAutoNum type="alphaLcPeriod"/>
            </a:pPr>
            <a:r>
              <a:rPr lang="en-US" b="1" dirty="0"/>
              <a:t>Let us not lose heart in doing good, for in due time we will reap if we do not grow weary. So then, while we have opportunity, let us do good to all people, and especially to those who are of the household of the faith. (Gal. 6:9-10)</a:t>
            </a:r>
          </a:p>
        </p:txBody>
      </p:sp>
    </p:spTree>
    <p:extLst>
      <p:ext uri="{BB962C8B-B14F-4D97-AF65-F5344CB8AC3E}">
        <p14:creationId xmlns:p14="http://schemas.microsoft.com/office/powerpoint/2010/main" val="8217884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C830D-8E83-4C39-B4AD-AC71552F4E2B}"/>
              </a:ext>
            </a:extLst>
          </p:cNvPr>
          <p:cNvSpPr>
            <a:spLocks noGrp="1"/>
          </p:cNvSpPr>
          <p:nvPr>
            <p:ph type="title"/>
          </p:nvPr>
        </p:nvSpPr>
        <p:spPr>
          <a:xfrm>
            <a:off x="237996" y="164893"/>
            <a:ext cx="11567784" cy="1064301"/>
          </a:xfrm>
        </p:spPr>
        <p:txBody>
          <a:bodyPr>
            <a:noAutofit/>
          </a:bodyPr>
          <a:lstStyle/>
          <a:p>
            <a:r>
              <a:rPr lang="en-US" sz="4000" b="1" dirty="0">
                <a:solidFill>
                  <a:schemeClr val="bg1"/>
                </a:solidFill>
                <a:effectLst>
                  <a:outerShdw blurRad="38100" dist="38100" dir="2700000" algn="tl">
                    <a:srgbClr val="000000">
                      <a:alpha val="43137"/>
                    </a:srgbClr>
                  </a:outerShdw>
                </a:effectLst>
                <a:latin typeface="Eras Demi ITC" panose="020B0805030504020804" pitchFamily="34" charset="0"/>
              </a:rPr>
              <a:t>Influence In The Community </a:t>
            </a:r>
            <a:endParaRPr lang="en-US" sz="3200" b="1" dirty="0">
              <a:solidFill>
                <a:schemeClr val="bg1"/>
              </a:solidFill>
              <a:effectLst>
                <a:outerShdw blurRad="38100" dist="38100" dir="2700000" algn="tl">
                  <a:srgbClr val="000000">
                    <a:alpha val="43137"/>
                  </a:srgbClr>
                </a:outerShdw>
              </a:effectLst>
              <a:latin typeface="Eras Medium ITC" panose="020B0602030504020804" pitchFamily="34" charset="0"/>
            </a:endParaRPr>
          </a:p>
        </p:txBody>
      </p:sp>
      <p:sp>
        <p:nvSpPr>
          <p:cNvPr id="3" name="Content Placeholder 2">
            <a:extLst>
              <a:ext uri="{FF2B5EF4-FFF2-40B4-BE49-F238E27FC236}">
                <a16:creationId xmlns:a16="http://schemas.microsoft.com/office/drawing/2014/main" id="{C0BA9B38-C489-4DF7-925F-C9190E955267}"/>
              </a:ext>
            </a:extLst>
          </p:cNvPr>
          <p:cNvSpPr>
            <a:spLocks noGrp="1"/>
          </p:cNvSpPr>
          <p:nvPr>
            <p:ph idx="1"/>
          </p:nvPr>
        </p:nvSpPr>
        <p:spPr>
          <a:xfrm>
            <a:off x="237996" y="1364105"/>
            <a:ext cx="11567785" cy="5261547"/>
          </a:xfrm>
        </p:spPr>
        <p:txBody>
          <a:bodyPr>
            <a:normAutofit/>
          </a:bodyPr>
          <a:lstStyle/>
          <a:p>
            <a:pPr marL="514350" lvl="0" indent="-514350" eaLnBrk="0" fontAlgn="base" hangingPunct="0">
              <a:buFont typeface="+mj-lt"/>
              <a:buAutoNum type="arabicPeriod" startAt="2"/>
            </a:pPr>
            <a:r>
              <a:rPr lang="en-US" sz="2800" b="1" dirty="0"/>
              <a:t>What Christians Must Practice</a:t>
            </a:r>
          </a:p>
          <a:p>
            <a:pPr marL="971550" lvl="1" indent="-514350" eaLnBrk="0" fontAlgn="base" hangingPunct="0">
              <a:buFont typeface="+mj-lt"/>
              <a:buAutoNum type="alphaLcPeriod"/>
            </a:pPr>
            <a:r>
              <a:rPr lang="en-US" b="1" dirty="0"/>
              <a:t>A Christian Must Practice What They Teach (Rom. 2:17-24; Mat. 5:19-20)</a:t>
            </a:r>
          </a:p>
          <a:p>
            <a:pPr marL="971550" lvl="1" indent="-514350" eaLnBrk="0" fontAlgn="base" hangingPunct="0">
              <a:buFont typeface="+mj-lt"/>
              <a:buAutoNum type="alphaLcPeriod"/>
            </a:pPr>
            <a:r>
              <a:rPr lang="en-US" b="1" dirty="0"/>
              <a:t>A Christian Must Be Friendly (Prov. 17:17; 18:24; 27:9; Col. 3:12-14)</a:t>
            </a:r>
          </a:p>
          <a:p>
            <a:pPr marL="971550" lvl="1" indent="-514350" eaLnBrk="0" fontAlgn="base" hangingPunct="0">
              <a:buFont typeface="+mj-lt"/>
              <a:buAutoNum type="alphaLcPeriod"/>
            </a:pPr>
            <a:r>
              <a:rPr lang="en-US" b="1" dirty="0"/>
              <a:t>A Christian Must Refrain From Gossip (Prov. 11:13; 16:28; 2 Cor. 12:20; 1 Tim. 5:13) </a:t>
            </a:r>
          </a:p>
          <a:p>
            <a:pPr marL="971550" lvl="1" indent="-514350" eaLnBrk="0" fontAlgn="base" hangingPunct="0">
              <a:buFont typeface="+mj-lt"/>
              <a:buAutoNum type="alphaLcPeriod"/>
            </a:pPr>
            <a:r>
              <a:rPr lang="en-US" b="1" dirty="0"/>
              <a:t>A Christian Must Maintain the Family (Eph. 5:22-27; 6:4; Col. 3:18-21; Prov. 17:1)</a:t>
            </a:r>
          </a:p>
          <a:p>
            <a:pPr marL="971550" lvl="1" indent="-514350" eaLnBrk="0" fontAlgn="base" hangingPunct="0">
              <a:buFont typeface="+mj-lt"/>
              <a:buAutoNum type="alphaLcPeriod"/>
            </a:pPr>
            <a:r>
              <a:rPr lang="en-US" b="1" dirty="0"/>
              <a:t>A Christian Must be Willing to Go the Second Mile (Mat. 5:38-48; Rom. 12:19-21)</a:t>
            </a:r>
          </a:p>
          <a:p>
            <a:pPr marL="971550" lvl="1" indent="-514350" eaLnBrk="0" fontAlgn="base" hangingPunct="0">
              <a:buFont typeface="+mj-lt"/>
              <a:buAutoNum type="alphaLcPeriod"/>
            </a:pPr>
            <a:r>
              <a:rPr lang="en-US" b="1" dirty="0"/>
              <a:t>A Christian Must Always Be An Example</a:t>
            </a:r>
          </a:p>
          <a:p>
            <a:pPr marL="1428750" lvl="2" indent="-514350" eaLnBrk="0" fontAlgn="base" hangingPunct="0">
              <a:buFont typeface="+mj-lt"/>
              <a:buAutoNum type="arabicParenR"/>
            </a:pPr>
            <a:r>
              <a:rPr lang="en-US" b="1" dirty="0"/>
              <a:t>In Speech (Titus 2:7-8)</a:t>
            </a:r>
          </a:p>
          <a:p>
            <a:pPr marL="1428750" lvl="2" indent="-514350" eaLnBrk="0" fontAlgn="base" hangingPunct="0">
              <a:buFont typeface="+mj-lt"/>
              <a:buAutoNum type="arabicParenR"/>
            </a:pPr>
            <a:r>
              <a:rPr lang="en-US" b="1" dirty="0"/>
              <a:t>In Dress (1 Tim. 2:9-10)</a:t>
            </a:r>
          </a:p>
          <a:p>
            <a:pPr marL="1428750" lvl="2" indent="-514350" eaLnBrk="0" fontAlgn="base" hangingPunct="0">
              <a:buFont typeface="+mj-lt"/>
              <a:buAutoNum type="arabicParenR"/>
            </a:pPr>
            <a:r>
              <a:rPr lang="en-US" b="1" dirty="0"/>
              <a:t>In Demeanor (James 1:19; Eph. 4:26)</a:t>
            </a:r>
          </a:p>
          <a:p>
            <a:pPr marL="1428750" lvl="2" indent="-514350" eaLnBrk="0" fontAlgn="base" hangingPunct="0">
              <a:buFont typeface="+mj-lt"/>
              <a:buAutoNum type="arabicParenR"/>
            </a:pPr>
            <a:r>
              <a:rPr lang="en-US" b="1" dirty="0"/>
              <a:t>In Habits (Mat. 5:13,16)</a:t>
            </a:r>
          </a:p>
        </p:txBody>
      </p:sp>
    </p:spTree>
    <p:extLst>
      <p:ext uri="{BB962C8B-B14F-4D97-AF65-F5344CB8AC3E}">
        <p14:creationId xmlns:p14="http://schemas.microsoft.com/office/powerpoint/2010/main" val="709771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C830D-8E83-4C39-B4AD-AC71552F4E2B}"/>
              </a:ext>
            </a:extLst>
          </p:cNvPr>
          <p:cNvSpPr>
            <a:spLocks noGrp="1"/>
          </p:cNvSpPr>
          <p:nvPr>
            <p:ph type="title"/>
          </p:nvPr>
        </p:nvSpPr>
        <p:spPr>
          <a:xfrm>
            <a:off x="237996" y="164893"/>
            <a:ext cx="11567784" cy="1064301"/>
          </a:xfrm>
        </p:spPr>
        <p:txBody>
          <a:bodyPr>
            <a:noAutofit/>
          </a:bodyPr>
          <a:lstStyle/>
          <a:p>
            <a:r>
              <a:rPr lang="en-US" sz="4000" b="1" dirty="0">
                <a:solidFill>
                  <a:schemeClr val="bg1"/>
                </a:solidFill>
                <a:effectLst>
                  <a:outerShdw blurRad="38100" dist="38100" dir="2700000" algn="tl">
                    <a:srgbClr val="000000">
                      <a:alpha val="43137"/>
                    </a:srgbClr>
                  </a:outerShdw>
                </a:effectLst>
                <a:latin typeface="Eras Demi ITC" panose="020B0805030504020804" pitchFamily="34" charset="0"/>
              </a:rPr>
              <a:t>Influence In The Community </a:t>
            </a:r>
            <a:endParaRPr lang="en-US" sz="3200" b="1" dirty="0">
              <a:solidFill>
                <a:schemeClr val="bg1"/>
              </a:solidFill>
              <a:effectLst>
                <a:outerShdw blurRad="38100" dist="38100" dir="2700000" algn="tl">
                  <a:srgbClr val="000000">
                    <a:alpha val="43137"/>
                  </a:srgbClr>
                </a:outerShdw>
              </a:effectLst>
              <a:latin typeface="Eras Medium ITC" panose="020B0602030504020804" pitchFamily="34" charset="0"/>
            </a:endParaRPr>
          </a:p>
        </p:txBody>
      </p:sp>
      <p:sp>
        <p:nvSpPr>
          <p:cNvPr id="3" name="Content Placeholder 2">
            <a:extLst>
              <a:ext uri="{FF2B5EF4-FFF2-40B4-BE49-F238E27FC236}">
                <a16:creationId xmlns:a16="http://schemas.microsoft.com/office/drawing/2014/main" id="{C0BA9B38-C489-4DF7-925F-C9190E955267}"/>
              </a:ext>
            </a:extLst>
          </p:cNvPr>
          <p:cNvSpPr>
            <a:spLocks noGrp="1"/>
          </p:cNvSpPr>
          <p:nvPr>
            <p:ph idx="1"/>
          </p:nvPr>
        </p:nvSpPr>
        <p:spPr>
          <a:xfrm>
            <a:off x="237996" y="1364105"/>
            <a:ext cx="11567785" cy="5261547"/>
          </a:xfrm>
        </p:spPr>
        <p:txBody>
          <a:bodyPr>
            <a:normAutofit/>
          </a:bodyPr>
          <a:lstStyle/>
          <a:p>
            <a:pPr marL="514350" lvl="0" indent="-514350" eaLnBrk="0" fontAlgn="base" hangingPunct="0">
              <a:buFont typeface="+mj-lt"/>
              <a:buAutoNum type="arabicPeriod" startAt="3"/>
            </a:pPr>
            <a:r>
              <a:rPr lang="en-US" b="1" dirty="0"/>
              <a:t>Example of the Jerusalem Church</a:t>
            </a:r>
          </a:p>
          <a:p>
            <a:pPr marL="914400" lvl="1" indent="-457200" eaLnBrk="0" fontAlgn="base" hangingPunct="0">
              <a:buFont typeface="+mj-lt"/>
              <a:buAutoNum type="alphaLcPeriod"/>
            </a:pPr>
            <a:r>
              <a:rPr lang="en-US" b="1" dirty="0"/>
              <a:t>They Were Steadfast (Acts 2:42)</a:t>
            </a:r>
          </a:p>
          <a:p>
            <a:pPr marL="914400" lvl="1" indent="-457200" eaLnBrk="0" fontAlgn="base" hangingPunct="0">
              <a:buFont typeface="+mj-lt"/>
              <a:buAutoNum type="alphaLcPeriod"/>
            </a:pPr>
            <a:r>
              <a:rPr lang="en-US" b="1" dirty="0"/>
              <a:t>They Were Worshipful (Acts 2:42)</a:t>
            </a:r>
          </a:p>
          <a:p>
            <a:pPr marL="914400" lvl="1" indent="-457200" eaLnBrk="0" fontAlgn="base" hangingPunct="0">
              <a:buFont typeface="+mj-lt"/>
              <a:buAutoNum type="alphaLcPeriod"/>
            </a:pPr>
            <a:r>
              <a:rPr lang="en-US" b="1" dirty="0"/>
              <a:t>They Were United (Acts 2:44; 4:32)</a:t>
            </a:r>
          </a:p>
          <a:p>
            <a:pPr marL="914400" lvl="1" indent="-457200" eaLnBrk="0" fontAlgn="base" hangingPunct="0">
              <a:buFont typeface="+mj-lt"/>
              <a:buAutoNum type="alphaLcPeriod"/>
            </a:pPr>
            <a:r>
              <a:rPr lang="en-US" b="1" dirty="0"/>
              <a:t>They Were Benevolent (Acts 2:44,45; 4:32-37)</a:t>
            </a:r>
          </a:p>
          <a:p>
            <a:pPr marL="914400" lvl="1" indent="-457200" eaLnBrk="0" fontAlgn="base" hangingPunct="0">
              <a:buFont typeface="+mj-lt"/>
              <a:buAutoNum type="alphaLcPeriod"/>
            </a:pPr>
            <a:r>
              <a:rPr lang="en-US" b="1" dirty="0"/>
              <a:t>They Were Happy (Acts 2:46,47; 5:41)</a:t>
            </a:r>
          </a:p>
          <a:p>
            <a:pPr marL="914400" lvl="1" indent="-457200" eaLnBrk="0" fontAlgn="base" hangingPunct="0">
              <a:buFont typeface="+mj-lt"/>
              <a:buAutoNum type="alphaLcPeriod"/>
            </a:pPr>
            <a:r>
              <a:rPr lang="en-US" b="1" dirty="0"/>
              <a:t>They Were Evangelistic (Acts 5:42; 8:4)</a:t>
            </a:r>
          </a:p>
          <a:p>
            <a:pPr marL="914400" lvl="1" indent="-457200" eaLnBrk="0" fontAlgn="base" hangingPunct="0">
              <a:buFont typeface="+mj-lt"/>
              <a:buAutoNum type="alphaLcPeriod"/>
            </a:pPr>
            <a:r>
              <a:rPr lang="en-US" b="1"/>
              <a:t>They </a:t>
            </a:r>
            <a:r>
              <a:rPr lang="en-US" b="1" dirty="0"/>
              <a:t>Loved </a:t>
            </a:r>
            <a:r>
              <a:rPr lang="en-US" b="1"/>
              <a:t>as Brethren (Acts 4:32-33)</a:t>
            </a:r>
            <a:endParaRPr lang="en-US" b="1" dirty="0"/>
          </a:p>
        </p:txBody>
      </p:sp>
    </p:spTree>
    <p:extLst>
      <p:ext uri="{BB962C8B-B14F-4D97-AF65-F5344CB8AC3E}">
        <p14:creationId xmlns:p14="http://schemas.microsoft.com/office/powerpoint/2010/main" val="17129279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0000" b="-20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F1F02-F84C-4BE5-807F-D76831DCC116}"/>
              </a:ext>
            </a:extLst>
          </p:cNvPr>
          <p:cNvSpPr>
            <a:spLocks noGrp="1"/>
          </p:cNvSpPr>
          <p:nvPr>
            <p:ph type="ctrTitle"/>
          </p:nvPr>
        </p:nvSpPr>
        <p:spPr>
          <a:xfrm>
            <a:off x="475989" y="726511"/>
            <a:ext cx="7358871" cy="2448837"/>
          </a:xfrm>
        </p:spPr>
        <p:txBody>
          <a:bodyPr/>
          <a:lstStyle/>
          <a:p>
            <a:r>
              <a:rPr lang="en-US" dirty="0">
                <a:ln>
                  <a:solidFill>
                    <a:schemeClr val="tx1"/>
                  </a:solidFill>
                </a:ln>
                <a:solidFill>
                  <a:schemeClr val="bg1"/>
                </a:solidFill>
                <a:effectLst>
                  <a:outerShdw blurRad="38100" dist="38100" dir="2700000" algn="tl">
                    <a:srgbClr val="000000">
                      <a:alpha val="43137"/>
                    </a:srgbClr>
                  </a:outerShdw>
                </a:effectLst>
                <a:latin typeface="Eras Bold ITC" panose="020B0907030504020204" pitchFamily="34" charset="0"/>
              </a:rPr>
              <a:t>The Christian and Influence</a:t>
            </a:r>
          </a:p>
        </p:txBody>
      </p:sp>
      <p:sp>
        <p:nvSpPr>
          <p:cNvPr id="3" name="Subtitle 2">
            <a:extLst>
              <a:ext uri="{FF2B5EF4-FFF2-40B4-BE49-F238E27FC236}">
                <a16:creationId xmlns:a16="http://schemas.microsoft.com/office/drawing/2014/main" id="{DE761454-462E-4423-82E1-87094E7A0F49}"/>
              </a:ext>
            </a:extLst>
          </p:cNvPr>
          <p:cNvSpPr>
            <a:spLocks noGrp="1"/>
          </p:cNvSpPr>
          <p:nvPr>
            <p:ph type="subTitle" idx="1"/>
          </p:nvPr>
        </p:nvSpPr>
        <p:spPr>
          <a:xfrm>
            <a:off x="1526258" y="3320884"/>
            <a:ext cx="5284034" cy="554636"/>
          </a:xfrm>
        </p:spPr>
        <p:txBody>
          <a:bodyPr>
            <a:normAutofit/>
          </a:bodyPr>
          <a:lstStyle/>
          <a:p>
            <a:r>
              <a:rPr lang="en-US" sz="3200" dirty="0">
                <a:ln>
                  <a:solidFill>
                    <a:schemeClr val="bg1"/>
                  </a:solidFill>
                </a:ln>
                <a:solidFill>
                  <a:schemeClr val="bg1"/>
                </a:solidFill>
                <a:effectLst>
                  <a:outerShdw blurRad="38100" dist="38100" dir="2700000" algn="tl">
                    <a:srgbClr val="000000">
                      <a:alpha val="43137"/>
                    </a:srgbClr>
                  </a:outerShdw>
                </a:effectLst>
                <a:latin typeface="Eras Medium ITC" panose="020B0602030504020804" pitchFamily="34" charset="0"/>
              </a:rPr>
              <a:t>Matthew 5:13-16</a:t>
            </a:r>
          </a:p>
        </p:txBody>
      </p:sp>
    </p:spTree>
    <p:extLst>
      <p:ext uri="{BB962C8B-B14F-4D97-AF65-F5344CB8AC3E}">
        <p14:creationId xmlns:p14="http://schemas.microsoft.com/office/powerpoint/2010/main" val="27163654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83548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1332</TotalTime>
  <Words>684</Words>
  <Application>Microsoft Office PowerPoint</Application>
  <PresentationFormat>Widescreen</PresentationFormat>
  <Paragraphs>51</Paragraphs>
  <Slides>7</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Aharoni</vt:lpstr>
      <vt:lpstr>Arial</vt:lpstr>
      <vt:lpstr>Calibri</vt:lpstr>
      <vt:lpstr>Calibri Light</vt:lpstr>
      <vt:lpstr>Eras Bold ITC</vt:lpstr>
      <vt:lpstr>Eras Demi ITC</vt:lpstr>
      <vt:lpstr>Eras Medium ITC</vt:lpstr>
      <vt:lpstr>Office Theme</vt:lpstr>
      <vt:lpstr>Influence in the Community</vt:lpstr>
      <vt:lpstr>Consider Your Influence</vt:lpstr>
      <vt:lpstr>Influence In The Community </vt:lpstr>
      <vt:lpstr>Influence In The Community </vt:lpstr>
      <vt:lpstr>Influence In The Community </vt:lpstr>
      <vt:lpstr>The Christian and Influence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 Blackmer</dc:creator>
  <cp:lastModifiedBy>Cindy Nelson</cp:lastModifiedBy>
  <cp:revision>38</cp:revision>
  <cp:lastPrinted>2018-02-04T21:02:12Z</cp:lastPrinted>
  <dcterms:created xsi:type="dcterms:W3CDTF">2018-02-04T19:42:18Z</dcterms:created>
  <dcterms:modified xsi:type="dcterms:W3CDTF">2021-08-23T13:49:33Z</dcterms:modified>
</cp:coreProperties>
</file>