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0"/>
  </p:notesMasterIdLst>
  <p:sldIdLst>
    <p:sldId id="256" r:id="rId2"/>
    <p:sldId id="257" r:id="rId3"/>
    <p:sldId id="261" r:id="rId4"/>
    <p:sldId id="268" r:id="rId5"/>
    <p:sldId id="270" r:id="rId6"/>
    <p:sldId id="271" r:id="rId7"/>
    <p:sldId id="272" r:id="rId8"/>
    <p:sldId id="267" r:id="rId9"/>
  </p:sldIdLst>
  <p:sldSz cx="12192000" cy="6858000"/>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7" autoAdjust="0"/>
    <p:restoredTop sz="75643" autoAdjust="0"/>
  </p:normalViewPr>
  <p:slideViewPr>
    <p:cSldViewPr snapToGrid="0">
      <p:cViewPr varScale="1">
        <p:scale>
          <a:sx n="110" d="100"/>
          <a:sy n="110" d="100"/>
        </p:scale>
        <p:origin x="378" y="108"/>
      </p:cViewPr>
      <p:guideLst/>
    </p:cSldViewPr>
  </p:slideViewPr>
  <p:notesTextViewPr>
    <p:cViewPr>
      <p:scale>
        <a:sx n="1" d="1"/>
        <a:sy n="1" d="1"/>
      </p:scale>
      <p:origin x="0" y="0"/>
    </p:cViewPr>
  </p:notesTextViewPr>
  <p:notesViewPr>
    <p:cSldViewPr snapToGrid="0">
      <p:cViewPr varScale="1">
        <p:scale>
          <a:sx n="85" d="100"/>
          <a:sy n="85" d="100"/>
        </p:scale>
        <p:origin x="3880" y="5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0F279E05-3D6B-4478-8010-9DA4ADC58C94}" type="datetimeFigureOut">
              <a:rPr lang="en-US" smtClean="0"/>
              <a:t>8/16/2021</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EADD7ACA-BD2C-4FD4-ABB7-3B1535A7928D}" type="slidenum">
              <a:rPr lang="en-US" smtClean="0"/>
              <a:t>‹#›</a:t>
            </a:fld>
            <a:endParaRPr lang="en-US"/>
          </a:p>
        </p:txBody>
      </p:sp>
    </p:spTree>
    <p:extLst>
      <p:ext uri="{BB962C8B-B14F-4D97-AF65-F5344CB8AC3E}">
        <p14:creationId xmlns:p14="http://schemas.microsoft.com/office/powerpoint/2010/main" val="27087850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DD7ACA-BD2C-4FD4-ABB7-3B1535A7928D}" type="slidenum">
              <a:rPr lang="en-US" smtClean="0"/>
              <a:t>1</a:t>
            </a:fld>
            <a:endParaRPr lang="en-US"/>
          </a:p>
        </p:txBody>
      </p:sp>
    </p:spTree>
    <p:extLst>
      <p:ext uri="{BB962C8B-B14F-4D97-AF65-F5344CB8AC3E}">
        <p14:creationId xmlns:p14="http://schemas.microsoft.com/office/powerpoint/2010/main" val="10515951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lstStyle/>
          <a:p>
            <a:pPr rtl="0"/>
            <a:endParaRPr lang="en-US" dirty="0"/>
          </a:p>
          <a:p>
            <a:pPr rtl="0"/>
            <a:endParaRPr lang="en-US" dirty="0"/>
          </a:p>
          <a:p>
            <a:endParaRPr lang="en-US" dirty="0"/>
          </a:p>
        </p:txBody>
      </p:sp>
      <p:sp>
        <p:nvSpPr>
          <p:cNvPr id="4" name="Slide Number Placeholder 3"/>
          <p:cNvSpPr>
            <a:spLocks noGrp="1"/>
          </p:cNvSpPr>
          <p:nvPr>
            <p:ph type="sldNum" sz="quarter" idx="10"/>
          </p:nvPr>
        </p:nvSpPr>
        <p:spPr/>
        <p:txBody>
          <a:bodyPr/>
          <a:lstStyle/>
          <a:p>
            <a:fld id="{EADD7ACA-BD2C-4FD4-ABB7-3B1535A7928D}" type="slidenum">
              <a:rPr lang="en-US" smtClean="0"/>
              <a:t>2</a:t>
            </a:fld>
            <a:endParaRPr lang="en-US"/>
          </a:p>
        </p:txBody>
      </p:sp>
    </p:spTree>
    <p:extLst>
      <p:ext uri="{BB962C8B-B14F-4D97-AF65-F5344CB8AC3E}">
        <p14:creationId xmlns:p14="http://schemas.microsoft.com/office/powerpoint/2010/main" val="39044113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lstStyle/>
          <a:p>
            <a:pPr rtl="0"/>
            <a:r>
              <a:rPr lang="en-US" b="1" dirty="0"/>
              <a:t>1Ti 4:15-16  </a:t>
            </a:r>
            <a:r>
              <a:rPr lang="en-US" dirty="0"/>
              <a:t>Take pains with these things; be </a:t>
            </a:r>
            <a:r>
              <a:rPr lang="en-US" i="1" dirty="0"/>
              <a:t>absorbed</a:t>
            </a:r>
            <a:r>
              <a:rPr lang="en-US" dirty="0"/>
              <a:t> in them, so that your progress will be evident to all.  (16)  Pay close attention to yourself and to your teaching; persevere in these things, for as you do this you will ensure salvation both for yourself and for those who hear you.</a:t>
            </a:r>
          </a:p>
          <a:p>
            <a:pPr rtl="0"/>
            <a:endParaRPr lang="en-US" dirty="0"/>
          </a:p>
          <a:p>
            <a:pPr rtl="0"/>
            <a:endParaRPr lang="en-US" dirty="0"/>
          </a:p>
        </p:txBody>
      </p:sp>
      <p:sp>
        <p:nvSpPr>
          <p:cNvPr id="4" name="Slide Number Placeholder 3"/>
          <p:cNvSpPr>
            <a:spLocks noGrp="1"/>
          </p:cNvSpPr>
          <p:nvPr>
            <p:ph type="sldNum" sz="quarter" idx="10"/>
          </p:nvPr>
        </p:nvSpPr>
        <p:spPr/>
        <p:txBody>
          <a:bodyPr/>
          <a:lstStyle/>
          <a:p>
            <a:fld id="{EADD7ACA-BD2C-4FD4-ABB7-3B1535A7928D}" type="slidenum">
              <a:rPr lang="en-US" smtClean="0"/>
              <a:t>3</a:t>
            </a:fld>
            <a:endParaRPr lang="en-US"/>
          </a:p>
        </p:txBody>
      </p:sp>
    </p:spTree>
    <p:extLst>
      <p:ext uri="{BB962C8B-B14F-4D97-AF65-F5344CB8AC3E}">
        <p14:creationId xmlns:p14="http://schemas.microsoft.com/office/powerpoint/2010/main" val="25979768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lstStyle/>
          <a:p>
            <a:pPr rtl="0"/>
            <a:r>
              <a:rPr lang="en-US" b="1" dirty="0"/>
              <a:t>1Ti 4:15-16  </a:t>
            </a:r>
            <a:r>
              <a:rPr lang="en-US" dirty="0"/>
              <a:t>Take pains with these things; be </a:t>
            </a:r>
            <a:r>
              <a:rPr lang="en-US" i="1" dirty="0"/>
              <a:t>absorbed</a:t>
            </a:r>
            <a:r>
              <a:rPr lang="en-US" dirty="0"/>
              <a:t> in them, so that your progress will be evident to all.  (16)  Pay close attention to yourself and to your teaching; persevere in these things, for as you do this you will ensure salvation both for yourself and for those who hear you.</a:t>
            </a:r>
          </a:p>
          <a:p>
            <a:pPr rtl="0"/>
            <a:endParaRPr lang="en-US" dirty="0"/>
          </a:p>
          <a:p>
            <a:pPr rtl="0"/>
            <a:endParaRPr lang="en-US" dirty="0"/>
          </a:p>
        </p:txBody>
      </p:sp>
      <p:sp>
        <p:nvSpPr>
          <p:cNvPr id="4" name="Slide Number Placeholder 3"/>
          <p:cNvSpPr>
            <a:spLocks noGrp="1"/>
          </p:cNvSpPr>
          <p:nvPr>
            <p:ph type="sldNum" sz="quarter" idx="10"/>
          </p:nvPr>
        </p:nvSpPr>
        <p:spPr/>
        <p:txBody>
          <a:bodyPr/>
          <a:lstStyle/>
          <a:p>
            <a:fld id="{EADD7ACA-BD2C-4FD4-ABB7-3B1535A7928D}" type="slidenum">
              <a:rPr lang="en-US" smtClean="0"/>
              <a:t>4</a:t>
            </a:fld>
            <a:endParaRPr lang="en-US"/>
          </a:p>
        </p:txBody>
      </p:sp>
    </p:spTree>
    <p:extLst>
      <p:ext uri="{BB962C8B-B14F-4D97-AF65-F5344CB8AC3E}">
        <p14:creationId xmlns:p14="http://schemas.microsoft.com/office/powerpoint/2010/main" val="10883945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lstStyle/>
          <a:p>
            <a:pPr rtl="0"/>
            <a:r>
              <a:rPr lang="en-US" b="1" dirty="0"/>
              <a:t>1Ti 4:15-16  </a:t>
            </a:r>
            <a:r>
              <a:rPr lang="en-US" dirty="0"/>
              <a:t>Take pains with these things; be </a:t>
            </a:r>
            <a:r>
              <a:rPr lang="en-US" i="1" dirty="0"/>
              <a:t>absorbed</a:t>
            </a:r>
            <a:r>
              <a:rPr lang="en-US" dirty="0"/>
              <a:t> in them, so that your progress will be evident to all.  (16)  Pay close attention to yourself and to your teaching; persevere in these things, for as you do this you will ensure salvation both for yourself and for those who hear you.</a:t>
            </a:r>
          </a:p>
          <a:p>
            <a:pPr rtl="0"/>
            <a:endParaRPr lang="en-US" dirty="0"/>
          </a:p>
          <a:p>
            <a:pPr rtl="0"/>
            <a:endParaRPr lang="en-US" dirty="0"/>
          </a:p>
        </p:txBody>
      </p:sp>
      <p:sp>
        <p:nvSpPr>
          <p:cNvPr id="4" name="Slide Number Placeholder 3"/>
          <p:cNvSpPr>
            <a:spLocks noGrp="1"/>
          </p:cNvSpPr>
          <p:nvPr>
            <p:ph type="sldNum" sz="quarter" idx="10"/>
          </p:nvPr>
        </p:nvSpPr>
        <p:spPr/>
        <p:txBody>
          <a:bodyPr/>
          <a:lstStyle/>
          <a:p>
            <a:fld id="{EADD7ACA-BD2C-4FD4-ABB7-3B1535A7928D}" type="slidenum">
              <a:rPr lang="en-US" smtClean="0"/>
              <a:t>5</a:t>
            </a:fld>
            <a:endParaRPr lang="en-US"/>
          </a:p>
        </p:txBody>
      </p:sp>
    </p:spTree>
    <p:extLst>
      <p:ext uri="{BB962C8B-B14F-4D97-AF65-F5344CB8AC3E}">
        <p14:creationId xmlns:p14="http://schemas.microsoft.com/office/powerpoint/2010/main" val="30181779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lstStyle/>
          <a:p>
            <a:pPr rtl="0"/>
            <a:r>
              <a:rPr lang="en-US" b="1" dirty="0"/>
              <a:t>1Ti 4:15-16  </a:t>
            </a:r>
            <a:r>
              <a:rPr lang="en-US" dirty="0"/>
              <a:t>Take pains with these things; be </a:t>
            </a:r>
            <a:r>
              <a:rPr lang="en-US" i="1" dirty="0"/>
              <a:t>absorbed</a:t>
            </a:r>
            <a:r>
              <a:rPr lang="en-US" dirty="0"/>
              <a:t> in them, so that your progress will be evident to all.  (16)  Pay close attention to yourself and to your teaching; persevere in these things, for as you do this you will ensure salvation both for yourself and for those who hear you.</a:t>
            </a:r>
          </a:p>
          <a:p>
            <a:pPr rtl="0"/>
            <a:endParaRPr lang="en-US" dirty="0"/>
          </a:p>
          <a:p>
            <a:pPr rtl="0"/>
            <a:endParaRPr lang="en-US" dirty="0"/>
          </a:p>
        </p:txBody>
      </p:sp>
      <p:sp>
        <p:nvSpPr>
          <p:cNvPr id="4" name="Slide Number Placeholder 3"/>
          <p:cNvSpPr>
            <a:spLocks noGrp="1"/>
          </p:cNvSpPr>
          <p:nvPr>
            <p:ph type="sldNum" sz="quarter" idx="10"/>
          </p:nvPr>
        </p:nvSpPr>
        <p:spPr/>
        <p:txBody>
          <a:bodyPr/>
          <a:lstStyle/>
          <a:p>
            <a:fld id="{EADD7ACA-BD2C-4FD4-ABB7-3B1535A7928D}" type="slidenum">
              <a:rPr lang="en-US" smtClean="0"/>
              <a:t>6</a:t>
            </a:fld>
            <a:endParaRPr lang="en-US"/>
          </a:p>
        </p:txBody>
      </p:sp>
    </p:spTree>
    <p:extLst>
      <p:ext uri="{BB962C8B-B14F-4D97-AF65-F5344CB8AC3E}">
        <p14:creationId xmlns:p14="http://schemas.microsoft.com/office/powerpoint/2010/main" val="42554653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lstStyle/>
          <a:p>
            <a:pPr rtl="0"/>
            <a:r>
              <a:rPr lang="en-US" b="1" dirty="0"/>
              <a:t>1Ti 4:15-16  </a:t>
            </a:r>
            <a:r>
              <a:rPr lang="en-US" dirty="0"/>
              <a:t>Take pains with these things; be </a:t>
            </a:r>
            <a:r>
              <a:rPr lang="en-US" i="1" dirty="0"/>
              <a:t>absorbed</a:t>
            </a:r>
            <a:r>
              <a:rPr lang="en-US" dirty="0"/>
              <a:t> in them, so that your progress will be evident to all.  (16)  Pay close attention to yourself and to your teaching; persevere in these things, for as you do this you will ensure salvation both for yourself and for those who hear you.</a:t>
            </a:r>
          </a:p>
          <a:p>
            <a:pPr rtl="0"/>
            <a:endParaRPr lang="en-US" dirty="0"/>
          </a:p>
          <a:p>
            <a:pPr rtl="0"/>
            <a:endParaRPr lang="en-US" dirty="0"/>
          </a:p>
        </p:txBody>
      </p:sp>
      <p:sp>
        <p:nvSpPr>
          <p:cNvPr id="4" name="Slide Number Placeholder 3"/>
          <p:cNvSpPr>
            <a:spLocks noGrp="1"/>
          </p:cNvSpPr>
          <p:nvPr>
            <p:ph type="sldNum" sz="quarter" idx="10"/>
          </p:nvPr>
        </p:nvSpPr>
        <p:spPr/>
        <p:txBody>
          <a:bodyPr/>
          <a:lstStyle/>
          <a:p>
            <a:fld id="{EADD7ACA-BD2C-4FD4-ABB7-3B1535A7928D}" type="slidenum">
              <a:rPr lang="en-US" smtClean="0"/>
              <a:t>7</a:t>
            </a:fld>
            <a:endParaRPr lang="en-US"/>
          </a:p>
        </p:txBody>
      </p:sp>
    </p:spTree>
    <p:extLst>
      <p:ext uri="{BB962C8B-B14F-4D97-AF65-F5344CB8AC3E}">
        <p14:creationId xmlns:p14="http://schemas.microsoft.com/office/powerpoint/2010/main" val="12570231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DD7ACA-BD2C-4FD4-ABB7-3B1535A7928D}" type="slidenum">
              <a:rPr lang="en-US" smtClean="0"/>
              <a:t>8</a:t>
            </a:fld>
            <a:endParaRPr lang="en-US"/>
          </a:p>
        </p:txBody>
      </p:sp>
    </p:spTree>
    <p:extLst>
      <p:ext uri="{BB962C8B-B14F-4D97-AF65-F5344CB8AC3E}">
        <p14:creationId xmlns:p14="http://schemas.microsoft.com/office/powerpoint/2010/main" val="30680756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ED86EFA-03DD-4A2A-B570-4221A02C3F6D}" type="datetimeFigureOut">
              <a:rPr lang="en-US" smtClean="0"/>
              <a:t>8/16/2021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E6EA59-BBF7-4604-B299-4E030618510E}" type="slidenum">
              <a:rPr lang="en-US" smtClean="0"/>
              <a:t>‹#›</a:t>
            </a:fld>
            <a:endParaRPr lang="en-US"/>
          </a:p>
        </p:txBody>
      </p:sp>
    </p:spTree>
    <p:extLst>
      <p:ext uri="{BB962C8B-B14F-4D97-AF65-F5344CB8AC3E}">
        <p14:creationId xmlns:p14="http://schemas.microsoft.com/office/powerpoint/2010/main" val="17989851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ED86EFA-03DD-4A2A-B570-4221A02C3F6D}" type="datetimeFigureOut">
              <a:rPr lang="en-US" smtClean="0"/>
              <a:t>8/16/2021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E6EA59-BBF7-4604-B299-4E030618510E}" type="slidenum">
              <a:rPr lang="en-US" smtClean="0"/>
              <a:t>‹#›</a:t>
            </a:fld>
            <a:endParaRPr lang="en-US"/>
          </a:p>
        </p:txBody>
      </p:sp>
    </p:spTree>
    <p:extLst>
      <p:ext uri="{BB962C8B-B14F-4D97-AF65-F5344CB8AC3E}">
        <p14:creationId xmlns:p14="http://schemas.microsoft.com/office/powerpoint/2010/main" val="18462574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ED86EFA-03DD-4A2A-B570-4221A02C3F6D}" type="datetimeFigureOut">
              <a:rPr lang="en-US" smtClean="0"/>
              <a:t>8/16/2021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E6EA59-BBF7-4604-B299-4E030618510E}" type="slidenum">
              <a:rPr lang="en-US" smtClean="0"/>
              <a:t>‹#›</a:t>
            </a:fld>
            <a:endParaRPr lang="en-US"/>
          </a:p>
        </p:txBody>
      </p:sp>
    </p:spTree>
    <p:extLst>
      <p:ext uri="{BB962C8B-B14F-4D97-AF65-F5344CB8AC3E}">
        <p14:creationId xmlns:p14="http://schemas.microsoft.com/office/powerpoint/2010/main" val="158378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ED86EFA-03DD-4A2A-B570-4221A02C3F6D}" type="datetimeFigureOut">
              <a:rPr lang="en-US" smtClean="0"/>
              <a:t>8/16/2021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E6EA59-BBF7-4604-B299-4E030618510E}" type="slidenum">
              <a:rPr lang="en-US" smtClean="0"/>
              <a:t>‹#›</a:t>
            </a:fld>
            <a:endParaRPr lang="en-US"/>
          </a:p>
        </p:txBody>
      </p:sp>
    </p:spTree>
    <p:extLst>
      <p:ext uri="{BB962C8B-B14F-4D97-AF65-F5344CB8AC3E}">
        <p14:creationId xmlns:p14="http://schemas.microsoft.com/office/powerpoint/2010/main" val="32861924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ED86EFA-03DD-4A2A-B570-4221A02C3F6D}" type="datetimeFigureOut">
              <a:rPr lang="en-US" smtClean="0"/>
              <a:t>8/16/2021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E6EA59-BBF7-4604-B299-4E030618510E}" type="slidenum">
              <a:rPr lang="en-US" smtClean="0"/>
              <a:t>‹#›</a:t>
            </a:fld>
            <a:endParaRPr lang="en-US"/>
          </a:p>
        </p:txBody>
      </p:sp>
    </p:spTree>
    <p:extLst>
      <p:ext uri="{BB962C8B-B14F-4D97-AF65-F5344CB8AC3E}">
        <p14:creationId xmlns:p14="http://schemas.microsoft.com/office/powerpoint/2010/main" val="41033355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ED86EFA-03DD-4A2A-B570-4221A02C3F6D}" type="datetimeFigureOut">
              <a:rPr lang="en-US" smtClean="0"/>
              <a:t>8/16/2021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E6EA59-BBF7-4604-B299-4E030618510E}" type="slidenum">
              <a:rPr lang="en-US" smtClean="0"/>
              <a:t>‹#›</a:t>
            </a:fld>
            <a:endParaRPr lang="en-US"/>
          </a:p>
        </p:txBody>
      </p:sp>
    </p:spTree>
    <p:extLst>
      <p:ext uri="{BB962C8B-B14F-4D97-AF65-F5344CB8AC3E}">
        <p14:creationId xmlns:p14="http://schemas.microsoft.com/office/powerpoint/2010/main" val="8071252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ED86EFA-03DD-4A2A-B570-4221A02C3F6D}" type="datetimeFigureOut">
              <a:rPr lang="en-US" smtClean="0"/>
              <a:t>8/16/2021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5E6EA59-BBF7-4604-B299-4E030618510E}" type="slidenum">
              <a:rPr lang="en-US" smtClean="0"/>
              <a:t>‹#›</a:t>
            </a:fld>
            <a:endParaRPr lang="en-US"/>
          </a:p>
        </p:txBody>
      </p:sp>
    </p:spTree>
    <p:extLst>
      <p:ext uri="{BB962C8B-B14F-4D97-AF65-F5344CB8AC3E}">
        <p14:creationId xmlns:p14="http://schemas.microsoft.com/office/powerpoint/2010/main" val="23014877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ED86EFA-03DD-4A2A-B570-4221A02C3F6D}" type="datetimeFigureOut">
              <a:rPr lang="en-US" smtClean="0"/>
              <a:t>8/16/2021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5E6EA59-BBF7-4604-B299-4E030618510E}" type="slidenum">
              <a:rPr lang="en-US" smtClean="0"/>
              <a:t>‹#›</a:t>
            </a:fld>
            <a:endParaRPr lang="en-US"/>
          </a:p>
        </p:txBody>
      </p:sp>
    </p:spTree>
    <p:extLst>
      <p:ext uri="{BB962C8B-B14F-4D97-AF65-F5344CB8AC3E}">
        <p14:creationId xmlns:p14="http://schemas.microsoft.com/office/powerpoint/2010/main" val="26335514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D86EFA-03DD-4A2A-B570-4221A02C3F6D}" type="datetimeFigureOut">
              <a:rPr lang="en-US" smtClean="0"/>
              <a:t>8/16/2021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5E6EA59-BBF7-4604-B299-4E030618510E}" type="slidenum">
              <a:rPr lang="en-US" smtClean="0"/>
              <a:t>‹#›</a:t>
            </a:fld>
            <a:endParaRPr lang="en-US"/>
          </a:p>
        </p:txBody>
      </p:sp>
    </p:spTree>
    <p:extLst>
      <p:ext uri="{BB962C8B-B14F-4D97-AF65-F5344CB8AC3E}">
        <p14:creationId xmlns:p14="http://schemas.microsoft.com/office/powerpoint/2010/main" val="10130762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ED86EFA-03DD-4A2A-B570-4221A02C3F6D}" type="datetimeFigureOut">
              <a:rPr lang="en-US" smtClean="0"/>
              <a:t>8/16/2021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E6EA59-BBF7-4604-B299-4E030618510E}" type="slidenum">
              <a:rPr lang="en-US" smtClean="0"/>
              <a:t>‹#›</a:t>
            </a:fld>
            <a:endParaRPr lang="en-US"/>
          </a:p>
        </p:txBody>
      </p:sp>
    </p:spTree>
    <p:extLst>
      <p:ext uri="{BB962C8B-B14F-4D97-AF65-F5344CB8AC3E}">
        <p14:creationId xmlns:p14="http://schemas.microsoft.com/office/powerpoint/2010/main" val="20568926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ED86EFA-03DD-4A2A-B570-4221A02C3F6D}" type="datetimeFigureOut">
              <a:rPr lang="en-US" smtClean="0"/>
              <a:t>8/16/2021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E6EA59-BBF7-4604-B299-4E030618510E}" type="slidenum">
              <a:rPr lang="en-US" smtClean="0"/>
              <a:t>‹#›</a:t>
            </a:fld>
            <a:endParaRPr lang="en-US"/>
          </a:p>
        </p:txBody>
      </p:sp>
    </p:spTree>
    <p:extLst>
      <p:ext uri="{BB962C8B-B14F-4D97-AF65-F5344CB8AC3E}">
        <p14:creationId xmlns:p14="http://schemas.microsoft.com/office/powerpoint/2010/main" val="6817948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20000" b="-20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D86EFA-03DD-4A2A-B570-4221A02C3F6D}" type="datetimeFigureOut">
              <a:rPr lang="en-US" smtClean="0"/>
              <a:t>8/16/2021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E6EA59-BBF7-4604-B299-4E030618510E}" type="slidenum">
              <a:rPr lang="en-US" smtClean="0"/>
              <a:t>‹#›</a:t>
            </a:fld>
            <a:endParaRPr lang="en-US"/>
          </a:p>
        </p:txBody>
      </p:sp>
    </p:spTree>
    <p:extLst>
      <p:ext uri="{BB962C8B-B14F-4D97-AF65-F5344CB8AC3E}">
        <p14:creationId xmlns:p14="http://schemas.microsoft.com/office/powerpoint/2010/main" val="352229449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20000" b="-20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7F1F02-F84C-4BE5-807F-D76831DCC116}"/>
              </a:ext>
            </a:extLst>
          </p:cNvPr>
          <p:cNvSpPr>
            <a:spLocks noGrp="1"/>
          </p:cNvSpPr>
          <p:nvPr>
            <p:ph type="ctrTitle"/>
          </p:nvPr>
        </p:nvSpPr>
        <p:spPr>
          <a:xfrm>
            <a:off x="475989" y="726511"/>
            <a:ext cx="7358871" cy="2448837"/>
          </a:xfrm>
        </p:spPr>
        <p:txBody>
          <a:bodyPr>
            <a:normAutofit fontScale="90000"/>
          </a:bodyPr>
          <a:lstStyle/>
          <a:p>
            <a:r>
              <a:rPr lang="en-US" dirty="0">
                <a:ln>
                  <a:solidFill>
                    <a:schemeClr val="tx1"/>
                  </a:solidFill>
                </a:ln>
                <a:solidFill>
                  <a:schemeClr val="bg1"/>
                </a:solidFill>
                <a:effectLst>
                  <a:outerShdw blurRad="38100" dist="38100" dir="2700000" algn="tl">
                    <a:srgbClr val="000000">
                      <a:alpha val="43137"/>
                    </a:srgbClr>
                  </a:outerShdw>
                </a:effectLst>
                <a:latin typeface="Eras Bold ITC" panose="020B0907030504020204" pitchFamily="34" charset="0"/>
              </a:rPr>
              <a:t>9 Ways</a:t>
            </a:r>
            <a:br>
              <a:rPr lang="en-US" dirty="0">
                <a:ln>
                  <a:solidFill>
                    <a:schemeClr val="tx1"/>
                  </a:solidFill>
                </a:ln>
                <a:solidFill>
                  <a:schemeClr val="bg1"/>
                </a:solidFill>
                <a:effectLst>
                  <a:outerShdw blurRad="38100" dist="38100" dir="2700000" algn="tl">
                    <a:srgbClr val="000000">
                      <a:alpha val="43137"/>
                    </a:srgbClr>
                  </a:outerShdw>
                </a:effectLst>
                <a:latin typeface="Eras Bold ITC" panose="020B0907030504020204" pitchFamily="34" charset="0"/>
              </a:rPr>
            </a:br>
            <a:r>
              <a:rPr lang="en-US" dirty="0">
                <a:ln>
                  <a:solidFill>
                    <a:schemeClr val="tx1"/>
                  </a:solidFill>
                </a:ln>
                <a:solidFill>
                  <a:schemeClr val="bg1"/>
                </a:solidFill>
                <a:effectLst>
                  <a:outerShdw blurRad="38100" dist="38100" dir="2700000" algn="tl">
                    <a:srgbClr val="000000">
                      <a:alpha val="43137"/>
                    </a:srgbClr>
                  </a:outerShdw>
                </a:effectLst>
                <a:latin typeface="Eras Bold ITC" panose="020B0907030504020204" pitchFamily="34" charset="0"/>
              </a:rPr>
              <a:t>Our Influence Is</a:t>
            </a:r>
            <a:br>
              <a:rPr lang="en-US" dirty="0">
                <a:ln>
                  <a:solidFill>
                    <a:schemeClr val="tx1"/>
                  </a:solidFill>
                </a:ln>
                <a:solidFill>
                  <a:schemeClr val="bg1"/>
                </a:solidFill>
                <a:effectLst>
                  <a:outerShdw blurRad="38100" dist="38100" dir="2700000" algn="tl">
                    <a:srgbClr val="000000">
                      <a:alpha val="43137"/>
                    </a:srgbClr>
                  </a:outerShdw>
                </a:effectLst>
                <a:latin typeface="Eras Bold ITC" panose="020B0907030504020204" pitchFamily="34" charset="0"/>
              </a:rPr>
            </a:br>
            <a:r>
              <a:rPr lang="en-US" dirty="0">
                <a:ln>
                  <a:solidFill>
                    <a:schemeClr val="tx1"/>
                  </a:solidFill>
                </a:ln>
                <a:solidFill>
                  <a:schemeClr val="bg1"/>
                </a:solidFill>
                <a:effectLst>
                  <a:outerShdw blurRad="38100" dist="38100" dir="2700000" algn="tl">
                    <a:srgbClr val="000000">
                      <a:alpha val="43137"/>
                    </a:srgbClr>
                  </a:outerShdw>
                </a:effectLst>
                <a:latin typeface="Eras Bold ITC" panose="020B0907030504020204" pitchFamily="34" charset="0"/>
              </a:rPr>
              <a:t>Like an Epistle</a:t>
            </a:r>
          </a:p>
        </p:txBody>
      </p:sp>
      <p:sp>
        <p:nvSpPr>
          <p:cNvPr id="3" name="Subtitle 2">
            <a:extLst>
              <a:ext uri="{FF2B5EF4-FFF2-40B4-BE49-F238E27FC236}">
                <a16:creationId xmlns:a16="http://schemas.microsoft.com/office/drawing/2014/main" id="{DE761454-462E-4423-82E1-87094E7A0F49}"/>
              </a:ext>
            </a:extLst>
          </p:cNvPr>
          <p:cNvSpPr>
            <a:spLocks noGrp="1"/>
          </p:cNvSpPr>
          <p:nvPr>
            <p:ph type="subTitle" idx="1"/>
          </p:nvPr>
        </p:nvSpPr>
        <p:spPr>
          <a:xfrm>
            <a:off x="1526258" y="3320884"/>
            <a:ext cx="5284034" cy="554636"/>
          </a:xfrm>
        </p:spPr>
        <p:txBody>
          <a:bodyPr>
            <a:normAutofit/>
          </a:bodyPr>
          <a:lstStyle/>
          <a:p>
            <a:r>
              <a:rPr lang="en-US" sz="3200" dirty="0">
                <a:ln>
                  <a:solidFill>
                    <a:schemeClr val="bg1"/>
                  </a:solidFill>
                </a:ln>
                <a:solidFill>
                  <a:schemeClr val="bg1"/>
                </a:solidFill>
                <a:effectLst>
                  <a:outerShdw blurRad="38100" dist="38100" dir="2700000" algn="tl">
                    <a:srgbClr val="000000">
                      <a:alpha val="43137"/>
                    </a:srgbClr>
                  </a:outerShdw>
                </a:effectLst>
                <a:latin typeface="Eras Medium ITC" panose="020B0602030504020804" pitchFamily="34" charset="0"/>
              </a:rPr>
              <a:t>Matthew 5:13-16</a:t>
            </a:r>
          </a:p>
        </p:txBody>
      </p:sp>
    </p:spTree>
    <p:extLst>
      <p:ext uri="{BB962C8B-B14F-4D97-AF65-F5344CB8AC3E}">
        <p14:creationId xmlns:p14="http://schemas.microsoft.com/office/powerpoint/2010/main" val="10660655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C830D-8E83-4C39-B4AD-AC71552F4E2B}"/>
              </a:ext>
            </a:extLst>
          </p:cNvPr>
          <p:cNvSpPr>
            <a:spLocks noGrp="1"/>
          </p:cNvSpPr>
          <p:nvPr>
            <p:ph type="title"/>
          </p:nvPr>
        </p:nvSpPr>
        <p:spPr>
          <a:xfrm>
            <a:off x="294362" y="119923"/>
            <a:ext cx="9744989" cy="1311639"/>
          </a:xfrm>
        </p:spPr>
        <p:txBody>
          <a:bodyPr/>
          <a:lstStyle/>
          <a:p>
            <a:r>
              <a:rPr lang="en-US" dirty="0">
                <a:solidFill>
                  <a:schemeClr val="bg1"/>
                </a:solidFill>
                <a:effectLst>
                  <a:outerShdw blurRad="38100" dist="38100" dir="2700000" algn="tl">
                    <a:srgbClr val="000000">
                      <a:alpha val="43137"/>
                    </a:srgbClr>
                  </a:outerShdw>
                </a:effectLst>
                <a:latin typeface="Eras Demi ITC" panose="020B0805030504020804" pitchFamily="34" charset="0"/>
              </a:rPr>
              <a:t>Consider Your Influence</a:t>
            </a:r>
          </a:p>
        </p:txBody>
      </p:sp>
      <p:sp>
        <p:nvSpPr>
          <p:cNvPr id="3" name="Content Placeholder 2">
            <a:extLst>
              <a:ext uri="{FF2B5EF4-FFF2-40B4-BE49-F238E27FC236}">
                <a16:creationId xmlns:a16="http://schemas.microsoft.com/office/drawing/2014/main" id="{C0BA9B38-C489-4DF7-925F-C9190E955267}"/>
              </a:ext>
            </a:extLst>
          </p:cNvPr>
          <p:cNvSpPr>
            <a:spLocks noGrp="1"/>
          </p:cNvSpPr>
          <p:nvPr>
            <p:ph idx="1"/>
          </p:nvPr>
        </p:nvSpPr>
        <p:spPr>
          <a:xfrm>
            <a:off x="294361" y="1253331"/>
            <a:ext cx="11523945" cy="4351338"/>
          </a:xfrm>
        </p:spPr>
        <p:txBody>
          <a:bodyPr>
            <a:normAutofit/>
          </a:bodyPr>
          <a:lstStyle/>
          <a:p>
            <a:pPr marL="0" indent="0">
              <a:buNone/>
            </a:pPr>
            <a:r>
              <a:rPr lang="en-US" sz="3200" dirty="0">
                <a:latin typeface="Aharoni" panose="02010803020104030203" pitchFamily="2" charset="-79"/>
                <a:cs typeface="Aharoni" panose="02010803020104030203" pitchFamily="2" charset="-79"/>
              </a:rPr>
              <a:t>Character</a:t>
            </a:r>
            <a:r>
              <a:rPr lang="en-US" sz="3200" dirty="0"/>
              <a:t> </a:t>
            </a:r>
          </a:p>
          <a:p>
            <a:pPr marL="0" indent="0">
              <a:buNone/>
            </a:pPr>
            <a:r>
              <a:rPr lang="en-US" dirty="0"/>
              <a:t>A worthy example</a:t>
            </a:r>
          </a:p>
          <a:p>
            <a:pPr marL="0" indent="0">
              <a:buNone/>
            </a:pPr>
            <a:r>
              <a:rPr lang="en-US" sz="3200" dirty="0">
                <a:latin typeface="Aharoni" panose="02010803020104030203" pitchFamily="2" charset="-79"/>
                <a:cs typeface="Aharoni" panose="02010803020104030203" pitchFamily="2" charset="-79"/>
              </a:rPr>
              <a:t>Compassion</a:t>
            </a:r>
          </a:p>
          <a:p>
            <a:pPr marL="0" indent="0">
              <a:buNone/>
            </a:pPr>
            <a:r>
              <a:rPr lang="en-US" dirty="0"/>
              <a:t>A genuine concern for others</a:t>
            </a:r>
          </a:p>
          <a:p>
            <a:pPr marL="0" indent="0">
              <a:buNone/>
            </a:pPr>
            <a:r>
              <a:rPr lang="en-US" sz="3200" dirty="0">
                <a:latin typeface="Aharoni" panose="02010803020104030203" pitchFamily="2" charset="-79"/>
                <a:cs typeface="Aharoni" panose="02010803020104030203" pitchFamily="2" charset="-79"/>
              </a:rPr>
              <a:t>Communication</a:t>
            </a:r>
          </a:p>
          <a:p>
            <a:pPr marL="0" indent="0">
              <a:buNone/>
            </a:pPr>
            <a:r>
              <a:rPr lang="en-US" dirty="0">
                <a:cs typeface="Aharoni" panose="02010803020104030203" pitchFamily="2" charset="-79"/>
              </a:rPr>
              <a:t>A message worth hearing</a:t>
            </a:r>
          </a:p>
        </p:txBody>
      </p:sp>
    </p:spTree>
    <p:extLst>
      <p:ext uri="{BB962C8B-B14F-4D97-AF65-F5344CB8AC3E}">
        <p14:creationId xmlns:p14="http://schemas.microsoft.com/office/powerpoint/2010/main" val="34426129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fade">
                                      <p:cBhvr>
                                        <p:cTn id="36" dur="1000"/>
                                        <p:tgtEl>
                                          <p:spTgt spid="3">
                                            <p:txEl>
                                              <p:pRg st="5" end="5"/>
                                            </p:txEl>
                                          </p:spTgt>
                                        </p:tgtEl>
                                      </p:cBhvr>
                                    </p:animEffect>
                                    <p:anim calcmode="lin" valueType="num">
                                      <p:cBhvr>
                                        <p:cTn id="3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C830D-8E83-4C39-B4AD-AC71552F4E2B}"/>
              </a:ext>
            </a:extLst>
          </p:cNvPr>
          <p:cNvSpPr>
            <a:spLocks noGrp="1"/>
          </p:cNvSpPr>
          <p:nvPr>
            <p:ph type="title"/>
          </p:nvPr>
        </p:nvSpPr>
        <p:spPr>
          <a:xfrm>
            <a:off x="237996" y="164893"/>
            <a:ext cx="11567784" cy="1064301"/>
          </a:xfrm>
        </p:spPr>
        <p:txBody>
          <a:bodyPr>
            <a:noAutofit/>
          </a:bodyPr>
          <a:lstStyle/>
          <a:p>
            <a:r>
              <a:rPr lang="en-US" sz="4000" b="1" dirty="0">
                <a:solidFill>
                  <a:schemeClr val="bg1"/>
                </a:solidFill>
                <a:effectLst>
                  <a:outerShdw blurRad="38100" dist="38100" dir="2700000" algn="tl">
                    <a:srgbClr val="000000">
                      <a:alpha val="43137"/>
                    </a:srgbClr>
                  </a:outerShdw>
                </a:effectLst>
                <a:latin typeface="Eras Demi ITC" panose="020B0805030504020804" pitchFamily="34" charset="0"/>
              </a:rPr>
              <a:t>Epistles Are Written for the Good of Others</a:t>
            </a:r>
            <a:endParaRPr lang="en-US" sz="3200" b="1" dirty="0">
              <a:solidFill>
                <a:schemeClr val="bg1"/>
              </a:solidFill>
              <a:effectLst>
                <a:outerShdw blurRad="38100" dist="38100" dir="2700000" algn="tl">
                  <a:srgbClr val="000000">
                    <a:alpha val="43137"/>
                  </a:srgbClr>
                </a:outerShdw>
              </a:effectLst>
              <a:latin typeface="Eras Medium ITC" panose="020B0602030504020804" pitchFamily="34" charset="0"/>
            </a:endParaRPr>
          </a:p>
        </p:txBody>
      </p:sp>
      <p:sp>
        <p:nvSpPr>
          <p:cNvPr id="3" name="Content Placeholder 2">
            <a:extLst>
              <a:ext uri="{FF2B5EF4-FFF2-40B4-BE49-F238E27FC236}">
                <a16:creationId xmlns:a16="http://schemas.microsoft.com/office/drawing/2014/main" id="{C0BA9B38-C489-4DF7-925F-C9190E955267}"/>
              </a:ext>
            </a:extLst>
          </p:cNvPr>
          <p:cNvSpPr>
            <a:spLocks noGrp="1"/>
          </p:cNvSpPr>
          <p:nvPr>
            <p:ph idx="1"/>
          </p:nvPr>
        </p:nvSpPr>
        <p:spPr>
          <a:xfrm>
            <a:off x="237996" y="1364105"/>
            <a:ext cx="11567785" cy="5261547"/>
          </a:xfrm>
        </p:spPr>
        <p:txBody>
          <a:bodyPr>
            <a:normAutofit/>
          </a:bodyPr>
          <a:lstStyle/>
          <a:p>
            <a:pPr marL="514350" lvl="0" indent="-514350" eaLnBrk="0" fontAlgn="base" hangingPunct="0">
              <a:buAutoNum type="arabicPeriod"/>
            </a:pPr>
            <a:r>
              <a:rPr lang="en-US" sz="3200" b="1" dirty="0"/>
              <a:t>Christ Lived for the good of others. (2 Cor. 8:9; Matt. 20:28)</a:t>
            </a:r>
          </a:p>
          <a:p>
            <a:pPr marL="514350" lvl="0" indent="-514350" eaLnBrk="0" fontAlgn="base" hangingPunct="0">
              <a:buAutoNum type="arabicPeriod"/>
            </a:pPr>
            <a:r>
              <a:rPr lang="en-US" sz="3200" b="1" dirty="0"/>
              <a:t>The apostles lived for the good of others. (2 Cor 12:15)</a:t>
            </a:r>
          </a:p>
          <a:p>
            <a:pPr marL="514350" lvl="0" indent="-514350" eaLnBrk="0" fontAlgn="base" hangingPunct="0">
              <a:buAutoNum type="arabicPeriod"/>
            </a:pPr>
            <a:r>
              <a:rPr lang="en-US" sz="3200" b="1" dirty="0"/>
              <a:t>The Scriptures</a:t>
            </a:r>
          </a:p>
          <a:p>
            <a:pPr lvl="1" eaLnBrk="0" fontAlgn="base" hangingPunct="0"/>
            <a:r>
              <a:rPr lang="en-US" sz="2800" b="1" dirty="0"/>
              <a:t>Let no one seek his own, but each one the other's well-being.                  (1 Cor. 10:24)</a:t>
            </a:r>
          </a:p>
          <a:p>
            <a:pPr lvl="1" eaLnBrk="0" fontAlgn="base" hangingPunct="0"/>
            <a:r>
              <a:rPr lang="en-US" sz="2800" b="1" dirty="0"/>
              <a:t>We then who are strong ought to bear with the scruples of the weak, and not to please ourselves. Let each of us please his neighbor for his good, leading to edification. (Rom. 15:1-2)</a:t>
            </a:r>
          </a:p>
          <a:p>
            <a:pPr lvl="1" eaLnBrk="0" fontAlgn="base" hangingPunct="0"/>
            <a:r>
              <a:rPr lang="en-US" sz="2800" b="1" dirty="0"/>
              <a:t>Love… does not behave rudely, does not seek its own, is not provoked, thinks no evil;(1 Cor. 13:5)</a:t>
            </a:r>
          </a:p>
        </p:txBody>
      </p:sp>
    </p:spTree>
    <p:extLst>
      <p:ext uri="{BB962C8B-B14F-4D97-AF65-F5344CB8AC3E}">
        <p14:creationId xmlns:p14="http://schemas.microsoft.com/office/powerpoint/2010/main" val="8217884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C830D-8E83-4C39-B4AD-AC71552F4E2B}"/>
              </a:ext>
            </a:extLst>
          </p:cNvPr>
          <p:cNvSpPr>
            <a:spLocks noGrp="1"/>
          </p:cNvSpPr>
          <p:nvPr>
            <p:ph type="title"/>
          </p:nvPr>
        </p:nvSpPr>
        <p:spPr>
          <a:xfrm>
            <a:off x="237996" y="164893"/>
            <a:ext cx="11567784" cy="1064301"/>
          </a:xfrm>
        </p:spPr>
        <p:txBody>
          <a:bodyPr>
            <a:noAutofit/>
          </a:bodyPr>
          <a:lstStyle/>
          <a:p>
            <a:r>
              <a:rPr lang="en-US" sz="4000" b="1" dirty="0">
                <a:solidFill>
                  <a:schemeClr val="bg1"/>
                </a:solidFill>
                <a:effectLst>
                  <a:outerShdw blurRad="38100" dist="38100" dir="2700000" algn="tl">
                    <a:srgbClr val="000000">
                      <a:alpha val="43137"/>
                    </a:srgbClr>
                  </a:outerShdw>
                </a:effectLst>
                <a:latin typeface="Eras Demi ITC" panose="020B0805030504020804" pitchFamily="34" charset="0"/>
              </a:rPr>
              <a:t>Epistles Convey the Expression of the Authors</a:t>
            </a:r>
            <a:endParaRPr lang="en-US" sz="3200" b="1" dirty="0">
              <a:solidFill>
                <a:schemeClr val="bg1"/>
              </a:solidFill>
              <a:effectLst>
                <a:outerShdw blurRad="38100" dist="38100" dir="2700000" algn="tl">
                  <a:srgbClr val="000000">
                    <a:alpha val="43137"/>
                  </a:srgbClr>
                </a:outerShdw>
              </a:effectLst>
              <a:latin typeface="Eras Medium ITC" panose="020B0602030504020804" pitchFamily="34" charset="0"/>
            </a:endParaRPr>
          </a:p>
        </p:txBody>
      </p:sp>
      <p:sp>
        <p:nvSpPr>
          <p:cNvPr id="3" name="Content Placeholder 2">
            <a:extLst>
              <a:ext uri="{FF2B5EF4-FFF2-40B4-BE49-F238E27FC236}">
                <a16:creationId xmlns:a16="http://schemas.microsoft.com/office/drawing/2014/main" id="{C0BA9B38-C489-4DF7-925F-C9190E955267}"/>
              </a:ext>
            </a:extLst>
          </p:cNvPr>
          <p:cNvSpPr>
            <a:spLocks noGrp="1"/>
          </p:cNvSpPr>
          <p:nvPr>
            <p:ph idx="1"/>
          </p:nvPr>
        </p:nvSpPr>
        <p:spPr>
          <a:xfrm>
            <a:off x="237996" y="1364105"/>
            <a:ext cx="11567785" cy="5261547"/>
          </a:xfrm>
        </p:spPr>
        <p:txBody>
          <a:bodyPr>
            <a:normAutofit/>
          </a:bodyPr>
          <a:lstStyle/>
          <a:p>
            <a:pPr marL="514350" lvl="0" indent="-514350" eaLnBrk="0" fontAlgn="base" hangingPunct="0">
              <a:buAutoNum type="arabicPeriod"/>
            </a:pPr>
            <a:r>
              <a:rPr lang="en-US" sz="3200" b="1" dirty="0"/>
              <a:t>We are to give and expression of Christ to the world</a:t>
            </a:r>
          </a:p>
          <a:p>
            <a:pPr marL="971550" lvl="1" indent="-514350" eaLnBrk="0" fontAlgn="base" hangingPunct="0">
              <a:buFont typeface="+mj-lt"/>
              <a:buAutoNum type="alphaLcParenR"/>
            </a:pPr>
            <a:r>
              <a:rPr lang="en-US" sz="2800" b="1" dirty="0"/>
              <a:t>We are to have the mind of Christ (Phil. 2:5)</a:t>
            </a:r>
          </a:p>
          <a:p>
            <a:pPr marL="971550" lvl="1" indent="-514350" eaLnBrk="0" fontAlgn="base" hangingPunct="0">
              <a:buFont typeface="+mj-lt"/>
              <a:buAutoNum type="alphaLcParenR"/>
            </a:pPr>
            <a:r>
              <a:rPr lang="en-US" sz="2800" b="1" dirty="0"/>
              <a:t>We are to have Christ living in us (Gal. 2:20; Col. 1:27)</a:t>
            </a:r>
          </a:p>
          <a:p>
            <a:pPr marL="971550" lvl="1" indent="-514350" eaLnBrk="0" fontAlgn="base" hangingPunct="0">
              <a:buFont typeface="+mj-lt"/>
              <a:buAutoNum type="alphaLcParenR"/>
            </a:pPr>
            <a:r>
              <a:rPr lang="en-US" sz="2800" b="1" dirty="0"/>
              <a:t>We are to magnify Christ in our lives. (Phil. 1:20)</a:t>
            </a:r>
          </a:p>
          <a:p>
            <a:pPr marL="971550" lvl="1" indent="-514350" eaLnBrk="0" fontAlgn="base" hangingPunct="0">
              <a:buFont typeface="+mj-lt"/>
              <a:buAutoNum type="alphaLcParenR"/>
            </a:pPr>
            <a:r>
              <a:rPr lang="en-US" sz="2800" b="1" dirty="0"/>
              <a:t>Our lives should be transformed into the image of Christ (2 Cor 3:18)</a:t>
            </a:r>
          </a:p>
          <a:p>
            <a:pPr marL="514350" lvl="0" indent="-514350" eaLnBrk="0" fontAlgn="base" hangingPunct="0">
              <a:buAutoNum type="arabicPeriod"/>
            </a:pPr>
            <a:r>
              <a:rPr lang="en-US" sz="3200" b="1" dirty="0"/>
              <a:t>To have seen Christ is to see the Father (John 14:9). In like manner we should reflect Christ.</a:t>
            </a:r>
          </a:p>
        </p:txBody>
      </p:sp>
    </p:spTree>
    <p:extLst>
      <p:ext uri="{BB962C8B-B14F-4D97-AF65-F5344CB8AC3E}">
        <p14:creationId xmlns:p14="http://schemas.microsoft.com/office/powerpoint/2010/main" val="2808648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C830D-8E83-4C39-B4AD-AC71552F4E2B}"/>
              </a:ext>
            </a:extLst>
          </p:cNvPr>
          <p:cNvSpPr>
            <a:spLocks noGrp="1"/>
          </p:cNvSpPr>
          <p:nvPr>
            <p:ph type="title"/>
          </p:nvPr>
        </p:nvSpPr>
        <p:spPr>
          <a:xfrm>
            <a:off x="237996" y="164893"/>
            <a:ext cx="11567784" cy="1064301"/>
          </a:xfrm>
        </p:spPr>
        <p:txBody>
          <a:bodyPr>
            <a:noAutofit/>
          </a:bodyPr>
          <a:lstStyle/>
          <a:p>
            <a:r>
              <a:rPr lang="en-US" sz="4000" b="1" dirty="0">
                <a:solidFill>
                  <a:schemeClr val="bg1"/>
                </a:solidFill>
                <a:effectLst>
                  <a:outerShdw blurRad="38100" dist="38100" dir="2700000" algn="tl">
                    <a:srgbClr val="000000">
                      <a:alpha val="43137"/>
                    </a:srgbClr>
                  </a:outerShdw>
                </a:effectLst>
                <a:latin typeface="Eras Demi ITC" panose="020B0805030504020804" pitchFamily="34" charset="0"/>
              </a:rPr>
              <a:t>Epistles Should be Written to be Read Easily</a:t>
            </a:r>
            <a:endParaRPr lang="en-US" sz="3200" b="1" dirty="0">
              <a:solidFill>
                <a:schemeClr val="bg1"/>
              </a:solidFill>
              <a:effectLst>
                <a:outerShdw blurRad="38100" dist="38100" dir="2700000" algn="tl">
                  <a:srgbClr val="000000">
                    <a:alpha val="43137"/>
                  </a:srgbClr>
                </a:outerShdw>
              </a:effectLst>
              <a:latin typeface="Eras Medium ITC" panose="020B0602030504020804" pitchFamily="34" charset="0"/>
            </a:endParaRPr>
          </a:p>
        </p:txBody>
      </p:sp>
      <p:sp>
        <p:nvSpPr>
          <p:cNvPr id="3" name="Content Placeholder 2">
            <a:extLst>
              <a:ext uri="{FF2B5EF4-FFF2-40B4-BE49-F238E27FC236}">
                <a16:creationId xmlns:a16="http://schemas.microsoft.com/office/drawing/2014/main" id="{C0BA9B38-C489-4DF7-925F-C9190E955267}"/>
              </a:ext>
            </a:extLst>
          </p:cNvPr>
          <p:cNvSpPr>
            <a:spLocks noGrp="1"/>
          </p:cNvSpPr>
          <p:nvPr>
            <p:ph idx="1"/>
          </p:nvPr>
        </p:nvSpPr>
        <p:spPr>
          <a:xfrm>
            <a:off x="237996" y="1364105"/>
            <a:ext cx="11567785" cy="5261547"/>
          </a:xfrm>
        </p:spPr>
        <p:txBody>
          <a:bodyPr>
            <a:normAutofit/>
          </a:bodyPr>
          <a:lstStyle/>
          <a:p>
            <a:pPr marL="514350" lvl="0" indent="-514350" eaLnBrk="0" fontAlgn="base" hangingPunct="0">
              <a:buAutoNum type="arabicPeriod"/>
            </a:pPr>
            <a:r>
              <a:rPr lang="en-US" sz="3600" b="1" dirty="0"/>
              <a:t>We should be an easy read. (Acts 4:13)</a:t>
            </a:r>
          </a:p>
          <a:p>
            <a:pPr marL="514350" lvl="0" indent="-514350" eaLnBrk="0" fontAlgn="base" hangingPunct="0">
              <a:buAutoNum type="arabicPeriod"/>
            </a:pPr>
            <a:r>
              <a:rPr lang="en-US" sz="3600" b="1" dirty="0"/>
              <a:t>We are to be different. (Rom. 12:2)</a:t>
            </a:r>
          </a:p>
        </p:txBody>
      </p:sp>
    </p:spTree>
    <p:extLst>
      <p:ext uri="{BB962C8B-B14F-4D97-AF65-F5344CB8AC3E}">
        <p14:creationId xmlns:p14="http://schemas.microsoft.com/office/powerpoint/2010/main" val="33073649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C830D-8E83-4C39-B4AD-AC71552F4E2B}"/>
              </a:ext>
            </a:extLst>
          </p:cNvPr>
          <p:cNvSpPr>
            <a:spLocks noGrp="1"/>
          </p:cNvSpPr>
          <p:nvPr>
            <p:ph type="title"/>
          </p:nvPr>
        </p:nvSpPr>
        <p:spPr>
          <a:xfrm>
            <a:off x="237996" y="164893"/>
            <a:ext cx="11567784" cy="1064301"/>
          </a:xfrm>
        </p:spPr>
        <p:txBody>
          <a:bodyPr>
            <a:noAutofit/>
          </a:bodyPr>
          <a:lstStyle/>
          <a:p>
            <a:r>
              <a:rPr lang="en-US" sz="4000" b="1" dirty="0">
                <a:solidFill>
                  <a:schemeClr val="bg1"/>
                </a:solidFill>
                <a:effectLst>
                  <a:outerShdw blurRad="38100" dist="38100" dir="2700000" algn="tl">
                    <a:srgbClr val="000000">
                      <a:alpha val="43137"/>
                    </a:srgbClr>
                  </a:outerShdw>
                </a:effectLst>
                <a:latin typeface="Eras Demi ITC" panose="020B0805030504020804" pitchFamily="34" charset="0"/>
              </a:rPr>
              <a:t>Some Epistles May Not Contain Much</a:t>
            </a:r>
            <a:endParaRPr lang="en-US" sz="3200" b="1" dirty="0">
              <a:solidFill>
                <a:schemeClr val="bg1"/>
              </a:solidFill>
              <a:effectLst>
                <a:outerShdw blurRad="38100" dist="38100" dir="2700000" algn="tl">
                  <a:srgbClr val="000000">
                    <a:alpha val="43137"/>
                  </a:srgbClr>
                </a:outerShdw>
              </a:effectLst>
              <a:latin typeface="Eras Medium ITC" panose="020B0602030504020804" pitchFamily="34" charset="0"/>
            </a:endParaRPr>
          </a:p>
        </p:txBody>
      </p:sp>
      <p:sp>
        <p:nvSpPr>
          <p:cNvPr id="3" name="Content Placeholder 2">
            <a:extLst>
              <a:ext uri="{FF2B5EF4-FFF2-40B4-BE49-F238E27FC236}">
                <a16:creationId xmlns:a16="http://schemas.microsoft.com/office/drawing/2014/main" id="{C0BA9B38-C489-4DF7-925F-C9190E955267}"/>
              </a:ext>
            </a:extLst>
          </p:cNvPr>
          <p:cNvSpPr>
            <a:spLocks noGrp="1"/>
          </p:cNvSpPr>
          <p:nvPr>
            <p:ph idx="1"/>
          </p:nvPr>
        </p:nvSpPr>
        <p:spPr>
          <a:xfrm>
            <a:off x="237996" y="1364105"/>
            <a:ext cx="11567785" cy="5261547"/>
          </a:xfrm>
        </p:spPr>
        <p:txBody>
          <a:bodyPr>
            <a:normAutofit/>
          </a:bodyPr>
          <a:lstStyle/>
          <a:p>
            <a:pPr marL="514350" lvl="0" indent="-514350" eaLnBrk="0" fontAlgn="base" hangingPunct="0">
              <a:buAutoNum type="arabicPeriod"/>
            </a:pPr>
            <a:r>
              <a:rPr lang="en-US" sz="3200" b="1" dirty="0"/>
              <a:t>Christ lived an abundant purposeful life (Acts 10:38; John 20:30; 1:14)</a:t>
            </a:r>
          </a:p>
          <a:p>
            <a:pPr marL="514350" lvl="0" indent="-514350" eaLnBrk="0" fontAlgn="base" hangingPunct="0">
              <a:buAutoNum type="arabicPeriod"/>
            </a:pPr>
            <a:r>
              <a:rPr lang="en-US" sz="3200" b="1" dirty="0"/>
              <a:t>Fullness (Acts 6:3,5,8; 7:55; 9:36; 11:24; Rom. 15:14; Phil. 1:11; James 3:17)</a:t>
            </a:r>
          </a:p>
          <a:p>
            <a:pPr marL="514350" lvl="0" indent="-514350" eaLnBrk="0" fontAlgn="base" hangingPunct="0">
              <a:buAutoNum type="arabicPeriod"/>
            </a:pPr>
            <a:r>
              <a:rPr lang="en-US" sz="3200" b="1" dirty="0"/>
              <a:t>Abound (1 Cor. 15:58; 2 Cor. 8:2,7; 9:8; Phil. 1:9; 1 Thess. 3:12; 4:1; 2 Thess. 1:3; 2 Peter 1:5-8)</a:t>
            </a:r>
          </a:p>
        </p:txBody>
      </p:sp>
    </p:spTree>
    <p:extLst>
      <p:ext uri="{BB962C8B-B14F-4D97-AF65-F5344CB8AC3E}">
        <p14:creationId xmlns:p14="http://schemas.microsoft.com/office/powerpoint/2010/main" val="41824087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C830D-8E83-4C39-B4AD-AC71552F4E2B}"/>
              </a:ext>
            </a:extLst>
          </p:cNvPr>
          <p:cNvSpPr>
            <a:spLocks noGrp="1"/>
          </p:cNvSpPr>
          <p:nvPr>
            <p:ph type="title"/>
          </p:nvPr>
        </p:nvSpPr>
        <p:spPr>
          <a:xfrm>
            <a:off x="237996" y="164893"/>
            <a:ext cx="11567784" cy="1064301"/>
          </a:xfrm>
        </p:spPr>
        <p:txBody>
          <a:bodyPr>
            <a:noAutofit/>
          </a:bodyPr>
          <a:lstStyle/>
          <a:p>
            <a:r>
              <a:rPr lang="en-US" sz="4000" b="1" dirty="0">
                <a:solidFill>
                  <a:schemeClr val="bg1"/>
                </a:solidFill>
                <a:effectLst>
                  <a:outerShdw blurRad="38100" dist="38100" dir="2700000" algn="tl">
                    <a:srgbClr val="000000">
                      <a:alpha val="43137"/>
                    </a:srgbClr>
                  </a:outerShdw>
                </a:effectLst>
                <a:latin typeface="Eras Demi ITC" panose="020B0805030504020804" pitchFamily="34" charset="0"/>
              </a:rPr>
              <a:t>Some Epistles May Become Blotted</a:t>
            </a:r>
            <a:endParaRPr lang="en-US" sz="3200" b="1" dirty="0">
              <a:solidFill>
                <a:schemeClr val="bg1"/>
              </a:solidFill>
              <a:effectLst>
                <a:outerShdw blurRad="38100" dist="38100" dir="2700000" algn="tl">
                  <a:srgbClr val="000000">
                    <a:alpha val="43137"/>
                  </a:srgbClr>
                </a:outerShdw>
              </a:effectLst>
              <a:latin typeface="Eras Medium ITC" panose="020B0602030504020804" pitchFamily="34" charset="0"/>
            </a:endParaRPr>
          </a:p>
        </p:txBody>
      </p:sp>
      <p:sp>
        <p:nvSpPr>
          <p:cNvPr id="3" name="Content Placeholder 2">
            <a:extLst>
              <a:ext uri="{FF2B5EF4-FFF2-40B4-BE49-F238E27FC236}">
                <a16:creationId xmlns:a16="http://schemas.microsoft.com/office/drawing/2014/main" id="{C0BA9B38-C489-4DF7-925F-C9190E955267}"/>
              </a:ext>
            </a:extLst>
          </p:cNvPr>
          <p:cNvSpPr>
            <a:spLocks noGrp="1"/>
          </p:cNvSpPr>
          <p:nvPr>
            <p:ph idx="1"/>
          </p:nvPr>
        </p:nvSpPr>
        <p:spPr>
          <a:xfrm>
            <a:off x="237996" y="1364105"/>
            <a:ext cx="11567785" cy="5261547"/>
          </a:xfrm>
        </p:spPr>
        <p:txBody>
          <a:bodyPr>
            <a:normAutofit/>
          </a:bodyPr>
          <a:lstStyle/>
          <a:p>
            <a:pPr marL="514350" lvl="0" indent="-514350" eaLnBrk="0" fontAlgn="base" hangingPunct="0">
              <a:buAutoNum type="arabicPeriod"/>
            </a:pPr>
            <a:r>
              <a:rPr lang="en-US" sz="3200" b="1" dirty="0"/>
              <a:t>The Christian has been washed white (Rev. 1:5-6; 7:14; 1 Jn 1:7)</a:t>
            </a:r>
          </a:p>
          <a:p>
            <a:pPr marL="514350" lvl="0" indent="-514350" eaLnBrk="0" fontAlgn="base" hangingPunct="0">
              <a:buAutoNum type="arabicPeriod"/>
            </a:pPr>
            <a:r>
              <a:rPr lang="en-US" sz="3200" b="1" dirty="0"/>
              <a:t>Sin will blemish (James 1:27; Eph 5:25-27</a:t>
            </a:r>
          </a:p>
          <a:p>
            <a:pPr marL="514350" lvl="0" indent="-514350" eaLnBrk="0" fontAlgn="base" hangingPunct="0">
              <a:buAutoNum type="arabicPeriod"/>
            </a:pPr>
            <a:r>
              <a:rPr lang="en-US" sz="3200" b="1" dirty="0"/>
              <a:t>Those blemishes hurt the influence of a Christian</a:t>
            </a:r>
          </a:p>
          <a:p>
            <a:pPr marL="514350" lvl="0" indent="-514350" eaLnBrk="0" fontAlgn="base" hangingPunct="0">
              <a:buAutoNum type="arabicPeriod"/>
            </a:pPr>
            <a:r>
              <a:rPr lang="en-US" sz="3200" b="1" dirty="0"/>
              <a:t>We must maintain spiritual purity (1 Tim. 4:15-16)</a:t>
            </a:r>
          </a:p>
          <a:p>
            <a:pPr marL="514350" lvl="0" indent="-514350" eaLnBrk="0" fontAlgn="base" hangingPunct="0">
              <a:buAutoNum type="arabicPeriod"/>
            </a:pPr>
            <a:r>
              <a:rPr lang="en-US" sz="3200" b="1" dirty="0"/>
              <a:t>We need to live in such a way that even after death we can still be an influence (Rev. 14:13</a:t>
            </a:r>
            <a:r>
              <a:rPr lang="en-US" b="1" dirty="0"/>
              <a:t>)</a:t>
            </a:r>
          </a:p>
        </p:txBody>
      </p:sp>
    </p:spTree>
    <p:extLst>
      <p:ext uri="{BB962C8B-B14F-4D97-AF65-F5344CB8AC3E}">
        <p14:creationId xmlns:p14="http://schemas.microsoft.com/office/powerpoint/2010/main" val="227988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20000" b="-20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7F1F02-F84C-4BE5-807F-D76831DCC116}"/>
              </a:ext>
            </a:extLst>
          </p:cNvPr>
          <p:cNvSpPr>
            <a:spLocks noGrp="1"/>
          </p:cNvSpPr>
          <p:nvPr>
            <p:ph type="ctrTitle"/>
          </p:nvPr>
        </p:nvSpPr>
        <p:spPr>
          <a:xfrm>
            <a:off x="475989" y="726511"/>
            <a:ext cx="7358871" cy="2448837"/>
          </a:xfrm>
        </p:spPr>
        <p:txBody>
          <a:bodyPr/>
          <a:lstStyle/>
          <a:p>
            <a:r>
              <a:rPr lang="en-US" dirty="0">
                <a:ln>
                  <a:solidFill>
                    <a:schemeClr val="tx1"/>
                  </a:solidFill>
                </a:ln>
                <a:solidFill>
                  <a:schemeClr val="bg1"/>
                </a:solidFill>
                <a:effectLst>
                  <a:outerShdw blurRad="38100" dist="38100" dir="2700000" algn="tl">
                    <a:srgbClr val="000000">
                      <a:alpha val="43137"/>
                    </a:srgbClr>
                  </a:outerShdw>
                </a:effectLst>
                <a:latin typeface="Eras Bold ITC" panose="020B0907030504020204" pitchFamily="34" charset="0"/>
              </a:rPr>
              <a:t>The Christian and Influence</a:t>
            </a:r>
          </a:p>
        </p:txBody>
      </p:sp>
      <p:sp>
        <p:nvSpPr>
          <p:cNvPr id="3" name="Subtitle 2">
            <a:extLst>
              <a:ext uri="{FF2B5EF4-FFF2-40B4-BE49-F238E27FC236}">
                <a16:creationId xmlns:a16="http://schemas.microsoft.com/office/drawing/2014/main" id="{DE761454-462E-4423-82E1-87094E7A0F49}"/>
              </a:ext>
            </a:extLst>
          </p:cNvPr>
          <p:cNvSpPr>
            <a:spLocks noGrp="1"/>
          </p:cNvSpPr>
          <p:nvPr>
            <p:ph type="subTitle" idx="1"/>
          </p:nvPr>
        </p:nvSpPr>
        <p:spPr>
          <a:xfrm>
            <a:off x="1526258" y="3320884"/>
            <a:ext cx="5284034" cy="554636"/>
          </a:xfrm>
        </p:spPr>
        <p:txBody>
          <a:bodyPr>
            <a:normAutofit/>
          </a:bodyPr>
          <a:lstStyle/>
          <a:p>
            <a:r>
              <a:rPr lang="en-US" sz="3200" dirty="0">
                <a:ln>
                  <a:solidFill>
                    <a:schemeClr val="bg1"/>
                  </a:solidFill>
                </a:ln>
                <a:solidFill>
                  <a:schemeClr val="bg1"/>
                </a:solidFill>
                <a:effectLst>
                  <a:outerShdw blurRad="38100" dist="38100" dir="2700000" algn="tl">
                    <a:srgbClr val="000000">
                      <a:alpha val="43137"/>
                    </a:srgbClr>
                  </a:outerShdw>
                </a:effectLst>
                <a:latin typeface="Eras Medium ITC" panose="020B0602030504020804" pitchFamily="34" charset="0"/>
              </a:rPr>
              <a:t>Matthew 5:13-16</a:t>
            </a:r>
          </a:p>
        </p:txBody>
      </p:sp>
    </p:spTree>
    <p:extLst>
      <p:ext uri="{BB962C8B-B14F-4D97-AF65-F5344CB8AC3E}">
        <p14:creationId xmlns:p14="http://schemas.microsoft.com/office/powerpoint/2010/main" val="27163654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1258</TotalTime>
  <Words>751</Words>
  <Application>Microsoft Office PowerPoint</Application>
  <PresentationFormat>Widescreen</PresentationFormat>
  <Paragraphs>52</Paragraphs>
  <Slides>8</Slides>
  <Notes>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vt:i4>
      </vt:variant>
    </vt:vector>
  </HeadingPairs>
  <TitlesOfParts>
    <vt:vector size="16" baseType="lpstr">
      <vt:lpstr>Aharoni</vt:lpstr>
      <vt:lpstr>Arial</vt:lpstr>
      <vt:lpstr>Calibri</vt:lpstr>
      <vt:lpstr>Calibri Light</vt:lpstr>
      <vt:lpstr>Eras Bold ITC</vt:lpstr>
      <vt:lpstr>Eras Demi ITC</vt:lpstr>
      <vt:lpstr>Eras Medium ITC</vt:lpstr>
      <vt:lpstr>Office Theme</vt:lpstr>
      <vt:lpstr>9 Ways Our Influence Is Like an Epistle</vt:lpstr>
      <vt:lpstr>Consider Your Influence</vt:lpstr>
      <vt:lpstr>Epistles Are Written for the Good of Others</vt:lpstr>
      <vt:lpstr>Epistles Convey the Expression of the Authors</vt:lpstr>
      <vt:lpstr>Epistles Should be Written to be Read Easily</vt:lpstr>
      <vt:lpstr>Some Epistles May Not Contain Much</vt:lpstr>
      <vt:lpstr>Some Epistles May Become Blotted</vt:lpstr>
      <vt:lpstr>The Christian and Influence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 Blackmer</dc:creator>
  <cp:lastModifiedBy>Cindy Nelson</cp:lastModifiedBy>
  <cp:revision>36</cp:revision>
  <cp:lastPrinted>2018-02-04T21:02:12Z</cp:lastPrinted>
  <dcterms:created xsi:type="dcterms:W3CDTF">2018-02-04T19:42:18Z</dcterms:created>
  <dcterms:modified xsi:type="dcterms:W3CDTF">2021-08-16T13:21:53Z</dcterms:modified>
</cp:coreProperties>
</file>