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B3879C-0D78-4BEE-8E7A-A643AFDAAEEB}" v="463" dt="2021-08-04T18:57:40.2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75643" autoAdjust="0"/>
  </p:normalViewPr>
  <p:slideViewPr>
    <p:cSldViewPr snapToGrid="0">
      <p:cViewPr varScale="1">
        <p:scale>
          <a:sx n="91" d="100"/>
          <a:sy n="91" d="100"/>
        </p:scale>
        <p:origin x="84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3880" y="5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58788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0F279E05-3D6B-4478-8010-9DA4ADC58C94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8787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685214"/>
            <a:ext cx="2971800" cy="458787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EADD7ACA-BD2C-4FD4-ABB7-3B1535A79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85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D7ACA-BD2C-4FD4-ABB7-3B1535A7928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595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/>
          </a:p>
          <a:p>
            <a:pPr rtl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D7ACA-BD2C-4FD4-ABB7-3B1535A7928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132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/>
          </a:p>
          <a:p>
            <a:pPr rtl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D7ACA-BD2C-4FD4-ABB7-3B1535A7928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401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/>
          </a:p>
          <a:p>
            <a:pPr rtl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D7ACA-BD2C-4FD4-ABB7-3B1535A7928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2511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/>
          </a:p>
          <a:p>
            <a:pPr rtl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D7ACA-BD2C-4FD4-ABB7-3B1535A7928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4057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/>
          </a:p>
          <a:p>
            <a:pPr rtl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D7ACA-BD2C-4FD4-ABB7-3B1535A7928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8904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/>
          </a:p>
          <a:p>
            <a:pPr rtl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D7ACA-BD2C-4FD4-ABB7-3B1535A7928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584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6EFA-03DD-4A2A-B570-4221A02C3F6D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85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6EFA-03DD-4A2A-B570-4221A02C3F6D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57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6EFA-03DD-4A2A-B570-4221A02C3F6D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7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225" y="1825625"/>
            <a:ext cx="11734800" cy="4351338"/>
          </a:xfrm>
        </p:spPr>
        <p:txBody>
          <a:bodyPr>
            <a:normAutofit/>
          </a:bodyPr>
          <a:lstStyle>
            <a:lvl1pPr marL="342900" indent="-342900">
              <a:defRPr sz="3200" b="1"/>
            </a:lvl1pPr>
            <a:lvl2pPr marL="800100" indent="-342900">
              <a:buFont typeface="Calibri" panose="020F0502020204030204" pitchFamily="34" charset="0"/>
              <a:buChar char="−"/>
              <a:defRPr sz="2800" b="1"/>
            </a:lvl2pPr>
            <a:lvl3pPr>
              <a:defRPr sz="2400" b="1"/>
            </a:lvl3pPr>
            <a:lvl4pPr>
              <a:defRPr sz="2000" b="1"/>
            </a:lvl4pPr>
            <a:lvl5pPr>
              <a:defRPr sz="2000" b="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86192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6EFA-03DD-4A2A-B570-4221A02C3F6D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335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6EFA-03DD-4A2A-B570-4221A02C3F6D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125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6EFA-03DD-4A2A-B570-4221A02C3F6D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487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6EFA-03DD-4A2A-B570-4221A02C3F6D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551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6EFA-03DD-4A2A-B570-4221A02C3F6D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6EFA-03DD-4A2A-B570-4221A02C3F6D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892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6EFA-03DD-4A2A-B570-4221A02C3F6D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794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86EFA-03DD-4A2A-B570-4221A02C3F6D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294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F1F02-F84C-4BE5-807F-D76831DCC1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4325" y="577972"/>
            <a:ext cx="7025236" cy="269226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9 Ways</a:t>
            </a:r>
            <a:b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</a:b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Our Influence Is</a:t>
            </a:r>
            <a:b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</a:b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Like an Epistle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761454-462E-4423-82E1-87094E7A0F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2585" y="3665935"/>
            <a:ext cx="4888716" cy="554636"/>
          </a:xfrm>
        </p:spPr>
        <p:txBody>
          <a:bodyPr>
            <a:norm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Medium ITC" panose="020B0602030504020804" pitchFamily="34" charset="0"/>
              </a:rPr>
              <a:t>2 Corinthians 3:2-3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A7433D8-0458-499F-8FA5-C749F11733CD}"/>
              </a:ext>
            </a:extLst>
          </p:cNvPr>
          <p:cNvSpPr txBox="1">
            <a:spLocks/>
          </p:cNvSpPr>
          <p:nvPr/>
        </p:nvSpPr>
        <p:spPr>
          <a:xfrm>
            <a:off x="992699" y="5909086"/>
            <a:ext cx="5668489" cy="8817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Medium ITC" panose="020B0602030504020804" pitchFamily="34" charset="0"/>
              </a:rPr>
              <a:t>From Wendell Winkler’s</a:t>
            </a:r>
          </a:p>
          <a:p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Medium ITC" panose="020B0602030504020804" pitchFamily="34" charset="0"/>
              </a:rPr>
              <a:t>“The Christian and Influence”</a:t>
            </a:r>
          </a:p>
        </p:txBody>
      </p:sp>
    </p:spTree>
    <p:extLst>
      <p:ext uri="{BB962C8B-B14F-4D97-AF65-F5344CB8AC3E}">
        <p14:creationId xmlns:p14="http://schemas.microsoft.com/office/powerpoint/2010/main" val="1066065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A9B38-C489-4DF7-925F-C9190E955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225" y="2406772"/>
            <a:ext cx="11766250" cy="4451228"/>
          </a:xfrm>
        </p:spPr>
        <p:txBody>
          <a:bodyPr>
            <a:noAutofit/>
          </a:bodyPr>
          <a:lstStyle/>
          <a:p>
            <a:r>
              <a:rPr lang="en-US" dirty="0">
                <a:cs typeface="Aharoni" panose="02010803020104030203" pitchFamily="2" charset="-79"/>
              </a:rPr>
              <a:t>This change—conversion—is vitally and eternally important (Matt. 13:15; 18:3; Acts 3:19)</a:t>
            </a:r>
          </a:p>
          <a:p>
            <a:r>
              <a:rPr lang="en-US" dirty="0">
                <a:cs typeface="Aharoni" panose="02010803020104030203" pitchFamily="2" charset="-79"/>
              </a:rPr>
              <a:t>This change is produced by the Word of God (Psa. 19:7; Rom. 1:16; 2 Tim. 3:16-17)</a:t>
            </a:r>
          </a:p>
          <a:p>
            <a:r>
              <a:rPr lang="en-US" dirty="0">
                <a:cs typeface="Aharoni" panose="02010803020104030203" pitchFamily="2" charset="-79"/>
              </a:rPr>
              <a:t>This change is 3-fold in nature:</a:t>
            </a:r>
          </a:p>
          <a:p>
            <a:pPr lvl="1"/>
            <a:r>
              <a:rPr lang="en-US" dirty="0">
                <a:cs typeface="Aharoni" panose="02010803020104030203" pitchFamily="2" charset="-79"/>
              </a:rPr>
              <a:t>There is a change of heart, produced by faith (Acts 15:9)</a:t>
            </a:r>
          </a:p>
          <a:p>
            <a:pPr lvl="1"/>
            <a:r>
              <a:rPr lang="en-US" dirty="0">
                <a:cs typeface="Aharoni" panose="02010803020104030203" pitchFamily="2" charset="-79"/>
              </a:rPr>
              <a:t>There is a change of life, produced by repentance (Matt. 12:41; Jon. 3:10)</a:t>
            </a:r>
          </a:p>
          <a:p>
            <a:pPr lvl="1"/>
            <a:r>
              <a:rPr lang="en-US" dirty="0">
                <a:cs typeface="Aharoni" panose="02010803020104030203" pitchFamily="2" charset="-79"/>
              </a:rPr>
              <a:t>There is a change of state, produced by baptism (Gal. 3:26-27; Rom. 6:3)</a:t>
            </a:r>
          </a:p>
          <a:p>
            <a:r>
              <a:rPr lang="en-US" dirty="0">
                <a:cs typeface="Aharoni" panose="02010803020104030203" pitchFamily="2" charset="-79"/>
              </a:rPr>
              <a:t>This change results in a new life (Rom. 6:4; 2 Cor. 5:17; Gal. 6:15)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2C830D-8E83-4C39-B4AD-AC71552F4E2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76224" y="209550"/>
            <a:ext cx="11572876" cy="193675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80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Epistles Are Always Written on Materials Which Have Undergone a Change</a:t>
            </a:r>
          </a:p>
        </p:txBody>
      </p:sp>
    </p:spTree>
    <p:extLst>
      <p:ext uri="{BB962C8B-B14F-4D97-AF65-F5344CB8AC3E}">
        <p14:creationId xmlns:p14="http://schemas.microsoft.com/office/powerpoint/2010/main" val="3891727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A9B38-C489-4DF7-925F-C9190E955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225" y="2006600"/>
            <a:ext cx="11734800" cy="4851399"/>
          </a:xfrm>
        </p:spPr>
        <p:txBody>
          <a:bodyPr>
            <a:normAutofit/>
          </a:bodyPr>
          <a:lstStyle/>
          <a:p>
            <a:r>
              <a:rPr lang="en-US" sz="3600" dirty="0">
                <a:cs typeface="Aharoni" panose="02010803020104030203" pitchFamily="2" charset="-79"/>
              </a:rPr>
              <a:t>Just as men read letters, they will read us</a:t>
            </a:r>
          </a:p>
          <a:p>
            <a:r>
              <a:rPr lang="en-US" sz="3600" dirty="0">
                <a:cs typeface="Aharoni" panose="02010803020104030203" pitchFamily="2" charset="-79"/>
              </a:rPr>
              <a:t>Matthew 5:16</a:t>
            </a:r>
          </a:p>
          <a:p>
            <a:r>
              <a:rPr lang="en-US" sz="3600" dirty="0">
                <a:cs typeface="Aharoni" panose="02010803020104030203" pitchFamily="2" charset="-79"/>
              </a:rPr>
              <a:t>Philippians 2:14-16</a:t>
            </a:r>
          </a:p>
          <a:p>
            <a:r>
              <a:rPr lang="en-US" sz="3600" dirty="0">
                <a:cs typeface="Aharoni" panose="02010803020104030203" pitchFamily="2" charset="-79"/>
              </a:rPr>
              <a:t>Titus 2:7-8</a:t>
            </a:r>
          </a:p>
          <a:p>
            <a:r>
              <a:rPr lang="en-US" sz="3600" dirty="0">
                <a:cs typeface="Aharoni" panose="02010803020104030203" pitchFamily="2" charset="-79"/>
              </a:rPr>
              <a:t>1 Peter 2:11-12</a:t>
            </a:r>
          </a:p>
          <a:p>
            <a:r>
              <a:rPr lang="en-US" sz="3600" dirty="0">
                <a:cs typeface="Aharoni" panose="02010803020104030203" pitchFamily="2" charset="-79"/>
              </a:rPr>
              <a:t>1 Peter 3:1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2C830D-8E83-4C39-B4AD-AC71552F4E2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76224" y="209550"/>
            <a:ext cx="11572876" cy="165735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80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Epistles Are Read, with the Reader Being Influenced Thereby</a:t>
            </a:r>
          </a:p>
        </p:txBody>
      </p:sp>
    </p:spTree>
    <p:extLst>
      <p:ext uri="{BB962C8B-B14F-4D97-AF65-F5344CB8AC3E}">
        <p14:creationId xmlns:p14="http://schemas.microsoft.com/office/powerpoint/2010/main" val="3060596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A9B38-C489-4DF7-925F-C9190E955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225" y="2032000"/>
            <a:ext cx="11734800" cy="4711699"/>
          </a:xfrm>
        </p:spPr>
        <p:txBody>
          <a:bodyPr>
            <a:normAutofit/>
          </a:bodyPr>
          <a:lstStyle/>
          <a:p>
            <a:r>
              <a:rPr lang="en-US" sz="3400" dirty="0">
                <a:cs typeface="Aharoni" panose="02010803020104030203" pitchFamily="2" charset="-79"/>
              </a:rPr>
              <a:t>Christ lived for the good of others (2 Cor. 8:9; Matt. 20:28)</a:t>
            </a:r>
          </a:p>
          <a:p>
            <a:r>
              <a:rPr lang="en-US" sz="3400" dirty="0">
                <a:cs typeface="Aharoni" panose="02010803020104030203" pitchFamily="2" charset="-79"/>
              </a:rPr>
              <a:t>Paul also lived for the good of others (2 Cor. 12:15; Phil. 2:17)</a:t>
            </a:r>
          </a:p>
          <a:p>
            <a:r>
              <a:rPr lang="en-US" sz="3400" dirty="0">
                <a:cs typeface="Aharoni" panose="02010803020104030203" pitchFamily="2" charset="-79"/>
              </a:rPr>
              <a:t>The Scriptures tell us to live for the good of others (1 Cor. 10:24; Rom. 15:1; 1 Cor. 13:5; Gal. 6:10)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2C830D-8E83-4C39-B4AD-AC71552F4E2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76224" y="95250"/>
            <a:ext cx="11572876" cy="193675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80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Epistles Are Written for the Good</a:t>
            </a:r>
            <a:br>
              <a:rPr lang="en-US" sz="480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</a:br>
            <a:r>
              <a:rPr lang="en-US" sz="480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of Others</a:t>
            </a:r>
          </a:p>
        </p:txBody>
      </p:sp>
    </p:spTree>
    <p:extLst>
      <p:ext uri="{BB962C8B-B14F-4D97-AF65-F5344CB8AC3E}">
        <p14:creationId xmlns:p14="http://schemas.microsoft.com/office/powerpoint/2010/main" val="2695778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A9B38-C489-4DF7-925F-C9190E955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225" y="2032000"/>
            <a:ext cx="11734800" cy="4826000"/>
          </a:xfrm>
        </p:spPr>
        <p:txBody>
          <a:bodyPr>
            <a:normAutofit fontScale="92500"/>
          </a:bodyPr>
          <a:lstStyle/>
          <a:p>
            <a:r>
              <a:rPr lang="en-US" sz="3600" dirty="0">
                <a:cs typeface="Aharoni" panose="02010803020104030203" pitchFamily="2" charset="-79"/>
              </a:rPr>
              <a:t>As epistles of Jesus, we give an expression of Christ to the world</a:t>
            </a:r>
          </a:p>
          <a:p>
            <a:pPr lvl="1"/>
            <a:r>
              <a:rPr lang="en-US" sz="3200" dirty="0">
                <a:cs typeface="Aharoni" panose="02010803020104030203" pitchFamily="2" charset="-79"/>
              </a:rPr>
              <a:t>We are to have the mind of Christ (Phil. 2:5)</a:t>
            </a:r>
          </a:p>
          <a:p>
            <a:pPr lvl="1"/>
            <a:r>
              <a:rPr lang="en-US" sz="3200" dirty="0">
                <a:cs typeface="Aharoni" panose="02010803020104030203" pitchFamily="2" charset="-79"/>
              </a:rPr>
              <a:t>We are to have Christ living in us (Gal. 2:20; Col. 1:27)</a:t>
            </a:r>
          </a:p>
          <a:p>
            <a:pPr lvl="1"/>
            <a:r>
              <a:rPr lang="en-US" sz="3200" dirty="0">
                <a:cs typeface="Aharoni" panose="02010803020104030203" pitchFamily="2" charset="-79"/>
              </a:rPr>
              <a:t>We are to magnify Christ in our lives (Phil. 1:20)</a:t>
            </a:r>
          </a:p>
          <a:p>
            <a:pPr lvl="1"/>
            <a:r>
              <a:rPr lang="en-US" sz="3200" dirty="0">
                <a:cs typeface="Aharoni" panose="02010803020104030203" pitchFamily="2" charset="-79"/>
              </a:rPr>
              <a:t>Our lives are to be transformed into the image of Christ (2 Cor. 3:18)</a:t>
            </a:r>
          </a:p>
          <a:p>
            <a:r>
              <a:rPr lang="en-US" sz="3600" dirty="0">
                <a:cs typeface="Aharoni" panose="02010803020104030203" pitchFamily="2" charset="-79"/>
              </a:rPr>
              <a:t>To have seen Christ was to have seen His Father (John 14:9)</a:t>
            </a:r>
          </a:p>
          <a:p>
            <a:r>
              <a:rPr lang="en-US" sz="3600" dirty="0">
                <a:cs typeface="Aharoni" panose="02010803020104030203" pitchFamily="2" charset="-79"/>
              </a:rPr>
              <a:t>Correspondingly, to see a true Christian is to see Christ.</a:t>
            </a:r>
          </a:p>
          <a:p>
            <a:r>
              <a:rPr lang="en-US" sz="3600" dirty="0">
                <a:cs typeface="Aharoni" panose="02010803020104030203" pitchFamily="2" charset="-79"/>
              </a:rPr>
              <a:t>Can others see Christ in me?  </a:t>
            </a:r>
          </a:p>
          <a:p>
            <a:r>
              <a:rPr lang="en-US" sz="3600" dirty="0">
                <a:cs typeface="Aharoni" panose="02010803020104030203" pitchFamily="2" charset="-79"/>
              </a:rPr>
              <a:t>What impression of Christ do others get through me?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2C830D-8E83-4C39-B4AD-AC71552F4E2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76224" y="95250"/>
            <a:ext cx="11572876" cy="193675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80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Epistles Convey the Expression of Their Authors</a:t>
            </a:r>
          </a:p>
        </p:txBody>
      </p:sp>
    </p:spTree>
    <p:extLst>
      <p:ext uri="{BB962C8B-B14F-4D97-AF65-F5344CB8AC3E}">
        <p14:creationId xmlns:p14="http://schemas.microsoft.com/office/powerpoint/2010/main" val="2850787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A9B38-C489-4DF7-925F-C9190E955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225" y="2032000"/>
            <a:ext cx="11734800" cy="4826000"/>
          </a:xfrm>
        </p:spPr>
        <p:txBody>
          <a:bodyPr>
            <a:normAutofit/>
          </a:bodyPr>
          <a:lstStyle/>
          <a:p>
            <a:r>
              <a:rPr lang="en-US" sz="3600" dirty="0">
                <a:cs typeface="Aharoni" panose="02010803020104030203" pitchFamily="2" charset="-79"/>
              </a:rPr>
              <a:t>As epistles of Christ, we wear His name</a:t>
            </a:r>
          </a:p>
          <a:p>
            <a:pPr lvl="1"/>
            <a:r>
              <a:rPr lang="en-US" sz="3200" dirty="0">
                <a:cs typeface="Aharoni" panose="02010803020104030203" pitchFamily="2" charset="-79"/>
              </a:rPr>
              <a:t>The name “Christian” is found three times in the NT (Acts 11:26; 26:28; 1 Pet. 4:16).</a:t>
            </a:r>
          </a:p>
          <a:p>
            <a:pPr lvl="1"/>
            <a:r>
              <a:rPr lang="en-US" sz="3200" dirty="0">
                <a:cs typeface="Aharoni" panose="02010803020104030203" pitchFamily="2" charset="-79"/>
              </a:rPr>
              <a:t>In the OT, God’s people were called by God’s name = </a:t>
            </a:r>
            <a:r>
              <a:rPr lang="en-US" sz="3600" dirty="0">
                <a:cs typeface="Aharoni" panose="02010803020104030203" pitchFamily="2" charset="-79"/>
              </a:rPr>
              <a:t>“Israelites” (2 Cor. 11:22)</a:t>
            </a:r>
          </a:p>
          <a:p>
            <a:pPr lvl="1"/>
            <a:r>
              <a:rPr lang="en-US" sz="3200" dirty="0">
                <a:cs typeface="Aharoni" panose="02010803020104030203" pitchFamily="2" charset="-79"/>
              </a:rPr>
              <a:t>In like manner, in the NT, Christ’s disciples are called by Christ’s name (Acts 4:11-12; Jas. 2:7)</a:t>
            </a:r>
            <a:endParaRPr lang="en-US" sz="3600" dirty="0">
              <a:cs typeface="Aharoni" panose="02010803020104030203" pitchFamily="2" charset="-79"/>
            </a:endParaRPr>
          </a:p>
          <a:p>
            <a:r>
              <a:rPr lang="en-US" sz="3600" dirty="0">
                <a:cs typeface="Aharoni" panose="02010803020104030203" pitchFamily="2" charset="-79"/>
              </a:rPr>
              <a:t>As epistles bearing the name of Christ, let us so live as to never bring shame and reproach on this name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2C830D-8E83-4C39-B4AD-AC71552F4E2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76224" y="95250"/>
            <a:ext cx="11734800" cy="193675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80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Epistles Bear the Signature of </a:t>
            </a:r>
            <a:br>
              <a:rPr lang="en-US" sz="480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</a:br>
            <a:r>
              <a:rPr lang="en-US" sz="480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Their Authors</a:t>
            </a:r>
          </a:p>
        </p:txBody>
      </p:sp>
    </p:spTree>
    <p:extLst>
      <p:ext uri="{BB962C8B-B14F-4D97-AF65-F5344CB8AC3E}">
        <p14:creationId xmlns:p14="http://schemas.microsoft.com/office/powerpoint/2010/main" val="2093122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A9B38-C489-4DF7-925F-C9190E955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225" y="2032000"/>
            <a:ext cx="11734800" cy="4826000"/>
          </a:xfrm>
        </p:spPr>
        <p:txBody>
          <a:bodyPr>
            <a:normAutofit/>
          </a:bodyPr>
          <a:lstStyle/>
          <a:p>
            <a:r>
              <a:rPr lang="en-US" sz="3600" dirty="0">
                <a:cs typeface="Aharoni" panose="02010803020104030203" pitchFamily="2" charset="-79"/>
              </a:rPr>
              <a:t>As His epistles, people should be able to tell easily that we are Christ’s disciples (Acts 4:13)</a:t>
            </a:r>
          </a:p>
          <a:p>
            <a:r>
              <a:rPr lang="en-US" sz="3600" dirty="0">
                <a:cs typeface="Aharoni" panose="02010803020104030203" pitchFamily="2" charset="-79"/>
              </a:rPr>
              <a:t>Christians are to be different (Rom. 12:2; Eph. 5:8-14; 2 Cor. 6:14-18)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2C830D-8E83-4C39-B4AD-AC71552F4E2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76224" y="95250"/>
            <a:ext cx="11734800" cy="193675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80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Epistles Should Be Written So As to Be Read Easily</a:t>
            </a:r>
          </a:p>
        </p:txBody>
      </p:sp>
    </p:spTree>
    <p:extLst>
      <p:ext uri="{BB962C8B-B14F-4D97-AF65-F5344CB8AC3E}">
        <p14:creationId xmlns:p14="http://schemas.microsoft.com/office/powerpoint/2010/main" val="30314353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2311</TotalTime>
  <Words>548</Words>
  <Application>Microsoft Office PowerPoint</Application>
  <PresentationFormat>Widescreen</PresentationFormat>
  <Paragraphs>55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Eras Bold ITC</vt:lpstr>
      <vt:lpstr>Eras Medium ITC</vt:lpstr>
      <vt:lpstr>Office Theme</vt:lpstr>
      <vt:lpstr>9 Ways Our Influence Is Like an Epistle</vt:lpstr>
      <vt:lpstr>Epistles Are Always Written on Materials Which Have Undergone a Change</vt:lpstr>
      <vt:lpstr>Epistles Are Read, with the Reader Being Influenced Thereby</vt:lpstr>
      <vt:lpstr>Epistles Are Written for the Good of Others</vt:lpstr>
      <vt:lpstr>Epistles Convey the Expression of Their Authors</vt:lpstr>
      <vt:lpstr>Epistles Bear the Signature of  Their Authors</vt:lpstr>
      <vt:lpstr>Epistles Should Be Written So As to Be Read Easily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 Blackmer</dc:creator>
  <cp:lastModifiedBy>David Sproule</cp:lastModifiedBy>
  <cp:revision>39</cp:revision>
  <cp:lastPrinted>2021-07-14T21:11:51Z</cp:lastPrinted>
  <dcterms:created xsi:type="dcterms:W3CDTF">2018-02-04T19:42:18Z</dcterms:created>
  <dcterms:modified xsi:type="dcterms:W3CDTF">2021-08-04T18:58:35Z</dcterms:modified>
</cp:coreProperties>
</file>