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75643" autoAdjust="0"/>
  </p:normalViewPr>
  <p:slideViewPr>
    <p:cSldViewPr snapToGrid="0">
      <p:cViewPr varScale="1">
        <p:scale>
          <a:sx n="91" d="100"/>
          <a:sy n="91" d="100"/>
        </p:scale>
        <p:origin x="96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0" y="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878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0F279E05-3D6B-4478-8010-9DA4ADC58C94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85214"/>
            <a:ext cx="2971800" cy="45878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EADD7ACA-BD2C-4FD4-ABB7-3B1535A79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85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ACA-BD2C-4FD4-ABB7-3B1535A7928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951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  <a:p>
            <a:pPr rt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ACA-BD2C-4FD4-ABB7-3B1535A7928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159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  <a:p>
            <a:pPr rt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ACA-BD2C-4FD4-ABB7-3B1535A7928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2138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  <a:p>
            <a:pPr rt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ACA-BD2C-4FD4-ABB7-3B1535A7928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3613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  <a:p>
            <a:pPr rt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ACA-BD2C-4FD4-ABB7-3B1535A7928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857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  <a:p>
            <a:pPr rt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ACA-BD2C-4FD4-ABB7-3B1535A7928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3000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  <a:p>
            <a:pPr rt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ACA-BD2C-4FD4-ABB7-3B1535A7928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478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  <a:p>
            <a:pPr rt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ACA-BD2C-4FD4-ABB7-3B1535A7928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411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  <a:p>
            <a:pPr rt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ACA-BD2C-4FD4-ABB7-3B1535A7928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401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  <a:p>
            <a:pPr rt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ACA-BD2C-4FD4-ABB7-3B1535A7928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32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  <a:p>
            <a:pPr rt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ACA-BD2C-4FD4-ABB7-3B1535A7928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057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  <a:p>
            <a:pPr rt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ACA-BD2C-4FD4-ABB7-3B1535A7928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2511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  <a:p>
            <a:pPr rt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ACA-BD2C-4FD4-ABB7-3B1535A7928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904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  <a:p>
            <a:pPr rt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ACA-BD2C-4FD4-ABB7-3B1535A7928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5710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  <a:p>
            <a:pPr rt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ACA-BD2C-4FD4-ABB7-3B1535A7928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177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8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57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225" y="1825625"/>
            <a:ext cx="11734800" cy="4351338"/>
          </a:xfrm>
        </p:spPr>
        <p:txBody>
          <a:bodyPr>
            <a:normAutofit/>
          </a:bodyPr>
          <a:lstStyle>
            <a:lvl1pPr marL="342900" indent="-342900">
              <a:defRPr sz="3200" b="1"/>
            </a:lvl1pPr>
            <a:lvl2pPr marL="800100" indent="-342900">
              <a:buFont typeface="Calibri" panose="020F0502020204030204" pitchFamily="34" charset="0"/>
              <a:buChar char="−"/>
              <a:defRPr sz="2800" b="1"/>
            </a:lvl2pPr>
            <a:lvl3pPr>
              <a:defRPr sz="2400" b="1"/>
            </a:lvl3pPr>
            <a:lvl4pPr>
              <a:defRPr sz="2000" b="1"/>
            </a:lvl4pPr>
            <a:lvl5pPr>
              <a:defRPr sz="2000" b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6192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35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25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87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51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9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94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86EFA-03DD-4A2A-B570-4221A02C3F6D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29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F1F02-F84C-4BE5-807F-D76831DCC1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325" y="577972"/>
            <a:ext cx="7025236" cy="269226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13 Qualities of Leaven in Our Influence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761454-462E-4423-82E1-87094E7A0F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2585" y="3665935"/>
            <a:ext cx="4888716" cy="554636"/>
          </a:xfrm>
        </p:spPr>
        <p:txBody>
          <a:bodyPr>
            <a:norm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Medium ITC" panose="020B0602030504020804" pitchFamily="34" charset="0"/>
              </a:rPr>
              <a:t>Matthew 13:33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A7433D8-0458-499F-8FA5-C749F11733CD}"/>
              </a:ext>
            </a:extLst>
          </p:cNvPr>
          <p:cNvSpPr txBox="1">
            <a:spLocks/>
          </p:cNvSpPr>
          <p:nvPr/>
        </p:nvSpPr>
        <p:spPr>
          <a:xfrm>
            <a:off x="992699" y="5909086"/>
            <a:ext cx="5668489" cy="8817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Medium ITC" panose="020B0602030504020804" pitchFamily="34" charset="0"/>
              </a:rPr>
              <a:t>From Wendell Winkler’s</a:t>
            </a:r>
          </a:p>
          <a:p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Medium ITC" panose="020B0602030504020804" pitchFamily="34" charset="0"/>
              </a:rPr>
              <a:t>“The Christian and Influence”</a:t>
            </a:r>
          </a:p>
        </p:txBody>
      </p:sp>
    </p:spTree>
    <p:extLst>
      <p:ext uri="{BB962C8B-B14F-4D97-AF65-F5344CB8AC3E}">
        <p14:creationId xmlns:p14="http://schemas.microsoft.com/office/powerpoint/2010/main" val="1066065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A9B38-C489-4DF7-925F-C9190E955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225" y="2552700"/>
            <a:ext cx="11734800" cy="4305300"/>
          </a:xfrm>
        </p:spPr>
        <p:txBody>
          <a:bodyPr>
            <a:normAutofit/>
          </a:bodyPr>
          <a:lstStyle/>
          <a:p>
            <a:r>
              <a:rPr lang="en-US" sz="3600" dirty="0">
                <a:cs typeface="Aharoni" panose="02010803020104030203" pitchFamily="2" charset="-79"/>
              </a:rPr>
              <a:t>“Leaven” (Greek, </a:t>
            </a:r>
            <a:r>
              <a:rPr lang="en-US" sz="3600" i="1" dirty="0" err="1">
                <a:cs typeface="Aharoni" panose="02010803020104030203" pitchFamily="2" charset="-79"/>
              </a:rPr>
              <a:t>zume</a:t>
            </a:r>
            <a:r>
              <a:rPr lang="en-US" sz="3600" dirty="0">
                <a:cs typeface="Aharoni" panose="02010803020104030203" pitchFamily="2" charset="-79"/>
              </a:rPr>
              <a:t>) in Matthew 13:33 is from the Greek </a:t>
            </a:r>
            <a:r>
              <a:rPr lang="en-US" sz="3600" i="1" dirty="0" err="1">
                <a:cs typeface="Aharoni" panose="02010803020104030203" pitchFamily="2" charset="-79"/>
              </a:rPr>
              <a:t>zeo</a:t>
            </a:r>
            <a:r>
              <a:rPr lang="en-US" sz="3600" dirty="0">
                <a:cs typeface="Aharoni" panose="02010803020104030203" pitchFamily="2" charset="-79"/>
              </a:rPr>
              <a:t>, which means “to boil or seethe as in fermentation”</a:t>
            </a:r>
          </a:p>
          <a:p>
            <a:r>
              <a:rPr lang="en-US" sz="3600" dirty="0">
                <a:cs typeface="Aharoni" panose="02010803020104030203" pitchFamily="2" charset="-79"/>
              </a:rPr>
              <a:t>The Christian and his influence can sometimes be disturbing (cf. 1 Kgs. 18:17; Acts 16:20; 17:6)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2C830D-8E83-4C39-B4AD-AC71552F4E2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76224" y="209550"/>
            <a:ext cx="11734800" cy="193675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Leaven Causes the Mass into Which </a:t>
            </a:r>
            <a:br>
              <a:rPr lang="en-US" sz="48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</a:br>
            <a:r>
              <a:rPr lang="en-US" sz="48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It Is Inserted to Swell and Bubble; Yea, to Seethe</a:t>
            </a:r>
          </a:p>
        </p:txBody>
      </p:sp>
    </p:spTree>
    <p:extLst>
      <p:ext uri="{BB962C8B-B14F-4D97-AF65-F5344CB8AC3E}">
        <p14:creationId xmlns:p14="http://schemas.microsoft.com/office/powerpoint/2010/main" val="3600965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A9B38-C489-4DF7-925F-C9190E955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225" y="2032000"/>
            <a:ext cx="11734800" cy="48260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>
                <a:cs typeface="Aharoni" panose="02010803020104030203" pitchFamily="2" charset="-79"/>
              </a:rPr>
              <a:t>Under the influence of Christ:</a:t>
            </a:r>
          </a:p>
          <a:p>
            <a:pPr lvl="1"/>
            <a:r>
              <a:rPr lang="en-US" sz="3200" dirty="0">
                <a:cs typeface="Aharoni" panose="02010803020104030203" pitchFamily="2" charset="-79"/>
              </a:rPr>
              <a:t>John, one of the sons of thunder (Mark 3:17), was transformed into the apostle of love (see First John)</a:t>
            </a:r>
          </a:p>
          <a:p>
            <a:pPr lvl="1"/>
            <a:r>
              <a:rPr lang="en-US" sz="3200" dirty="0">
                <a:cs typeface="Aharoni" panose="02010803020104030203" pitchFamily="2" charset="-79"/>
              </a:rPr>
              <a:t>Peter, a fickle and vacillating character, was changed into a stone-like personality (John 1:42)</a:t>
            </a:r>
          </a:p>
          <a:p>
            <a:r>
              <a:rPr lang="en-US" sz="3600" dirty="0">
                <a:cs typeface="Aharoni" panose="02010803020104030203" pitchFamily="2" charset="-79"/>
              </a:rPr>
              <a:t>Under the influence of Barnabas:</a:t>
            </a:r>
          </a:p>
          <a:p>
            <a:pPr lvl="1"/>
            <a:r>
              <a:rPr lang="en-US" sz="3200" dirty="0">
                <a:cs typeface="Aharoni" panose="02010803020104030203" pitchFamily="2" charset="-79"/>
              </a:rPr>
              <a:t>John Mark, who had turned back on the first missionary tour (Acts 13:13), became  profitable to the ministry (2 Tim. 4:11)</a:t>
            </a:r>
          </a:p>
          <a:p>
            <a:r>
              <a:rPr lang="en-US" sz="3600" dirty="0">
                <a:cs typeface="Aharoni" panose="02010803020104030203" pitchFamily="2" charset="-79"/>
              </a:rPr>
              <a:t>Under the influence of Christians:</a:t>
            </a:r>
          </a:p>
          <a:p>
            <a:pPr lvl="1"/>
            <a:r>
              <a:rPr lang="en-US" sz="3200" dirty="0">
                <a:cs typeface="Aharoni" panose="02010803020104030203" pitchFamily="2" charset="-79"/>
              </a:rPr>
              <a:t>Others will have their characters enriched, their attitudes improved, and their outlooks brightened (and perhaps be more open to Christ)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2C830D-8E83-4C39-B4AD-AC71552F4E2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76224" y="95250"/>
            <a:ext cx="11734800" cy="193675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Leaven Renders Palatable That Which It Influences</a:t>
            </a:r>
          </a:p>
        </p:txBody>
      </p:sp>
    </p:spTree>
    <p:extLst>
      <p:ext uri="{BB962C8B-B14F-4D97-AF65-F5344CB8AC3E}">
        <p14:creationId xmlns:p14="http://schemas.microsoft.com/office/powerpoint/2010/main" val="933425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A9B38-C489-4DF7-925F-C9190E955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225" y="1552574"/>
            <a:ext cx="11734800" cy="5305425"/>
          </a:xfrm>
        </p:spPr>
        <p:txBody>
          <a:bodyPr>
            <a:normAutofit/>
          </a:bodyPr>
          <a:lstStyle/>
          <a:p>
            <a:r>
              <a:rPr lang="en-US" sz="3600" dirty="0">
                <a:cs typeface="Aharoni" panose="02010803020104030203" pitchFamily="2" charset="-79"/>
              </a:rPr>
              <a:t>Sometimes it takes considerable time to influence and win a soul for Christ</a:t>
            </a:r>
          </a:p>
          <a:p>
            <a:r>
              <a:rPr lang="en-US" sz="3600" dirty="0">
                <a:cs typeface="Aharoni" panose="02010803020104030203" pitchFamily="2" charset="-79"/>
              </a:rPr>
              <a:t>Let us not grow weary (Gal. 6:9)</a:t>
            </a:r>
          </a:p>
          <a:p>
            <a:r>
              <a:rPr lang="en-US" sz="3600" dirty="0">
                <a:cs typeface="Aharoni" panose="02010803020104030203" pitchFamily="2" charset="-79"/>
              </a:rPr>
              <a:t>Let us keep on keeping on!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2C830D-8E83-4C39-B4AD-AC71552F4E2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76224" y="120650"/>
            <a:ext cx="11572876" cy="131127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Leaven Works Slowly</a:t>
            </a:r>
          </a:p>
        </p:txBody>
      </p:sp>
    </p:spTree>
    <p:extLst>
      <p:ext uri="{BB962C8B-B14F-4D97-AF65-F5344CB8AC3E}">
        <p14:creationId xmlns:p14="http://schemas.microsoft.com/office/powerpoint/2010/main" val="25231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A9B38-C489-4DF7-925F-C9190E955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225" y="2032000"/>
            <a:ext cx="11734800" cy="48260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>
                <a:cs typeface="Aharoni" panose="02010803020104030203" pitchFamily="2" charset="-79"/>
              </a:rPr>
              <a:t>It is amazing what great good can be done by just one person or by a few</a:t>
            </a:r>
          </a:p>
          <a:p>
            <a:pPr lvl="1"/>
            <a:r>
              <a:rPr lang="en-US" sz="3200" dirty="0">
                <a:cs typeface="Aharoni" panose="02010803020104030203" pitchFamily="2" charset="-79"/>
              </a:rPr>
              <a:t>The preaching of one man saved a city of near one million (Jonah 3:1-4:11)</a:t>
            </a:r>
          </a:p>
          <a:p>
            <a:pPr lvl="1"/>
            <a:r>
              <a:rPr lang="en-US" sz="3200" dirty="0">
                <a:cs typeface="Aharoni" panose="02010803020104030203" pitchFamily="2" charset="-79"/>
              </a:rPr>
              <a:t>Starting with 12 men, Christ inaugurated a system which revolutionized society and changed the course of the world</a:t>
            </a:r>
          </a:p>
          <a:p>
            <a:r>
              <a:rPr lang="en-US" sz="3600" dirty="0">
                <a:cs typeface="Aharoni" panose="02010803020104030203" pitchFamily="2" charset="-79"/>
              </a:rPr>
              <a:t>Let us never as individuals say, “I don’t mean much” or “I can’t do much”</a:t>
            </a:r>
          </a:p>
          <a:p>
            <a:r>
              <a:rPr lang="en-US" sz="3600" dirty="0">
                <a:cs typeface="Aharoni" panose="02010803020104030203" pitchFamily="2" charset="-79"/>
              </a:rPr>
              <a:t>Let us never as a congregation think we are insignificant</a:t>
            </a:r>
          </a:p>
          <a:p>
            <a:r>
              <a:rPr lang="en-US" sz="3600" dirty="0">
                <a:cs typeface="Aharoni" panose="02010803020104030203" pitchFamily="2" charset="-79"/>
              </a:rPr>
              <a:t>Let us be strong, fighting and influencing for Christ (Eph. 6:10)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2C830D-8E83-4C39-B4AD-AC71552F4E2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76224" y="95250"/>
            <a:ext cx="11734800" cy="193675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Leaven—Just a Little of It—Can Add Its Qualities to Much</a:t>
            </a:r>
          </a:p>
        </p:txBody>
      </p:sp>
    </p:spTree>
    <p:extLst>
      <p:ext uri="{BB962C8B-B14F-4D97-AF65-F5344CB8AC3E}">
        <p14:creationId xmlns:p14="http://schemas.microsoft.com/office/powerpoint/2010/main" val="2607321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A9B38-C489-4DF7-925F-C9190E955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225" y="2032000"/>
            <a:ext cx="11734800" cy="48260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>
                <a:cs typeface="Aharoni" panose="02010803020104030203" pitchFamily="2" charset="-79"/>
              </a:rPr>
              <a:t>Christians should effect the following changes </a:t>
            </a:r>
            <a:r>
              <a:rPr lang="en-US" sz="3600" u="sng" dirty="0">
                <a:cs typeface="Aharoni" panose="02010803020104030203" pitchFamily="2" charset="-79"/>
              </a:rPr>
              <a:t>in the home</a:t>
            </a:r>
            <a:r>
              <a:rPr lang="en-US" sz="3600" dirty="0">
                <a:cs typeface="Aharoni" panose="02010803020104030203" pitchFamily="2" charset="-79"/>
              </a:rPr>
              <a:t>:  hate to love, strife to peace, selfishness to selflessness, harshness to kindness</a:t>
            </a:r>
          </a:p>
          <a:p>
            <a:r>
              <a:rPr lang="en-US" sz="3600" dirty="0">
                <a:cs typeface="Aharoni" panose="02010803020104030203" pitchFamily="2" charset="-79"/>
              </a:rPr>
              <a:t>Christians should effect the following changes </a:t>
            </a:r>
            <a:r>
              <a:rPr lang="en-US" sz="3600" u="sng" dirty="0">
                <a:cs typeface="Aharoni" panose="02010803020104030203" pitchFamily="2" charset="-79"/>
              </a:rPr>
              <a:t>in the church</a:t>
            </a:r>
            <a:r>
              <a:rPr lang="en-US" sz="3600" dirty="0">
                <a:cs typeface="Aharoni" panose="02010803020104030203" pitchFamily="2" charset="-79"/>
              </a:rPr>
              <a:t>:  turmoil to peace, pessimism to faith, indifference to zeal, defeat to victory</a:t>
            </a:r>
          </a:p>
          <a:p>
            <a:r>
              <a:rPr lang="en-US" sz="3600" dirty="0">
                <a:cs typeface="Aharoni" panose="02010803020104030203" pitchFamily="2" charset="-79"/>
              </a:rPr>
              <a:t>Christians should effect the following changes </a:t>
            </a:r>
            <a:r>
              <a:rPr lang="en-US" sz="3600" u="sng" dirty="0">
                <a:cs typeface="Aharoni" panose="02010803020104030203" pitchFamily="2" charset="-79"/>
              </a:rPr>
              <a:t>in the community, workplace or school</a:t>
            </a:r>
            <a:r>
              <a:rPr lang="en-US" sz="3600" dirty="0">
                <a:cs typeface="Aharoni" panose="02010803020104030203" pitchFamily="2" charset="-79"/>
              </a:rPr>
              <a:t>:  dishonesty to integrity, impure speech to wholesome language, indolence to activity, immorality to purity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2C830D-8E83-4C39-B4AD-AC71552F4E2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76224" y="95250"/>
            <a:ext cx="11734800" cy="193675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Leaven Changes the Substance with Which It Comes in Contact</a:t>
            </a:r>
          </a:p>
        </p:txBody>
      </p:sp>
    </p:spTree>
    <p:extLst>
      <p:ext uri="{BB962C8B-B14F-4D97-AF65-F5344CB8AC3E}">
        <p14:creationId xmlns:p14="http://schemas.microsoft.com/office/powerpoint/2010/main" val="254431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A9B38-C489-4DF7-925F-C9190E955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225" y="1930400"/>
            <a:ext cx="11734800" cy="4927600"/>
          </a:xfrm>
        </p:spPr>
        <p:txBody>
          <a:bodyPr>
            <a:normAutofit fontScale="6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>
                <a:cs typeface="Aharoni" panose="02010803020104030203" pitchFamily="2" charset="-79"/>
              </a:rPr>
              <a:t>Leaven Is a Silently Working Force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cs typeface="Aharoni" panose="02010803020104030203" pitchFamily="2" charset="-79"/>
              </a:rPr>
              <a:t>Leaven Influences, and Is Not Influenced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cs typeface="Aharoni" panose="02010803020104030203" pitchFamily="2" charset="-79"/>
              </a:rPr>
              <a:t>Leaven Works Persistently and Unceasingly, Though the Majority Is Against It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cs typeface="Aharoni" panose="02010803020104030203" pitchFamily="2" charset="-79"/>
              </a:rPr>
              <a:t>Leaven Works from Within to Without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cs typeface="Aharoni" panose="02010803020104030203" pitchFamily="2" charset="-79"/>
              </a:rPr>
              <a:t>Leaven Must Be Mixed with the Substance to Be Influenced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cs typeface="Aharoni" panose="02010803020104030203" pitchFamily="2" charset="-79"/>
              </a:rPr>
              <a:t>Leaven Exerts Its Peculiar Influence By Virtue of the Fact That It Is Leaven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cs typeface="Aharoni" panose="02010803020104030203" pitchFamily="2" charset="-79"/>
              </a:rPr>
              <a:t>Leaven Changes the Substance into Which It Is Placed into the Nature of Leaven Itself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cs typeface="Aharoni" panose="02010803020104030203" pitchFamily="2" charset="-79"/>
              </a:rPr>
              <a:t>Leaven Multiplies: It Is Contagious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cs typeface="Aharoni" panose="02010803020104030203" pitchFamily="2" charset="-79"/>
              </a:rPr>
              <a:t>Leaven Causes the Mass into Which It Is Inserted to Swell and Bubble; Yea, to Seethe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cs typeface="Aharoni" panose="02010803020104030203" pitchFamily="2" charset="-79"/>
              </a:rPr>
              <a:t>Leaven Renders Palatable That Which It Influences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cs typeface="Aharoni" panose="02010803020104030203" pitchFamily="2" charset="-79"/>
              </a:rPr>
              <a:t>Leaven Works Slowly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cs typeface="Aharoni" panose="02010803020104030203" pitchFamily="2" charset="-79"/>
              </a:rPr>
              <a:t>Leaven—Just a Little of It—Can Add Its Qualities to Much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cs typeface="Aharoni" panose="02010803020104030203" pitchFamily="2" charset="-79"/>
              </a:rPr>
              <a:t>Leaven Changes the Substance with Which It Comes in Contact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2C830D-8E83-4C39-B4AD-AC71552F4E2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76224" y="57150"/>
            <a:ext cx="11734800" cy="178435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3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The only way for the leaven of the gospel to reach and influence the world is for each member of the church to have within themselves the qualities of leaven</a:t>
            </a:r>
          </a:p>
        </p:txBody>
      </p:sp>
    </p:spTree>
    <p:extLst>
      <p:ext uri="{BB962C8B-B14F-4D97-AF65-F5344CB8AC3E}">
        <p14:creationId xmlns:p14="http://schemas.microsoft.com/office/powerpoint/2010/main" val="223211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A9B38-C489-4DF7-925F-C9190E955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225" y="1552574"/>
            <a:ext cx="11734800" cy="5305425"/>
          </a:xfrm>
        </p:spPr>
        <p:txBody>
          <a:bodyPr>
            <a:normAutofit/>
          </a:bodyPr>
          <a:lstStyle/>
          <a:p>
            <a:r>
              <a:rPr lang="en-US" sz="3600" dirty="0">
                <a:cs typeface="Aharoni" panose="02010803020104030203" pitchFamily="2" charset="-79"/>
              </a:rPr>
              <a:t>Christians are to avoid doing things just to be seen of men (Matt. 6:1-8)</a:t>
            </a:r>
          </a:p>
          <a:p>
            <a:r>
              <a:rPr lang="en-US" sz="3600" dirty="0">
                <a:cs typeface="Aharoni" panose="02010803020104030203" pitchFamily="2" charset="-79"/>
              </a:rPr>
              <a:t>Christians are to avoid boasting (Rom. 1:30)</a:t>
            </a:r>
          </a:p>
          <a:p>
            <a:r>
              <a:rPr lang="en-US" sz="3600" dirty="0">
                <a:cs typeface="Aharoni" panose="02010803020104030203" pitchFamily="2" charset="-79"/>
              </a:rPr>
              <a:t>Christians are to lead lives of humility, gentleness and quietness (1 Thess. 4:11; 1 Tim. 2:2; 1 Pet. 3:4; Gal. 5:22-23; Jas. 3:17; 2 Tim. 2:24; Tit. 3:2)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2C830D-8E83-4C39-B4AD-AC71552F4E2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76224" y="120650"/>
            <a:ext cx="11572876" cy="131127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Leaven Is a Silently Working Force</a:t>
            </a:r>
          </a:p>
        </p:txBody>
      </p:sp>
    </p:spTree>
    <p:extLst>
      <p:ext uri="{BB962C8B-B14F-4D97-AF65-F5344CB8AC3E}">
        <p14:creationId xmlns:p14="http://schemas.microsoft.com/office/powerpoint/2010/main" val="3442612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A9B38-C489-4DF7-925F-C9190E955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225" y="2006600"/>
            <a:ext cx="11734800" cy="4851399"/>
          </a:xfrm>
        </p:spPr>
        <p:txBody>
          <a:bodyPr>
            <a:normAutofit/>
          </a:bodyPr>
          <a:lstStyle/>
          <a:p>
            <a:r>
              <a:rPr lang="en-US" sz="3600" dirty="0">
                <a:cs typeface="Aharoni" panose="02010803020104030203" pitchFamily="2" charset="-79"/>
              </a:rPr>
              <a:t>Leaven does not cease to be leaven when hid in the meal</a:t>
            </a:r>
          </a:p>
          <a:p>
            <a:pPr lvl="1"/>
            <a:r>
              <a:rPr lang="en-US" sz="3200" dirty="0">
                <a:cs typeface="Aharoni" panose="02010803020104030203" pitchFamily="2" charset="-79"/>
              </a:rPr>
              <a:t>Christians must guard against losing their identity in the world </a:t>
            </a:r>
          </a:p>
          <a:p>
            <a:pPr lvl="1"/>
            <a:r>
              <a:rPr lang="en-US" sz="3200" dirty="0">
                <a:cs typeface="Aharoni" panose="02010803020104030203" pitchFamily="2" charset="-79"/>
              </a:rPr>
              <a:t>Christians are to influence the world to become Christlike!</a:t>
            </a:r>
          </a:p>
          <a:p>
            <a:r>
              <a:rPr lang="en-US" sz="3600" dirty="0">
                <a:cs typeface="Aharoni" panose="02010803020104030203" pitchFamily="2" charset="-79"/>
              </a:rPr>
              <a:t>Christians are not to conform; we are to transform (Rom. 12:2; 2 Cor. 6:17-18)</a:t>
            </a:r>
          </a:p>
          <a:p>
            <a:r>
              <a:rPr lang="en-US" sz="3600" dirty="0">
                <a:cs typeface="Aharoni" panose="02010803020104030203" pitchFamily="2" charset="-79"/>
              </a:rPr>
              <a:t>Christians are to overcome the world, not be overcome of the world (1 John 5:4-5; Rom. 12:21; Jas. 1:27; 4:4; 1 John 2:15-17; John 17:16)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2C830D-8E83-4C39-B4AD-AC71552F4E2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76224" y="209550"/>
            <a:ext cx="11572876" cy="165735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Leaven Influences, </a:t>
            </a:r>
            <a:br>
              <a:rPr lang="en-US" sz="48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</a:br>
            <a:r>
              <a:rPr lang="en-US" sz="48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and Is Not Influenced</a:t>
            </a:r>
          </a:p>
        </p:txBody>
      </p:sp>
    </p:spTree>
    <p:extLst>
      <p:ext uri="{BB962C8B-B14F-4D97-AF65-F5344CB8AC3E}">
        <p14:creationId xmlns:p14="http://schemas.microsoft.com/office/powerpoint/2010/main" val="3060596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A9B38-C489-4DF7-925F-C9190E955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225" y="2514600"/>
            <a:ext cx="11734800" cy="4343399"/>
          </a:xfrm>
        </p:spPr>
        <p:txBody>
          <a:bodyPr>
            <a:normAutofit/>
          </a:bodyPr>
          <a:lstStyle/>
          <a:p>
            <a:r>
              <a:rPr lang="en-US" sz="3600" dirty="0">
                <a:cs typeface="Aharoni" panose="02010803020104030203" pitchFamily="2" charset="-79"/>
              </a:rPr>
              <a:t>Quitters never win, and winners never quit!</a:t>
            </a:r>
          </a:p>
          <a:p>
            <a:r>
              <a:rPr lang="en-US" sz="3600" dirty="0">
                <a:cs typeface="Aharoni" panose="02010803020104030203" pitchFamily="2" charset="-79"/>
              </a:rPr>
              <a:t>Jesus did not quit (Heb. 12:2)</a:t>
            </a:r>
          </a:p>
          <a:p>
            <a:r>
              <a:rPr lang="en-US" sz="3600" dirty="0">
                <a:cs typeface="Aharoni" panose="02010803020104030203" pitchFamily="2" charset="-79"/>
              </a:rPr>
              <a:t>Paul never quit (2 Cor. 4:8-11; 2 Tim. 4:6-8)</a:t>
            </a:r>
          </a:p>
          <a:p>
            <a:r>
              <a:rPr lang="en-US" sz="3600" dirty="0">
                <a:cs typeface="Aharoni" panose="02010803020104030203" pitchFamily="2" charset="-79"/>
              </a:rPr>
              <a:t>We are never to quit (1 Cor. 15:58; Gal. 6:9; Rev. 2:10)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2C830D-8E83-4C39-B4AD-AC71552F4E2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76224" y="209550"/>
            <a:ext cx="11572876" cy="193675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Leaven Works Persistently and Unceasingly, Though the Majority Is Against It</a:t>
            </a:r>
          </a:p>
        </p:txBody>
      </p:sp>
    </p:spTree>
    <p:extLst>
      <p:ext uri="{BB962C8B-B14F-4D97-AF65-F5344CB8AC3E}">
        <p14:creationId xmlns:p14="http://schemas.microsoft.com/office/powerpoint/2010/main" val="389172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A9B38-C489-4DF7-925F-C9190E955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225" y="2032000"/>
            <a:ext cx="11734800" cy="48260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>
                <a:cs typeface="Aharoni" panose="02010803020104030203" pitchFamily="2" charset="-79"/>
              </a:rPr>
              <a:t>Jesus made contact with the sinners (Matt. 9:9-12)</a:t>
            </a:r>
          </a:p>
          <a:p>
            <a:r>
              <a:rPr lang="en-US" sz="3600" dirty="0">
                <a:cs typeface="Aharoni" panose="02010803020104030203" pitchFamily="2" charset="-79"/>
              </a:rPr>
              <a:t>Jesus prayed for His disciples, “I do not pray that You should take them out of the world, but that You should keep them from the evil one” (John 17:15)</a:t>
            </a:r>
          </a:p>
          <a:p>
            <a:r>
              <a:rPr lang="en-US" sz="3600" dirty="0">
                <a:cs typeface="Aharoni" panose="02010803020104030203" pitchFamily="2" charset="-79"/>
              </a:rPr>
              <a:t>In the parable, the meal would have remained unleavened unless the leaven had been placed therein</a:t>
            </a:r>
          </a:p>
          <a:p>
            <a:pPr lvl="1"/>
            <a:r>
              <a:rPr lang="en-US" sz="3200" dirty="0">
                <a:cs typeface="Aharoni" panose="02010803020104030203" pitchFamily="2" charset="-79"/>
              </a:rPr>
              <a:t>And, so many will remain non-Christian unless we contact them!</a:t>
            </a:r>
          </a:p>
          <a:p>
            <a:pPr lvl="1"/>
            <a:r>
              <a:rPr lang="en-US" sz="3200" dirty="0">
                <a:cs typeface="Aharoni" panose="02010803020104030203" pitchFamily="2" charset="-79"/>
              </a:rPr>
              <a:t>God works for men through men (Acts 8:26-40; 9:10-19; 2 Cor. 4:7)!</a:t>
            </a:r>
          </a:p>
          <a:p>
            <a:pPr lvl="1"/>
            <a:r>
              <a:rPr lang="en-US" sz="3200" dirty="0">
                <a:cs typeface="Aharoni" panose="02010803020104030203" pitchFamily="2" charset="-79"/>
              </a:rPr>
              <a:t>If men ever hear the gospel and are saved (Rom. 16:16), it will be because we contacted them and taught them.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2C830D-8E83-4C39-B4AD-AC71552F4E2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76224" y="95250"/>
            <a:ext cx="11572876" cy="193675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Leaven Must Be Mixed with the Substance to Be Influenced</a:t>
            </a:r>
          </a:p>
        </p:txBody>
      </p:sp>
    </p:spTree>
    <p:extLst>
      <p:ext uri="{BB962C8B-B14F-4D97-AF65-F5344CB8AC3E}">
        <p14:creationId xmlns:p14="http://schemas.microsoft.com/office/powerpoint/2010/main" val="285078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A9B38-C489-4DF7-925F-C9190E955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225" y="2032000"/>
            <a:ext cx="11734800" cy="4711699"/>
          </a:xfrm>
        </p:spPr>
        <p:txBody>
          <a:bodyPr>
            <a:normAutofit/>
          </a:bodyPr>
          <a:lstStyle/>
          <a:p>
            <a:r>
              <a:rPr lang="en-US" sz="3600" dirty="0">
                <a:cs typeface="Aharoni" panose="02010803020104030203" pitchFamily="2" charset="-79"/>
              </a:rPr>
              <a:t>Conversion and reformation must spring from the heart, from within (Rom. 6:16-18; Matt. 15:8)</a:t>
            </a:r>
          </a:p>
          <a:p>
            <a:r>
              <a:rPr lang="en-US" sz="3600" dirty="0">
                <a:cs typeface="Aharoni" panose="02010803020104030203" pitchFamily="2" charset="-79"/>
              </a:rPr>
              <a:t>Life and its deeds issue from the heart (Prov. 4:23; 23:7; Matt. 5:21-32; 15:17-20)</a:t>
            </a:r>
          </a:p>
          <a:p>
            <a:r>
              <a:rPr lang="en-US" sz="3600" dirty="0">
                <a:cs typeface="Aharoni" panose="02010803020104030203" pitchFamily="2" charset="-79"/>
              </a:rPr>
              <a:t>Thus, we must not, like the Pharisees, give emphasis to the external to the neglect of the internal (Matt. 23:25-28)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2C830D-8E83-4C39-B4AD-AC71552F4E2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76224" y="95250"/>
            <a:ext cx="11572876" cy="193675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Leaven Works </a:t>
            </a:r>
            <a:br>
              <a:rPr lang="en-US" sz="48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</a:br>
            <a:r>
              <a:rPr lang="en-US" sz="48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from Within to Without</a:t>
            </a:r>
          </a:p>
        </p:txBody>
      </p:sp>
    </p:spTree>
    <p:extLst>
      <p:ext uri="{BB962C8B-B14F-4D97-AF65-F5344CB8AC3E}">
        <p14:creationId xmlns:p14="http://schemas.microsoft.com/office/powerpoint/2010/main" val="269577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A9B38-C489-4DF7-925F-C9190E955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225" y="2032000"/>
            <a:ext cx="11734800" cy="4826000"/>
          </a:xfrm>
        </p:spPr>
        <p:txBody>
          <a:bodyPr>
            <a:normAutofit/>
          </a:bodyPr>
          <a:lstStyle/>
          <a:p>
            <a:r>
              <a:rPr lang="en-US" sz="3600" dirty="0">
                <a:cs typeface="Aharoni" panose="02010803020104030203" pitchFamily="2" charset="-79"/>
              </a:rPr>
              <a:t>The point is this: be leaven and you will leaven</a:t>
            </a:r>
          </a:p>
          <a:p>
            <a:r>
              <a:rPr lang="en-US" sz="3600" dirty="0">
                <a:cs typeface="Aharoni" panose="02010803020104030203" pitchFamily="2" charset="-79"/>
              </a:rPr>
              <a:t>Be a Christian and you will “Christianize”</a:t>
            </a:r>
          </a:p>
          <a:p>
            <a:r>
              <a:rPr lang="en-US" sz="3600" dirty="0">
                <a:cs typeface="Aharoni" panose="02010803020104030203" pitchFamily="2" charset="-79"/>
              </a:rPr>
              <a:t>Be a real Christian in thought, word and deed, and influence will follow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2C830D-8E83-4C39-B4AD-AC71552F4E2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76224" y="95250"/>
            <a:ext cx="11734800" cy="193675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Leaven Exerts Its Peculiar Influence By Virtue of the Fact That It Is Leaven</a:t>
            </a:r>
          </a:p>
        </p:txBody>
      </p:sp>
    </p:spTree>
    <p:extLst>
      <p:ext uri="{BB962C8B-B14F-4D97-AF65-F5344CB8AC3E}">
        <p14:creationId xmlns:p14="http://schemas.microsoft.com/office/powerpoint/2010/main" val="2093122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A9B38-C489-4DF7-925F-C9190E955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225" y="2451100"/>
            <a:ext cx="11734800" cy="44069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>
                <a:cs typeface="Aharoni" panose="02010803020104030203" pitchFamily="2" charset="-79"/>
              </a:rPr>
              <a:t>Are you willing for your friends, children, neighbors, fellow-workers, etc., to be changed into the same type person you are?</a:t>
            </a:r>
          </a:p>
          <a:p>
            <a:r>
              <a:rPr lang="en-US" sz="3600" dirty="0">
                <a:cs typeface="Aharoni" panose="02010803020104030203" pitchFamily="2" charset="-79"/>
              </a:rPr>
              <a:t>Suppose every person: </a:t>
            </a:r>
          </a:p>
          <a:p>
            <a:pPr lvl="1"/>
            <a:r>
              <a:rPr lang="en-US" sz="3200" dirty="0">
                <a:cs typeface="Aharoni" panose="02010803020104030203" pitchFamily="2" charset="-79"/>
              </a:rPr>
              <a:t>Was a soul-winner like me? </a:t>
            </a:r>
          </a:p>
          <a:p>
            <a:pPr lvl="1"/>
            <a:r>
              <a:rPr lang="en-US" sz="3200" dirty="0">
                <a:cs typeface="Aharoni" panose="02010803020104030203" pitchFamily="2" charset="-79"/>
              </a:rPr>
              <a:t>Read the Bible like me?</a:t>
            </a:r>
          </a:p>
          <a:p>
            <a:pPr lvl="1"/>
            <a:r>
              <a:rPr lang="en-US" sz="3200" dirty="0">
                <a:cs typeface="Aharoni" panose="02010803020104030203" pitchFamily="2" charset="-79"/>
              </a:rPr>
              <a:t>Prayed like me? </a:t>
            </a:r>
          </a:p>
          <a:p>
            <a:pPr lvl="1"/>
            <a:r>
              <a:rPr lang="en-US" sz="3200" dirty="0">
                <a:cs typeface="Aharoni" panose="02010803020104030203" pitchFamily="2" charset="-79"/>
              </a:rPr>
              <a:t>Talked like me? </a:t>
            </a:r>
          </a:p>
          <a:p>
            <a:pPr lvl="1"/>
            <a:r>
              <a:rPr lang="en-US" sz="3200" dirty="0">
                <a:cs typeface="Aharoni" panose="02010803020104030203" pitchFamily="2" charset="-79"/>
              </a:rPr>
              <a:t>Visited like me? </a:t>
            </a:r>
          </a:p>
          <a:p>
            <a:pPr lvl="1"/>
            <a:r>
              <a:rPr lang="en-US" sz="3200" dirty="0">
                <a:cs typeface="Aharoni" panose="02010803020104030203" pitchFamily="2" charset="-79"/>
              </a:rPr>
              <a:t>Had an attitude like me?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2C830D-8E83-4C39-B4AD-AC71552F4E2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76224" y="209550"/>
            <a:ext cx="11734800" cy="193675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Leaven Changes the Substance into Which It Is Placed into the Nature of Leaven Itself</a:t>
            </a:r>
          </a:p>
        </p:txBody>
      </p:sp>
    </p:spTree>
    <p:extLst>
      <p:ext uri="{BB962C8B-B14F-4D97-AF65-F5344CB8AC3E}">
        <p14:creationId xmlns:p14="http://schemas.microsoft.com/office/powerpoint/2010/main" val="402616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A9B38-C489-4DF7-925F-C9190E955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225" y="1552574"/>
            <a:ext cx="11734800" cy="5305425"/>
          </a:xfrm>
        </p:spPr>
        <p:txBody>
          <a:bodyPr>
            <a:normAutofit/>
          </a:bodyPr>
          <a:lstStyle/>
          <a:p>
            <a:r>
              <a:rPr lang="en-US" sz="3600" dirty="0">
                <a:cs typeface="Aharoni" panose="02010803020104030203" pitchFamily="2" charset="-79"/>
              </a:rPr>
              <a:t>The early church multiplied (Acts 2:47; 4:4; 5:14; 6:7; 9:31;  16:5; 19:20)</a:t>
            </a:r>
          </a:p>
          <a:p>
            <a:pPr lvl="1"/>
            <a:r>
              <a:rPr lang="en-US" sz="3200" dirty="0">
                <a:cs typeface="Aharoni" panose="02010803020104030203" pitchFamily="2" charset="-79"/>
              </a:rPr>
              <a:t>God’s people were so evangelistic, that the gospel was “preached to every creature under heaven” (Col. 1:23; 1:6)</a:t>
            </a:r>
          </a:p>
          <a:p>
            <a:r>
              <a:rPr lang="en-US" sz="3600" dirty="0">
                <a:cs typeface="Aharoni" panose="02010803020104030203" pitchFamily="2" charset="-79"/>
              </a:rPr>
              <a:t>In multiplying, leaven influences the meal part by part</a:t>
            </a:r>
          </a:p>
          <a:p>
            <a:pPr lvl="1"/>
            <a:r>
              <a:rPr lang="en-US" sz="3200" dirty="0">
                <a:cs typeface="Aharoni" panose="02010803020104030203" pitchFamily="2" charset="-79"/>
              </a:rPr>
              <a:t>One of the most effective ways to influence the whole world for Christ is through individual or personal evangelism</a:t>
            </a:r>
          </a:p>
          <a:p>
            <a:pPr lvl="1"/>
            <a:r>
              <a:rPr lang="en-US" sz="3200" dirty="0">
                <a:cs typeface="Aharoni" panose="02010803020104030203" pitchFamily="2" charset="-79"/>
              </a:rPr>
              <a:t>Each one tell one (John 1:40-51; 2 Tim. 2:2)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2C830D-8E83-4C39-B4AD-AC71552F4E2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76224" y="120650"/>
            <a:ext cx="11572876" cy="131127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Leaven Multiplies; It Is Contagious </a:t>
            </a:r>
          </a:p>
        </p:txBody>
      </p:sp>
    </p:spTree>
    <p:extLst>
      <p:ext uri="{BB962C8B-B14F-4D97-AF65-F5344CB8AC3E}">
        <p14:creationId xmlns:p14="http://schemas.microsoft.com/office/powerpoint/2010/main" val="2213133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2353</TotalTime>
  <Words>1267</Words>
  <Application>Microsoft Office PowerPoint</Application>
  <PresentationFormat>Widescreen</PresentationFormat>
  <Paragraphs>118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Eras Bold ITC</vt:lpstr>
      <vt:lpstr>Eras Medium ITC</vt:lpstr>
      <vt:lpstr>Office Theme</vt:lpstr>
      <vt:lpstr>13 Qualities of Leaven in Our Influence</vt:lpstr>
      <vt:lpstr>Leaven Is a Silently Working Force</vt:lpstr>
      <vt:lpstr>Leaven Influences,  and Is Not Influenced</vt:lpstr>
      <vt:lpstr>Leaven Works Persistently and Unceasingly, Though the Majority Is Against It</vt:lpstr>
      <vt:lpstr>Leaven Must Be Mixed with the Substance to Be Influenced</vt:lpstr>
      <vt:lpstr>Leaven Works  from Within to Without</vt:lpstr>
      <vt:lpstr>Leaven Exerts Its Peculiar Influence By Virtue of the Fact That It Is Leaven</vt:lpstr>
      <vt:lpstr>Leaven Changes the Substance into Which It Is Placed into the Nature of Leaven Itself</vt:lpstr>
      <vt:lpstr>Leaven Multiplies; It Is Contagious </vt:lpstr>
      <vt:lpstr>Leaven Causes the Mass into Which  It Is Inserted to Swell and Bubble; Yea, to Seethe</vt:lpstr>
      <vt:lpstr>Leaven Renders Palatable That Which It Influences</vt:lpstr>
      <vt:lpstr>Leaven Works Slowly</vt:lpstr>
      <vt:lpstr>Leaven—Just a Little of It—Can Add Its Qualities to Much</vt:lpstr>
      <vt:lpstr>Leaven Changes the Substance with Which It Comes in Contact</vt:lpstr>
      <vt:lpstr>The only way for the leaven of the gospel to reach and influence the world is for each member of the church to have within themselves the qualities of leaven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Blackmer</dc:creator>
  <cp:lastModifiedBy>David Sproule</cp:lastModifiedBy>
  <cp:revision>41</cp:revision>
  <cp:lastPrinted>2021-07-14T21:11:51Z</cp:lastPrinted>
  <dcterms:created xsi:type="dcterms:W3CDTF">2018-02-04T19:42:18Z</dcterms:created>
  <dcterms:modified xsi:type="dcterms:W3CDTF">2021-07-28T22:19:19Z</dcterms:modified>
</cp:coreProperties>
</file>