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778" r:id="rId2"/>
    <p:sldId id="3103" r:id="rId3"/>
    <p:sldId id="3140" r:id="rId4"/>
    <p:sldId id="3124" r:id="rId5"/>
    <p:sldId id="3141" r:id="rId6"/>
    <p:sldId id="3142" r:id="rId7"/>
    <p:sldId id="3143" r:id="rId8"/>
    <p:sldId id="3144" r:id="rId9"/>
    <p:sldId id="3145" r:id="rId10"/>
    <p:sldId id="3148" r:id="rId11"/>
    <p:sldId id="3127" r:id="rId12"/>
    <p:sldId id="3153" r:id="rId13"/>
    <p:sldId id="3155" r:id="rId14"/>
    <p:sldId id="3160" r:id="rId15"/>
    <p:sldId id="3161" r:id="rId16"/>
    <p:sldId id="3035" r:id="rId17"/>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3"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48" autoAdjust="0"/>
    <p:restoredTop sz="95256" autoAdjust="0"/>
  </p:normalViewPr>
  <p:slideViewPr>
    <p:cSldViewPr snapToGrid="0">
      <p:cViewPr varScale="1">
        <p:scale>
          <a:sx n="72" d="100"/>
          <a:sy n="72" d="100"/>
        </p:scale>
        <p:origin x="606" y="72"/>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3205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7686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4038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5179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46970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0042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6659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0073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5387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35338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8594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1504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2330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4409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4998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5400" b="1" dirty="0"/>
              <a:t>He’s One of a Kind</a:t>
            </a:r>
            <a:endParaRPr sz="5400" dirty="0"/>
          </a:p>
        </p:txBody>
      </p:sp>
      <p:sp>
        <p:nvSpPr>
          <p:cNvPr id="81" name="Google Shape;81;p13"/>
          <p:cNvSpPr txBox="1">
            <a:spLocks noGrp="1"/>
          </p:cNvSpPr>
          <p:nvPr>
            <p:ph type="subTitle" idx="1"/>
          </p:nvPr>
        </p:nvSpPr>
        <p:spPr>
          <a:xfrm>
            <a:off x="7409089" y="6028852"/>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Phil. 2:14-19</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Paul’s Relationship With of Timothy</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37592" y="593435"/>
            <a:ext cx="11494097" cy="4862870"/>
          </a:xfrm>
          <a:prstGeom prst="rect">
            <a:avLst/>
          </a:prstGeom>
          <a:noFill/>
        </p:spPr>
        <p:txBody>
          <a:bodyPr wrap="square" rtlCol="0">
            <a:spAutoFit/>
          </a:bodyPr>
          <a:lstStyle/>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19  But I trust in the Lord Jesus to send Timothy to you shortly, that I also may be encouraged when I know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20  For I have no one like-minded, who will sincerely care for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21  For all seek their own, not the things which are of Christ Jesus.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22  But you know his proven character, that as a son with his father he served with me in the gospel.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23  Therefore I hope to send him at once, as soon as I see how it goes with me.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24  But I trust in the Lord that I myself shall also come shortly. </a:t>
            </a:r>
          </a:p>
          <a:p>
            <a:pPr marR="0" algn="just" rtl="0">
              <a:spcAft>
                <a:spcPts val="600"/>
              </a:spcAft>
            </a:pPr>
            <a:r>
              <a:rPr lang="en-US" sz="2800" b="1" dirty="0">
                <a:solidFill>
                  <a:schemeClr val="bg1"/>
                </a:solidFill>
                <a:latin typeface="Calibri" panose="020F0502020204030204" pitchFamily="34" charset="0"/>
                <a:cs typeface="Calibri" panose="020F0502020204030204" pitchFamily="34" charset="0"/>
              </a:rPr>
              <a:t>							Phil. 2:19-24</a:t>
            </a:r>
          </a:p>
        </p:txBody>
      </p:sp>
      <p:sp>
        <p:nvSpPr>
          <p:cNvPr id="13" name="Oval 12">
            <a:extLst>
              <a:ext uri="{FF2B5EF4-FFF2-40B4-BE49-F238E27FC236}">
                <a16:creationId xmlns:a16="http://schemas.microsoft.com/office/drawing/2014/main" id="{D1C42F90-FCFF-4A61-81DA-1FDF6D7B82FB}"/>
              </a:ext>
            </a:extLst>
          </p:cNvPr>
          <p:cNvSpPr/>
          <p:nvPr/>
        </p:nvSpPr>
        <p:spPr>
          <a:xfrm>
            <a:off x="6419272" y="2572327"/>
            <a:ext cx="3048001" cy="541881"/>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9" name="Oval 8">
            <a:extLst>
              <a:ext uri="{FF2B5EF4-FFF2-40B4-BE49-F238E27FC236}">
                <a16:creationId xmlns:a16="http://schemas.microsoft.com/office/drawing/2014/main" id="{642E6A4D-79B5-4B77-89C2-3CE569EBBAE6}"/>
              </a:ext>
            </a:extLst>
          </p:cNvPr>
          <p:cNvSpPr/>
          <p:nvPr/>
        </p:nvSpPr>
        <p:spPr>
          <a:xfrm>
            <a:off x="5911278" y="65855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Tree>
    <p:extLst>
      <p:ext uri="{BB962C8B-B14F-4D97-AF65-F5344CB8AC3E}">
        <p14:creationId xmlns:p14="http://schemas.microsoft.com/office/powerpoint/2010/main" val="1795115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Paul’s Relationship With of Timothy</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37592" y="593435"/>
            <a:ext cx="11494097" cy="4862870"/>
          </a:xfrm>
          <a:prstGeom prst="rect">
            <a:avLst/>
          </a:prstGeom>
          <a:noFill/>
        </p:spPr>
        <p:txBody>
          <a:bodyPr wrap="square" rtlCol="0">
            <a:spAutoFit/>
          </a:bodyPr>
          <a:lstStyle/>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19  But I trust in the Lord Jesus to send Timothy to you shortly, that I also may be encouraged when I know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20  For I have no one like-minded, who will sincerely care for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21  For all seek their own, not the things which are of Christ Jesus.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22  But you know his proven character, that as a son with his father he served with me in the gospel.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23  Therefore I hope to send him at once, as soon as I see how it goes with me.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24  But I trust in the Lord that I myself shall also come shortly. </a:t>
            </a:r>
          </a:p>
          <a:p>
            <a:pPr marR="0" algn="just" rtl="0">
              <a:spcAft>
                <a:spcPts val="600"/>
              </a:spcAft>
            </a:pPr>
            <a:r>
              <a:rPr lang="en-US" sz="2800" b="1" dirty="0">
                <a:solidFill>
                  <a:schemeClr val="bg1"/>
                </a:solidFill>
                <a:latin typeface="Calibri" panose="020F0502020204030204" pitchFamily="34" charset="0"/>
                <a:cs typeface="Calibri" panose="020F0502020204030204" pitchFamily="34" charset="0"/>
              </a:rPr>
              <a:t>							Phil. 2:19-24</a:t>
            </a:r>
          </a:p>
        </p:txBody>
      </p:sp>
      <p:sp>
        <p:nvSpPr>
          <p:cNvPr id="15" name="Oval 14">
            <a:extLst>
              <a:ext uri="{FF2B5EF4-FFF2-40B4-BE49-F238E27FC236}">
                <a16:creationId xmlns:a16="http://schemas.microsoft.com/office/drawing/2014/main" id="{34D8B4CA-7F05-4DEA-A912-179BF986ABF6}"/>
              </a:ext>
            </a:extLst>
          </p:cNvPr>
          <p:cNvSpPr/>
          <p:nvPr/>
        </p:nvSpPr>
        <p:spPr>
          <a:xfrm>
            <a:off x="235033" y="3024870"/>
            <a:ext cx="2369622"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3" name="Oval 12">
            <a:extLst>
              <a:ext uri="{FF2B5EF4-FFF2-40B4-BE49-F238E27FC236}">
                <a16:creationId xmlns:a16="http://schemas.microsoft.com/office/drawing/2014/main" id="{D1C42F90-FCFF-4A61-81DA-1FDF6D7B82FB}"/>
              </a:ext>
            </a:extLst>
          </p:cNvPr>
          <p:cNvSpPr/>
          <p:nvPr/>
        </p:nvSpPr>
        <p:spPr>
          <a:xfrm>
            <a:off x="6419272" y="2572327"/>
            <a:ext cx="3048001" cy="541881"/>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4" name="Oval 13">
            <a:extLst>
              <a:ext uri="{FF2B5EF4-FFF2-40B4-BE49-F238E27FC236}">
                <a16:creationId xmlns:a16="http://schemas.microsoft.com/office/drawing/2014/main" id="{58A4F7D1-AE94-4709-BAF5-A417C1DB6AD4}"/>
              </a:ext>
            </a:extLst>
          </p:cNvPr>
          <p:cNvSpPr/>
          <p:nvPr/>
        </p:nvSpPr>
        <p:spPr>
          <a:xfrm>
            <a:off x="5911278" y="65855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Tree>
    <p:extLst>
      <p:ext uri="{BB962C8B-B14F-4D97-AF65-F5344CB8AC3E}">
        <p14:creationId xmlns:p14="http://schemas.microsoft.com/office/powerpoint/2010/main" val="4176618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Influences In Timothy’s Life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37592" y="722739"/>
            <a:ext cx="11494097" cy="2554545"/>
          </a:xfrm>
          <a:prstGeom prst="rect">
            <a:avLst/>
          </a:prstGeom>
          <a:noFill/>
        </p:spPr>
        <p:txBody>
          <a:bodyPr wrap="square" rtlCol="0">
            <a:spAutoFit/>
          </a:bodyPr>
          <a:lstStyle/>
          <a:p>
            <a:pPr marL="457200" marR="0" indent="-457200" algn="just" rtl="0">
              <a:spcAft>
                <a:spcPts val="600"/>
              </a:spcAft>
              <a:buClr>
                <a:schemeClr val="bg1"/>
              </a:buClr>
              <a:buFont typeface="Arial" panose="020B0604020202020204" pitchFamily="34" charset="0"/>
              <a:buChar char="•"/>
            </a:pPr>
            <a:r>
              <a:rPr lang="en-US" sz="2800" b="1" u="none" strike="noStrike" baseline="0" dirty="0">
                <a:solidFill>
                  <a:schemeClr val="bg1"/>
                </a:solidFill>
                <a:latin typeface="Calibri" panose="020F0502020204030204" pitchFamily="34" charset="0"/>
                <a:cs typeface="Calibri" panose="020F0502020204030204" pitchFamily="34" charset="0"/>
              </a:rPr>
              <a:t>Obviously, Paul who taught him the gospel</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churches in Galatia (Lystra and Iconium)—Acts 16:2</a:t>
            </a:r>
          </a:p>
          <a:p>
            <a:pPr marL="457200" marR="0" indent="-457200" algn="just" rtl="0">
              <a:spcAft>
                <a:spcPts val="600"/>
              </a:spcAft>
              <a:buClr>
                <a:schemeClr val="bg1"/>
              </a:buClr>
              <a:buFont typeface="Arial" panose="020B0604020202020204" pitchFamily="34" charset="0"/>
              <a:buChar char="•"/>
            </a:pPr>
            <a:r>
              <a:rPr lang="en-US" sz="2800" b="1" u="none" strike="noStrike" baseline="0" dirty="0">
                <a:solidFill>
                  <a:schemeClr val="bg1"/>
                </a:solidFill>
                <a:latin typeface="Calibri" panose="020F0502020204030204" pitchFamily="34" charset="0"/>
                <a:cs typeface="Calibri" panose="020F0502020204030204" pitchFamily="34" charset="0"/>
              </a:rPr>
              <a:t>Obviously, Paul in whose life Timothy saw Christianity</a:t>
            </a:r>
            <a:r>
              <a:rPr lang="en-US" sz="2800" b="1" dirty="0">
                <a:solidFill>
                  <a:schemeClr val="bg1"/>
                </a:solidFill>
                <a:latin typeface="Calibri" panose="020F0502020204030204" pitchFamily="34" charset="0"/>
                <a:cs typeface="Calibri" panose="020F0502020204030204" pitchFamily="34" charset="0"/>
              </a:rPr>
              <a:t>—2 Tim. 3:10-11</a:t>
            </a:r>
          </a:p>
          <a:p>
            <a:pPr marL="457200" marR="0" indent="-457200" algn="just" rtl="0">
              <a:spcAft>
                <a:spcPts val="600"/>
              </a:spcAft>
              <a:buClr>
                <a:schemeClr val="bg1"/>
              </a:buClr>
              <a:buFont typeface="Arial" panose="020B0604020202020204" pitchFamily="34" charset="0"/>
              <a:buChar char="•"/>
            </a:pPr>
            <a:endParaRPr lang="en-US" sz="2800" b="1" dirty="0">
              <a:solidFill>
                <a:schemeClr val="bg1"/>
              </a:solidFill>
              <a:latin typeface="Calibri" panose="020F0502020204030204" pitchFamily="34" charset="0"/>
              <a:cs typeface="Calibri" panose="020F0502020204030204" pitchFamily="34" charset="0"/>
            </a:endParaRPr>
          </a:p>
          <a:p>
            <a:pPr marL="457200" marR="0" indent="-457200" algn="just" rtl="0">
              <a:spcAft>
                <a:spcPts val="600"/>
              </a:spcAft>
              <a:buClr>
                <a:schemeClr val="bg1"/>
              </a:buClr>
              <a:buFont typeface="Arial" panose="020B0604020202020204" pitchFamily="34" charset="0"/>
              <a:buChar char="•"/>
            </a:pPr>
            <a:endParaRPr lang="en-US" sz="2800" b="1" u="none" strike="noStrike" baseline="0"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30376A94-00F6-4B27-80E5-3DC24718A31F}"/>
              </a:ext>
            </a:extLst>
          </p:cNvPr>
          <p:cNvSpPr txBox="1"/>
          <p:nvPr/>
        </p:nvSpPr>
        <p:spPr>
          <a:xfrm>
            <a:off x="456673" y="2266595"/>
            <a:ext cx="11259127" cy="2031325"/>
          </a:xfrm>
          <a:prstGeom prst="rect">
            <a:avLst/>
          </a:prstGeom>
          <a:noFill/>
        </p:spPr>
        <p:txBody>
          <a:bodyPr wrap="square" rtlCol="0">
            <a:spAutoFit/>
          </a:bodyPr>
          <a:lstStyle/>
          <a:p>
            <a:pPr marR="0" algn="just" rtl="0"/>
            <a:r>
              <a:rPr lang="en-US" sz="2800" b="1" i="1" u="none" strike="noStrike" baseline="0" dirty="0">
                <a:solidFill>
                  <a:schemeClr val="bg1"/>
                </a:solidFill>
                <a:latin typeface="Calibri" panose="020F0502020204030204" pitchFamily="34" charset="0"/>
                <a:cs typeface="Calibri" panose="020F0502020204030204" pitchFamily="34" charset="0"/>
              </a:rPr>
              <a:t> 10  But you have carefully followed my doctrine, manner of life, purpose, faith, longsuffering, love, perseverance,  persecutions, afflictions, which happened to me at Antioch, at Iconium, at Lystra—what persecutions I endured. And out of them all the Lord delivered me.     2 Tim. 3:10-11</a:t>
            </a:r>
          </a:p>
          <a:p>
            <a:endParaRPr lang="en-US" dirty="0"/>
          </a:p>
        </p:txBody>
      </p:sp>
    </p:spTree>
    <p:extLst>
      <p:ext uri="{BB962C8B-B14F-4D97-AF65-F5344CB8AC3E}">
        <p14:creationId xmlns:p14="http://schemas.microsoft.com/office/powerpoint/2010/main" val="2481584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Influences In Timothy’s Life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37592" y="722739"/>
            <a:ext cx="11494097" cy="3062377"/>
          </a:xfrm>
          <a:prstGeom prst="rect">
            <a:avLst/>
          </a:prstGeom>
          <a:noFill/>
        </p:spPr>
        <p:txBody>
          <a:bodyPr wrap="square" rtlCol="0">
            <a:spAutoFit/>
          </a:bodyPr>
          <a:lstStyle/>
          <a:p>
            <a:pPr marL="457200" marR="0" indent="-457200" algn="just" rtl="0">
              <a:spcAft>
                <a:spcPts val="600"/>
              </a:spcAft>
              <a:buClr>
                <a:schemeClr val="bg1"/>
              </a:buClr>
              <a:buFont typeface="Arial" panose="020B0604020202020204" pitchFamily="34" charset="0"/>
              <a:buChar char="•"/>
            </a:pPr>
            <a:r>
              <a:rPr lang="en-US" sz="2800" b="1" u="none" strike="noStrike" baseline="0" dirty="0">
                <a:solidFill>
                  <a:schemeClr val="bg1"/>
                </a:solidFill>
                <a:latin typeface="Calibri" panose="020F0502020204030204" pitchFamily="34" charset="0"/>
                <a:cs typeface="Calibri" panose="020F0502020204030204" pitchFamily="34" charset="0"/>
              </a:rPr>
              <a:t>Obviously, Paul who taught him the gospel</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churches in Galatia (Lystra and Iconium)—Acts 16:2</a:t>
            </a:r>
          </a:p>
          <a:p>
            <a:pPr marL="457200" marR="0" indent="-457200" algn="just" rtl="0">
              <a:spcAft>
                <a:spcPts val="600"/>
              </a:spcAft>
              <a:buClr>
                <a:schemeClr val="bg1"/>
              </a:buClr>
              <a:buFont typeface="Arial" panose="020B0604020202020204" pitchFamily="34" charset="0"/>
              <a:buChar char="•"/>
            </a:pPr>
            <a:r>
              <a:rPr lang="en-US" sz="2800" b="1" u="none" strike="noStrike" baseline="0" dirty="0">
                <a:solidFill>
                  <a:schemeClr val="bg1"/>
                </a:solidFill>
                <a:latin typeface="Calibri" panose="020F0502020204030204" pitchFamily="34" charset="0"/>
                <a:cs typeface="Calibri" panose="020F0502020204030204" pitchFamily="34" charset="0"/>
              </a:rPr>
              <a:t>Obviously, Paul in whose life Timothy saw Christianity</a:t>
            </a:r>
            <a:r>
              <a:rPr lang="en-US" sz="2800" b="1" dirty="0">
                <a:solidFill>
                  <a:schemeClr val="bg1"/>
                </a:solidFill>
                <a:latin typeface="Calibri" panose="020F0502020204030204" pitchFamily="34" charset="0"/>
                <a:cs typeface="Calibri" panose="020F0502020204030204" pitchFamily="34" charset="0"/>
              </a:rPr>
              <a:t>—2 Tim. 3:10-11</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Obviously, Paul’s companions and churches they established</a:t>
            </a:r>
          </a:p>
          <a:p>
            <a:pPr marL="457200" marR="0" indent="-457200" algn="just" rtl="0">
              <a:spcAft>
                <a:spcPts val="600"/>
              </a:spcAft>
              <a:buClr>
                <a:schemeClr val="bg1"/>
              </a:buClr>
              <a:buFont typeface="Arial" panose="020B0604020202020204" pitchFamily="34" charset="0"/>
              <a:buChar char="•"/>
            </a:pPr>
            <a:endParaRPr lang="en-US" sz="2800" b="1" dirty="0">
              <a:solidFill>
                <a:schemeClr val="bg1"/>
              </a:solidFill>
              <a:latin typeface="Calibri" panose="020F0502020204030204" pitchFamily="34" charset="0"/>
              <a:cs typeface="Calibri" panose="020F0502020204030204" pitchFamily="34" charset="0"/>
            </a:endParaRPr>
          </a:p>
          <a:p>
            <a:pPr marL="457200" marR="0" indent="-457200" algn="just" rtl="0">
              <a:spcAft>
                <a:spcPts val="600"/>
              </a:spcAft>
              <a:buClr>
                <a:schemeClr val="bg1"/>
              </a:buClr>
              <a:buFont typeface="Arial" panose="020B0604020202020204" pitchFamily="34" charset="0"/>
              <a:buChar char="•"/>
            </a:pPr>
            <a:endParaRPr lang="en-US" sz="2800" b="1" dirty="0">
              <a:solidFill>
                <a:schemeClr val="bg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8391A75A-E428-493D-A952-ECBC50954648}"/>
              </a:ext>
            </a:extLst>
          </p:cNvPr>
          <p:cNvSpPr txBox="1"/>
          <p:nvPr/>
        </p:nvSpPr>
        <p:spPr>
          <a:xfrm>
            <a:off x="456673" y="2856798"/>
            <a:ext cx="11259127" cy="954107"/>
          </a:xfrm>
          <a:prstGeom prst="rect">
            <a:avLst/>
          </a:prstGeom>
          <a:noFill/>
        </p:spPr>
        <p:txBody>
          <a:bodyPr wrap="square" rtlCol="0">
            <a:spAutoFit/>
          </a:bodyPr>
          <a:lstStyle/>
          <a:p>
            <a:pPr marR="0" algn="just" rtl="0"/>
            <a:r>
              <a:rPr lang="en-US" sz="2800" b="1" i="1" u="none" strike="noStrike" baseline="0" dirty="0">
                <a:solidFill>
                  <a:schemeClr val="bg1"/>
                </a:solidFill>
                <a:latin typeface="Calibri" panose="020F0502020204030204" pitchFamily="34" charset="0"/>
                <a:cs typeface="Calibri" panose="020F0502020204030204" pitchFamily="34" charset="0"/>
              </a:rPr>
              <a:t>   9  The things which you learned and received and heard and saw in me, these do, and the God of peace will be with you.    </a:t>
            </a:r>
            <a:r>
              <a:rPr lang="en-US" sz="2800" b="1" i="1" dirty="0">
                <a:solidFill>
                  <a:schemeClr val="bg1"/>
                </a:solidFill>
                <a:latin typeface="Calibri" panose="020F0502020204030204" pitchFamily="34" charset="0"/>
                <a:cs typeface="Calibri" panose="020F0502020204030204" pitchFamily="34" charset="0"/>
              </a:rPr>
              <a:t>	Phil. 4:9</a:t>
            </a:r>
            <a:endParaRPr lang="en-US" dirty="0"/>
          </a:p>
        </p:txBody>
      </p:sp>
    </p:spTree>
    <p:extLst>
      <p:ext uri="{BB962C8B-B14F-4D97-AF65-F5344CB8AC3E}">
        <p14:creationId xmlns:p14="http://schemas.microsoft.com/office/powerpoint/2010/main" val="32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Influences In Timothy’s Life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37592" y="722739"/>
            <a:ext cx="11494097" cy="3570208"/>
          </a:xfrm>
          <a:prstGeom prst="rect">
            <a:avLst/>
          </a:prstGeom>
          <a:noFill/>
        </p:spPr>
        <p:txBody>
          <a:bodyPr wrap="square" rtlCol="0">
            <a:spAutoFit/>
          </a:bodyPr>
          <a:lstStyle/>
          <a:p>
            <a:pPr marL="457200" marR="0" indent="-457200" algn="just" rtl="0">
              <a:spcAft>
                <a:spcPts val="600"/>
              </a:spcAft>
              <a:buClr>
                <a:schemeClr val="bg1"/>
              </a:buClr>
              <a:buFont typeface="Arial" panose="020B0604020202020204" pitchFamily="34" charset="0"/>
              <a:buChar char="•"/>
            </a:pPr>
            <a:r>
              <a:rPr lang="en-US" sz="2800" b="1" u="none" strike="noStrike" baseline="0" dirty="0">
                <a:solidFill>
                  <a:schemeClr val="bg1"/>
                </a:solidFill>
                <a:latin typeface="Calibri" panose="020F0502020204030204" pitchFamily="34" charset="0"/>
                <a:cs typeface="Calibri" panose="020F0502020204030204" pitchFamily="34" charset="0"/>
              </a:rPr>
              <a:t>Obviously, Paul who taught him the gospel</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churches in Galatia (Lystra and Iconium)—Acts 16:2</a:t>
            </a:r>
          </a:p>
          <a:p>
            <a:pPr marL="457200" marR="0" indent="-457200" algn="just" rtl="0">
              <a:spcAft>
                <a:spcPts val="600"/>
              </a:spcAft>
              <a:buClr>
                <a:schemeClr val="bg1"/>
              </a:buClr>
              <a:buFont typeface="Arial" panose="020B0604020202020204" pitchFamily="34" charset="0"/>
              <a:buChar char="•"/>
            </a:pPr>
            <a:r>
              <a:rPr lang="en-US" sz="2800" b="1" u="none" strike="noStrike" baseline="0" dirty="0">
                <a:solidFill>
                  <a:schemeClr val="bg1"/>
                </a:solidFill>
                <a:latin typeface="Calibri" panose="020F0502020204030204" pitchFamily="34" charset="0"/>
                <a:cs typeface="Calibri" panose="020F0502020204030204" pitchFamily="34" charset="0"/>
              </a:rPr>
              <a:t>Obviously, Paul in whose life Timothy saw Christianity</a:t>
            </a:r>
            <a:r>
              <a:rPr lang="en-US" sz="2800" b="1" dirty="0">
                <a:solidFill>
                  <a:schemeClr val="bg1"/>
                </a:solidFill>
                <a:latin typeface="Calibri" panose="020F0502020204030204" pitchFamily="34" charset="0"/>
                <a:cs typeface="Calibri" panose="020F0502020204030204" pitchFamily="34" charset="0"/>
              </a:rPr>
              <a:t>—2 Tim. 3:10-11</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Obviously, Paul’s companions and churches they established</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Impact of Lois and Eunice</a:t>
            </a:r>
          </a:p>
          <a:p>
            <a:pPr marL="457200" marR="0" indent="-457200" algn="just" rtl="0">
              <a:spcAft>
                <a:spcPts val="600"/>
              </a:spcAft>
              <a:buClr>
                <a:schemeClr val="bg1"/>
              </a:buClr>
              <a:buFont typeface="Arial" panose="020B0604020202020204" pitchFamily="34" charset="0"/>
              <a:buChar char="•"/>
            </a:pPr>
            <a:endParaRPr lang="en-US" sz="2800" b="1" dirty="0">
              <a:solidFill>
                <a:schemeClr val="bg1"/>
              </a:solidFill>
              <a:latin typeface="Calibri" panose="020F0502020204030204" pitchFamily="34" charset="0"/>
              <a:cs typeface="Calibri" panose="020F0502020204030204" pitchFamily="34" charset="0"/>
            </a:endParaRPr>
          </a:p>
          <a:p>
            <a:pPr marL="457200" marR="0" indent="-457200" algn="just" rtl="0">
              <a:spcAft>
                <a:spcPts val="600"/>
              </a:spcAft>
              <a:buClr>
                <a:schemeClr val="bg1"/>
              </a:buClr>
              <a:buFont typeface="Arial" panose="020B0604020202020204" pitchFamily="34" charset="0"/>
              <a:buChar char="•"/>
            </a:pPr>
            <a:endParaRPr lang="en-US" sz="2800" b="1" dirty="0">
              <a:solidFill>
                <a:schemeClr val="bg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8391A75A-E428-493D-A952-ECBC50954648}"/>
              </a:ext>
            </a:extLst>
          </p:cNvPr>
          <p:cNvSpPr txBox="1"/>
          <p:nvPr/>
        </p:nvSpPr>
        <p:spPr>
          <a:xfrm>
            <a:off x="448360" y="3297365"/>
            <a:ext cx="11259127" cy="3385542"/>
          </a:xfrm>
          <a:prstGeom prst="rect">
            <a:avLst/>
          </a:prstGeom>
          <a:noFill/>
        </p:spPr>
        <p:txBody>
          <a:bodyPr wrap="square" rtlCol="0">
            <a:spAutoFit/>
          </a:bodyPr>
          <a:lstStyle/>
          <a:p>
            <a:pPr marR="0" algn="just" rtl="0"/>
            <a:r>
              <a:rPr lang="en-US" sz="2800" b="1" i="1" dirty="0">
                <a:solidFill>
                  <a:schemeClr val="bg1"/>
                </a:solidFill>
                <a:latin typeface="Calibri" panose="020F0502020204030204" pitchFamily="34" charset="0"/>
                <a:cs typeface="Calibri" panose="020F0502020204030204" pitchFamily="34" charset="0"/>
              </a:rPr>
              <a:t>  </a:t>
            </a:r>
            <a:r>
              <a:rPr lang="en-US" sz="2800" b="1" i="1" u="none" strike="noStrike" baseline="0" dirty="0">
                <a:solidFill>
                  <a:schemeClr val="bg1"/>
                </a:solidFill>
                <a:latin typeface="Calibri" panose="020F0502020204030204" pitchFamily="34" charset="0"/>
                <a:cs typeface="Calibri" panose="020F0502020204030204" pitchFamily="34" charset="0"/>
              </a:rPr>
              <a:t>5  when I call to remembrance the genuine faith that is in you, which dwelt first in your grandmother Lois and your mother Eunice, and I am persuaded is in you also. 				2 Tim. 1:15</a:t>
            </a:r>
          </a:p>
          <a:p>
            <a:pPr marR="0" algn="just" rtl="0"/>
            <a:endParaRPr lang="en-US" sz="1600" b="1" i="1" dirty="0">
              <a:solidFill>
                <a:schemeClr val="bg1"/>
              </a:solidFill>
              <a:latin typeface="Calibri" panose="020F0502020204030204" pitchFamily="34" charset="0"/>
              <a:cs typeface="Calibri" panose="020F0502020204030204" pitchFamily="34" charset="0"/>
            </a:endParaRPr>
          </a:p>
          <a:p>
            <a:pPr marR="0" algn="just" rtl="0"/>
            <a:r>
              <a:rPr lang="en-US" sz="2800" b="1" i="1" u="none" strike="noStrike" baseline="0" dirty="0">
                <a:solidFill>
                  <a:schemeClr val="bg1"/>
                </a:solidFill>
                <a:latin typeface="Calibri" panose="020F0502020204030204" pitchFamily="34" charset="0"/>
                <a:cs typeface="Calibri" panose="020F0502020204030204" pitchFamily="34" charset="0"/>
              </a:rPr>
              <a:t>  14  But you must continue in the things which you have learned and been assured of, knowing from whom you have learned them,  and that from childhood you have known the Holy Scriptures, which are able to make you wise for salvation through faith which is in Christ Jesus.      2 Tim. 3:14-15</a:t>
            </a:r>
          </a:p>
        </p:txBody>
      </p:sp>
    </p:spTree>
    <p:extLst>
      <p:ext uri="{BB962C8B-B14F-4D97-AF65-F5344CB8AC3E}">
        <p14:creationId xmlns:p14="http://schemas.microsoft.com/office/powerpoint/2010/main" val="4236199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Introduction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436423"/>
            <a:ext cx="11682884" cy="5986254"/>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Paul knew hundred/thousands of Christians</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Which one stands out most in his life?</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T</a:t>
            </a:r>
            <a:r>
              <a:rPr lang="en-US" sz="3000" b="1" dirty="0">
                <a:solidFill>
                  <a:schemeClr val="bg1"/>
                </a:solidFill>
                <a:latin typeface="Calibri" panose="020F0502020204030204" pitchFamily="34" charset="0"/>
                <a:cs typeface="Calibri" panose="020F0502020204030204" pitchFamily="34" charset="0"/>
              </a:rPr>
              <a:t>onight’s lesson looks at this “one of a kind Christian”</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Tonight’s lesson asks two questions</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What made him so special</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What influences helped create this special person?</a:t>
            </a:r>
          </a:p>
          <a:p>
            <a:pPr marR="0" algn="just" rtl="0">
              <a:spcAft>
                <a:spcPts val="600"/>
              </a:spcAft>
              <a:buClr>
                <a:schemeClr val="bg1"/>
              </a:buClr>
            </a:pPr>
            <a:endParaRPr lang="en-US" sz="3000" b="1" dirty="0">
              <a:solidFill>
                <a:schemeClr val="bg1"/>
              </a:solidFill>
              <a:latin typeface="Calibri" panose="020F0502020204030204" pitchFamily="34" charset="0"/>
              <a:cs typeface="Calibri" panose="020F0502020204030204" pitchFamily="34" charset="0"/>
            </a:endParaRPr>
          </a:p>
          <a:p>
            <a:pPr marR="0" algn="ctr" rtl="0">
              <a:spcAft>
                <a:spcPts val="600"/>
              </a:spcAft>
              <a:buClr>
                <a:schemeClr val="bg1"/>
              </a:buClr>
            </a:pPr>
            <a:r>
              <a:rPr lang="en-US" sz="4400" b="1" i="1" dirty="0">
                <a:solidFill>
                  <a:srgbClr val="FFFF00"/>
                </a:solidFill>
                <a:latin typeface="Calibri" panose="020F0502020204030204" pitchFamily="34" charset="0"/>
                <a:cs typeface="Calibri" panose="020F0502020204030204" pitchFamily="34" charset="0"/>
              </a:rPr>
              <a:t>What can we do to create more of these</a:t>
            </a:r>
          </a:p>
          <a:p>
            <a:pPr marR="0" algn="ctr" rtl="0">
              <a:spcAft>
                <a:spcPts val="600"/>
              </a:spcAft>
              <a:buClr>
                <a:schemeClr val="bg1"/>
              </a:buClr>
            </a:pPr>
            <a:r>
              <a:rPr lang="en-US" sz="4400" b="1" i="1" dirty="0">
                <a:solidFill>
                  <a:srgbClr val="FFFF00"/>
                </a:solidFill>
                <a:latin typeface="Calibri" panose="020F0502020204030204" pitchFamily="34" charset="0"/>
                <a:cs typeface="Calibri" panose="020F0502020204030204" pitchFamily="34" charset="0"/>
              </a:rPr>
              <a:t> “one of a kind” Christians</a:t>
            </a:r>
          </a:p>
          <a:p>
            <a:pPr marR="0" algn="just" rtl="0">
              <a:spcAft>
                <a:spcPts val="6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1466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Becoming God’s Child Like Timothy</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a:t>
            </a:r>
            <a:r>
              <a:rPr lang="en-US" sz="3200" dirty="0"/>
              <a:t>Mark 16:16</a:t>
            </a:r>
            <a:endParaRPr sz="3200" dirty="0"/>
          </a:p>
          <a:p>
            <a:pPr marL="742950" lvl="1" indent="-285750">
              <a:lnSpc>
                <a:spcPct val="150000"/>
              </a:lnSpc>
              <a:spcBef>
                <a:spcPts val="200"/>
              </a:spcBef>
              <a:buSzPts val="3000"/>
            </a:pPr>
            <a:r>
              <a:rPr lang="en-US" sz="3200" dirty="0">
                <a:solidFill>
                  <a:schemeClr val="lt1"/>
                </a:solidFill>
              </a:rPr>
              <a:t>  Repent 							Luke 13:3</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sins washed away	Acts 22:16</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a:t>
            </a:r>
            <a:r>
              <a:rPr lang="en-US" sz="3200" i="1" dirty="0">
                <a:solidFill>
                  <a:srgbClr val="FFFF00"/>
                </a:solidFill>
              </a:rPr>
              <a:t>Flock—Hi</a:t>
            </a:r>
            <a:r>
              <a:rPr lang="en-US" sz="3200" b="1" i="1" dirty="0">
                <a:solidFill>
                  <a:srgbClr val="FFFF00"/>
                </a:solidFill>
              </a:rPr>
              <a:t>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1836910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Text—Phil. 2:19-24</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4862870"/>
          </a:xfrm>
          <a:prstGeom prst="rect">
            <a:avLst/>
          </a:prstGeom>
          <a:noFill/>
        </p:spPr>
        <p:txBody>
          <a:bodyPr wrap="square" rtlCol="0">
            <a:spAutoFit/>
          </a:bodyPr>
          <a:lstStyle/>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19  But I trust in the Lord Jesus to send Timothy to you shortly, that I also may be encouraged when I know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20  For I have no one like-minded, who will sincerely care for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21  For all seek their own, not the things which are of Christ Jesus.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22  But you know his proven character, that as a son with his father he served with me in the gospel.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23  Therefore I hope to send him at once, as soon as I see how it goes with me.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24  But I trust in the Lord that I myself shall also come shortly. </a:t>
            </a:r>
          </a:p>
          <a:p>
            <a:pPr marR="0" algn="just" rtl="0">
              <a:spcAft>
                <a:spcPts val="600"/>
              </a:spcAft>
            </a:pPr>
            <a:r>
              <a:rPr lang="en-US" sz="2800" b="1" dirty="0">
                <a:solidFill>
                  <a:schemeClr val="bg1"/>
                </a:solidFill>
                <a:latin typeface="Calibri" panose="020F0502020204030204" pitchFamily="34" charset="0"/>
                <a:cs typeface="Calibri" panose="020F0502020204030204" pitchFamily="34" charset="0"/>
              </a:rPr>
              <a:t>							Phil. 2:19-24</a:t>
            </a:r>
          </a:p>
        </p:txBody>
      </p:sp>
    </p:spTree>
    <p:extLst>
      <p:ext uri="{BB962C8B-B14F-4D97-AF65-F5344CB8AC3E}">
        <p14:creationId xmlns:p14="http://schemas.microsoft.com/office/powerpoint/2010/main" val="1984869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Introduction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436423"/>
            <a:ext cx="11682884" cy="5663089"/>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Paul knew hundred/thousands of Christians</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Which one stands out most in his life?</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T</a:t>
            </a:r>
            <a:r>
              <a:rPr lang="en-US" sz="3000" b="1" dirty="0">
                <a:solidFill>
                  <a:schemeClr val="bg1"/>
                </a:solidFill>
                <a:latin typeface="Calibri" panose="020F0502020204030204" pitchFamily="34" charset="0"/>
                <a:cs typeface="Calibri" panose="020F0502020204030204" pitchFamily="34" charset="0"/>
              </a:rPr>
              <a:t>onight’s lesson looks at this “one of a kind Christian”</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Tonight’s lesson asks two questions</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What made him so special</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What influences helped create this special person?</a:t>
            </a:r>
          </a:p>
          <a:p>
            <a:pPr marR="0" algn="just" rtl="0">
              <a:spcAft>
                <a:spcPts val="600"/>
              </a:spcAft>
              <a:buClr>
                <a:schemeClr val="bg1"/>
              </a:buClr>
            </a:pPr>
            <a:endParaRPr lang="en-US" sz="3000" b="1" dirty="0">
              <a:solidFill>
                <a:schemeClr val="bg1"/>
              </a:solidFill>
              <a:latin typeface="Calibri" panose="020F0502020204030204" pitchFamily="34" charset="0"/>
              <a:cs typeface="Calibri" panose="020F0502020204030204" pitchFamily="34" charset="0"/>
            </a:endParaRPr>
          </a:p>
          <a:p>
            <a:pPr marR="0" algn="ctr" rtl="0">
              <a:spcAft>
                <a:spcPts val="600"/>
              </a:spcAft>
              <a:buClr>
                <a:schemeClr val="bg1"/>
              </a:buClr>
            </a:pPr>
            <a:r>
              <a:rPr lang="en-US" sz="3600" b="1" i="1" dirty="0">
                <a:solidFill>
                  <a:srgbClr val="FFFF00"/>
                </a:solidFill>
                <a:latin typeface="Calibri" panose="020F0502020204030204" pitchFamily="34" charset="0"/>
                <a:cs typeface="Calibri" panose="020F0502020204030204" pitchFamily="34" charset="0"/>
              </a:rPr>
              <a:t>What can we do to create more of these “one of a kind” Christians</a:t>
            </a:r>
          </a:p>
          <a:p>
            <a:pPr marR="0" algn="just" rtl="0">
              <a:spcAft>
                <a:spcPts val="6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7296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Paul’s Evaluation of Timothy</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37592" y="593435"/>
            <a:ext cx="11494097" cy="4862870"/>
          </a:xfrm>
          <a:prstGeom prst="rect">
            <a:avLst/>
          </a:prstGeom>
          <a:noFill/>
        </p:spPr>
        <p:txBody>
          <a:bodyPr wrap="square" rtlCol="0">
            <a:spAutoFit/>
          </a:bodyPr>
          <a:lstStyle/>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19  But I trust in the Lord Jesus to send Timothy to you shortly, that I also may be encouraged when I know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20  For I have no one like-minded, who will sincerely care for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21  For all seek their own, not the things which are of Christ Jesus.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22  But you know his proven character, that as a son with his father he served with me in the gospel.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23  Therefore I hope to send him at once, as soon as I see how it goes with me.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24  But I trust in the Lord that I myself shall also come shortly. </a:t>
            </a:r>
          </a:p>
          <a:p>
            <a:pPr marR="0" algn="just" rtl="0">
              <a:spcAft>
                <a:spcPts val="600"/>
              </a:spcAft>
            </a:pPr>
            <a:r>
              <a:rPr lang="en-US" sz="2800" b="1" dirty="0">
                <a:solidFill>
                  <a:schemeClr val="bg1"/>
                </a:solidFill>
                <a:latin typeface="Calibri" panose="020F0502020204030204" pitchFamily="34" charset="0"/>
                <a:cs typeface="Calibri" panose="020F0502020204030204" pitchFamily="34" charset="0"/>
              </a:rPr>
              <a:t>							Phil. 2:19-24</a:t>
            </a:r>
          </a:p>
        </p:txBody>
      </p:sp>
      <p:sp>
        <p:nvSpPr>
          <p:cNvPr id="4" name="Oval 3">
            <a:extLst>
              <a:ext uri="{FF2B5EF4-FFF2-40B4-BE49-F238E27FC236}">
                <a16:creationId xmlns:a16="http://schemas.microsoft.com/office/drawing/2014/main" id="{102EC341-4DD7-43FC-A9F2-A3CE6C6686B9}"/>
              </a:ext>
            </a:extLst>
          </p:cNvPr>
          <p:cNvSpPr/>
          <p:nvPr/>
        </p:nvSpPr>
        <p:spPr>
          <a:xfrm>
            <a:off x="3482109" y="1593273"/>
            <a:ext cx="2396835"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6" name="Oval 15">
            <a:extLst>
              <a:ext uri="{FF2B5EF4-FFF2-40B4-BE49-F238E27FC236}">
                <a16:creationId xmlns:a16="http://schemas.microsoft.com/office/drawing/2014/main" id="{C05EBFB6-A153-4284-981B-4D489487DBAF}"/>
              </a:ext>
            </a:extLst>
          </p:cNvPr>
          <p:cNvSpPr/>
          <p:nvPr/>
        </p:nvSpPr>
        <p:spPr>
          <a:xfrm>
            <a:off x="5911278" y="65855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Tree>
    <p:extLst>
      <p:ext uri="{BB962C8B-B14F-4D97-AF65-F5344CB8AC3E}">
        <p14:creationId xmlns:p14="http://schemas.microsoft.com/office/powerpoint/2010/main" val="2588584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Paul’s Evaluation of Timothy</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37592" y="593435"/>
            <a:ext cx="11494097" cy="4862870"/>
          </a:xfrm>
          <a:prstGeom prst="rect">
            <a:avLst/>
          </a:prstGeom>
          <a:noFill/>
        </p:spPr>
        <p:txBody>
          <a:bodyPr wrap="square" rtlCol="0">
            <a:spAutoFit/>
          </a:bodyPr>
          <a:lstStyle/>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19  But I trust in the Lord Jesus to send Timothy to you shortly, that I also may be encouraged when I know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20  For I have no one like-minded, who will sincerely care for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21  For all seek their own, not the things which are of Christ Jesus.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22  But you know his proven character, that as a son with his father he served with me in the gospel.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23  Therefore I hope to send him at once, as soon as I see how it goes with me.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24  But I trust in the Lord that I myself shall also come shortly. </a:t>
            </a:r>
          </a:p>
          <a:p>
            <a:pPr marR="0" algn="just" rtl="0">
              <a:spcAft>
                <a:spcPts val="600"/>
              </a:spcAft>
            </a:pPr>
            <a:r>
              <a:rPr lang="en-US" sz="2800" b="1" dirty="0">
                <a:solidFill>
                  <a:schemeClr val="bg1"/>
                </a:solidFill>
                <a:latin typeface="Calibri" panose="020F0502020204030204" pitchFamily="34" charset="0"/>
                <a:cs typeface="Calibri" panose="020F0502020204030204" pitchFamily="34" charset="0"/>
              </a:rPr>
              <a:t>							Phil. 2:19-24</a:t>
            </a:r>
          </a:p>
        </p:txBody>
      </p:sp>
      <p:sp>
        <p:nvSpPr>
          <p:cNvPr id="4" name="Oval 3">
            <a:extLst>
              <a:ext uri="{FF2B5EF4-FFF2-40B4-BE49-F238E27FC236}">
                <a16:creationId xmlns:a16="http://schemas.microsoft.com/office/drawing/2014/main" id="{102EC341-4DD7-43FC-A9F2-A3CE6C6686B9}"/>
              </a:ext>
            </a:extLst>
          </p:cNvPr>
          <p:cNvSpPr/>
          <p:nvPr/>
        </p:nvSpPr>
        <p:spPr>
          <a:xfrm>
            <a:off x="3482109" y="1593273"/>
            <a:ext cx="2396835"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2" name="Oval 11">
            <a:extLst>
              <a:ext uri="{FF2B5EF4-FFF2-40B4-BE49-F238E27FC236}">
                <a16:creationId xmlns:a16="http://schemas.microsoft.com/office/drawing/2014/main" id="{97E5F9F1-15A0-4421-8842-79D46398957C}"/>
              </a:ext>
            </a:extLst>
          </p:cNvPr>
          <p:cNvSpPr/>
          <p:nvPr/>
        </p:nvSpPr>
        <p:spPr>
          <a:xfrm>
            <a:off x="313316" y="1069077"/>
            <a:ext cx="3168793" cy="501104"/>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3" name="Oval 12">
            <a:extLst>
              <a:ext uri="{FF2B5EF4-FFF2-40B4-BE49-F238E27FC236}">
                <a16:creationId xmlns:a16="http://schemas.microsoft.com/office/drawing/2014/main" id="{AD2737A6-A031-4E93-B2F5-69FD72BB0F09}"/>
              </a:ext>
            </a:extLst>
          </p:cNvPr>
          <p:cNvSpPr/>
          <p:nvPr/>
        </p:nvSpPr>
        <p:spPr>
          <a:xfrm>
            <a:off x="5911278" y="65855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Tree>
    <p:extLst>
      <p:ext uri="{BB962C8B-B14F-4D97-AF65-F5344CB8AC3E}">
        <p14:creationId xmlns:p14="http://schemas.microsoft.com/office/powerpoint/2010/main" val="3632600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Paul’s Evaluation of Timothy</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37592" y="593435"/>
            <a:ext cx="11494097" cy="4862870"/>
          </a:xfrm>
          <a:prstGeom prst="rect">
            <a:avLst/>
          </a:prstGeom>
          <a:noFill/>
        </p:spPr>
        <p:txBody>
          <a:bodyPr wrap="square" rtlCol="0">
            <a:spAutoFit/>
          </a:bodyPr>
          <a:lstStyle/>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19  But I trust in the Lord Jesus to send Timothy to you shortly, that I also may be encouraged when I know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20  For I have no one like-minded, who will sincerely care for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21  For all seek their own, not the things which are of Christ Jesus.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22  But you know his proven character, that as a son with his father he served with me in the gospel.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23  Therefore I hope to send him at once, as soon as I see how it goes with me.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24  But I trust in the Lord that I myself shall also come shortly. </a:t>
            </a:r>
          </a:p>
          <a:p>
            <a:pPr marR="0" algn="just" rtl="0">
              <a:spcAft>
                <a:spcPts val="600"/>
              </a:spcAft>
            </a:pPr>
            <a:r>
              <a:rPr lang="en-US" sz="2800" b="1" dirty="0">
                <a:solidFill>
                  <a:schemeClr val="bg1"/>
                </a:solidFill>
                <a:latin typeface="Calibri" panose="020F0502020204030204" pitchFamily="34" charset="0"/>
                <a:cs typeface="Calibri" panose="020F0502020204030204" pitchFamily="34" charset="0"/>
              </a:rPr>
              <a:t>							Phil. 2:19-24</a:t>
            </a:r>
          </a:p>
        </p:txBody>
      </p:sp>
      <p:sp>
        <p:nvSpPr>
          <p:cNvPr id="4" name="Oval 3">
            <a:extLst>
              <a:ext uri="{FF2B5EF4-FFF2-40B4-BE49-F238E27FC236}">
                <a16:creationId xmlns:a16="http://schemas.microsoft.com/office/drawing/2014/main" id="{102EC341-4DD7-43FC-A9F2-A3CE6C6686B9}"/>
              </a:ext>
            </a:extLst>
          </p:cNvPr>
          <p:cNvSpPr/>
          <p:nvPr/>
        </p:nvSpPr>
        <p:spPr>
          <a:xfrm>
            <a:off x="3482109" y="1593273"/>
            <a:ext cx="2396835"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9" name="Oval 8">
            <a:extLst>
              <a:ext uri="{FF2B5EF4-FFF2-40B4-BE49-F238E27FC236}">
                <a16:creationId xmlns:a16="http://schemas.microsoft.com/office/drawing/2014/main" id="{0A0EFE48-3E0A-4B28-A11C-E3FE43C95243}"/>
              </a:ext>
            </a:extLst>
          </p:cNvPr>
          <p:cNvSpPr/>
          <p:nvPr/>
        </p:nvSpPr>
        <p:spPr>
          <a:xfrm>
            <a:off x="6797969" y="157018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2" name="Oval 11">
            <a:extLst>
              <a:ext uri="{FF2B5EF4-FFF2-40B4-BE49-F238E27FC236}">
                <a16:creationId xmlns:a16="http://schemas.microsoft.com/office/drawing/2014/main" id="{97E5F9F1-15A0-4421-8842-79D46398957C}"/>
              </a:ext>
            </a:extLst>
          </p:cNvPr>
          <p:cNvSpPr/>
          <p:nvPr/>
        </p:nvSpPr>
        <p:spPr>
          <a:xfrm>
            <a:off x="313316" y="1069077"/>
            <a:ext cx="3168793" cy="501104"/>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3" name="Oval 12">
            <a:extLst>
              <a:ext uri="{FF2B5EF4-FFF2-40B4-BE49-F238E27FC236}">
                <a16:creationId xmlns:a16="http://schemas.microsoft.com/office/drawing/2014/main" id="{D61B8117-4676-41DA-A71D-168770A539BB}"/>
              </a:ext>
            </a:extLst>
          </p:cNvPr>
          <p:cNvSpPr/>
          <p:nvPr/>
        </p:nvSpPr>
        <p:spPr>
          <a:xfrm>
            <a:off x="5911278" y="65855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Tree>
    <p:extLst>
      <p:ext uri="{BB962C8B-B14F-4D97-AF65-F5344CB8AC3E}">
        <p14:creationId xmlns:p14="http://schemas.microsoft.com/office/powerpoint/2010/main" val="4151779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Paul’s Evaluation of Timothy</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37592" y="593435"/>
            <a:ext cx="11494097" cy="4862870"/>
          </a:xfrm>
          <a:prstGeom prst="rect">
            <a:avLst/>
          </a:prstGeom>
          <a:noFill/>
        </p:spPr>
        <p:txBody>
          <a:bodyPr wrap="square" rtlCol="0">
            <a:spAutoFit/>
          </a:bodyPr>
          <a:lstStyle/>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19  But I trust in the Lord Jesus to send Timothy to you shortly, that I also may be encouraged when I know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20  For I have no one like-minded, who will sincerely care for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21  For all seek their own, not the things which are of Christ Jesus.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22  But you know his proven character, that as a son with his father he served with me in the gospel.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23  Therefore I hope to send him at once, as soon as I see how it goes with me.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24  But I trust in the Lord that I myself shall also come shortly. </a:t>
            </a:r>
          </a:p>
          <a:p>
            <a:pPr marR="0" algn="just" rtl="0">
              <a:spcAft>
                <a:spcPts val="600"/>
              </a:spcAft>
            </a:pPr>
            <a:r>
              <a:rPr lang="en-US" sz="2800" b="1" dirty="0">
                <a:solidFill>
                  <a:schemeClr val="bg1"/>
                </a:solidFill>
                <a:latin typeface="Calibri" panose="020F0502020204030204" pitchFamily="34" charset="0"/>
                <a:cs typeface="Calibri" panose="020F0502020204030204" pitchFamily="34" charset="0"/>
              </a:rPr>
              <a:t>							Phil. 2:19-24</a:t>
            </a:r>
          </a:p>
        </p:txBody>
      </p:sp>
      <p:sp>
        <p:nvSpPr>
          <p:cNvPr id="4" name="Oval 3">
            <a:extLst>
              <a:ext uri="{FF2B5EF4-FFF2-40B4-BE49-F238E27FC236}">
                <a16:creationId xmlns:a16="http://schemas.microsoft.com/office/drawing/2014/main" id="{102EC341-4DD7-43FC-A9F2-A3CE6C6686B9}"/>
              </a:ext>
            </a:extLst>
          </p:cNvPr>
          <p:cNvSpPr/>
          <p:nvPr/>
        </p:nvSpPr>
        <p:spPr>
          <a:xfrm>
            <a:off x="3482109" y="1593273"/>
            <a:ext cx="2396835"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9" name="Oval 8">
            <a:extLst>
              <a:ext uri="{FF2B5EF4-FFF2-40B4-BE49-F238E27FC236}">
                <a16:creationId xmlns:a16="http://schemas.microsoft.com/office/drawing/2014/main" id="{0A0EFE48-3E0A-4B28-A11C-E3FE43C95243}"/>
              </a:ext>
            </a:extLst>
          </p:cNvPr>
          <p:cNvSpPr/>
          <p:nvPr/>
        </p:nvSpPr>
        <p:spPr>
          <a:xfrm>
            <a:off x="6797969" y="157018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0" name="Oval 9">
            <a:extLst>
              <a:ext uri="{FF2B5EF4-FFF2-40B4-BE49-F238E27FC236}">
                <a16:creationId xmlns:a16="http://schemas.microsoft.com/office/drawing/2014/main" id="{6ABCB17B-6A2B-46C1-8E1D-FE0893B3861B}"/>
              </a:ext>
            </a:extLst>
          </p:cNvPr>
          <p:cNvSpPr/>
          <p:nvPr/>
        </p:nvSpPr>
        <p:spPr>
          <a:xfrm>
            <a:off x="2044576" y="2082800"/>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2" name="Oval 11">
            <a:extLst>
              <a:ext uri="{FF2B5EF4-FFF2-40B4-BE49-F238E27FC236}">
                <a16:creationId xmlns:a16="http://schemas.microsoft.com/office/drawing/2014/main" id="{97E5F9F1-15A0-4421-8842-79D46398957C}"/>
              </a:ext>
            </a:extLst>
          </p:cNvPr>
          <p:cNvSpPr/>
          <p:nvPr/>
        </p:nvSpPr>
        <p:spPr>
          <a:xfrm>
            <a:off x="313316" y="1069077"/>
            <a:ext cx="3168793" cy="501104"/>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3" name="Oval 12">
            <a:extLst>
              <a:ext uri="{FF2B5EF4-FFF2-40B4-BE49-F238E27FC236}">
                <a16:creationId xmlns:a16="http://schemas.microsoft.com/office/drawing/2014/main" id="{E79BAB52-1AE6-4F3A-B84D-E1784189C3A0}"/>
              </a:ext>
            </a:extLst>
          </p:cNvPr>
          <p:cNvSpPr/>
          <p:nvPr/>
        </p:nvSpPr>
        <p:spPr>
          <a:xfrm>
            <a:off x="5911278" y="65855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Tree>
    <p:extLst>
      <p:ext uri="{BB962C8B-B14F-4D97-AF65-F5344CB8AC3E}">
        <p14:creationId xmlns:p14="http://schemas.microsoft.com/office/powerpoint/2010/main" val="243940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Paul’s Evaluation of Timothy</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37592" y="593435"/>
            <a:ext cx="11494097" cy="4862870"/>
          </a:xfrm>
          <a:prstGeom prst="rect">
            <a:avLst/>
          </a:prstGeom>
          <a:noFill/>
        </p:spPr>
        <p:txBody>
          <a:bodyPr wrap="square" rtlCol="0">
            <a:spAutoFit/>
          </a:bodyPr>
          <a:lstStyle/>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19  But I trust in the Lord Jesus to send Timothy to you shortly, that I also may be encouraged when I know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20  For I have no one like-minded, who will sincerely care for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21  For all seek their own, not the things which are of Christ Jesus.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22  But you know his proven character, that as a son with his father he served with me in the gospel.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23  Therefore I hope to send him at once, as soon as I see how it goes with me.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24  But I trust in the Lord that I myself shall also come shortly. </a:t>
            </a:r>
          </a:p>
          <a:p>
            <a:pPr marR="0" algn="just" rtl="0">
              <a:spcAft>
                <a:spcPts val="600"/>
              </a:spcAft>
            </a:pPr>
            <a:r>
              <a:rPr lang="en-US" sz="2800" b="1" dirty="0">
                <a:solidFill>
                  <a:schemeClr val="bg1"/>
                </a:solidFill>
                <a:latin typeface="Calibri" panose="020F0502020204030204" pitchFamily="34" charset="0"/>
                <a:cs typeface="Calibri" panose="020F0502020204030204" pitchFamily="34" charset="0"/>
              </a:rPr>
              <a:t>							Phil. 2:19-24</a:t>
            </a:r>
          </a:p>
        </p:txBody>
      </p:sp>
      <p:sp>
        <p:nvSpPr>
          <p:cNvPr id="4" name="Oval 3">
            <a:extLst>
              <a:ext uri="{FF2B5EF4-FFF2-40B4-BE49-F238E27FC236}">
                <a16:creationId xmlns:a16="http://schemas.microsoft.com/office/drawing/2014/main" id="{102EC341-4DD7-43FC-A9F2-A3CE6C6686B9}"/>
              </a:ext>
            </a:extLst>
          </p:cNvPr>
          <p:cNvSpPr/>
          <p:nvPr/>
        </p:nvSpPr>
        <p:spPr>
          <a:xfrm>
            <a:off x="3482109" y="1593273"/>
            <a:ext cx="2396835"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9" name="Oval 8">
            <a:extLst>
              <a:ext uri="{FF2B5EF4-FFF2-40B4-BE49-F238E27FC236}">
                <a16:creationId xmlns:a16="http://schemas.microsoft.com/office/drawing/2014/main" id="{0A0EFE48-3E0A-4B28-A11C-E3FE43C95243}"/>
              </a:ext>
            </a:extLst>
          </p:cNvPr>
          <p:cNvSpPr/>
          <p:nvPr/>
        </p:nvSpPr>
        <p:spPr>
          <a:xfrm>
            <a:off x="6797969" y="157018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0" name="Oval 9">
            <a:extLst>
              <a:ext uri="{FF2B5EF4-FFF2-40B4-BE49-F238E27FC236}">
                <a16:creationId xmlns:a16="http://schemas.microsoft.com/office/drawing/2014/main" id="{6ABCB17B-6A2B-46C1-8E1D-FE0893B3861B}"/>
              </a:ext>
            </a:extLst>
          </p:cNvPr>
          <p:cNvSpPr/>
          <p:nvPr/>
        </p:nvSpPr>
        <p:spPr>
          <a:xfrm>
            <a:off x="2044576" y="2082800"/>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1" name="Oval 10">
            <a:extLst>
              <a:ext uri="{FF2B5EF4-FFF2-40B4-BE49-F238E27FC236}">
                <a16:creationId xmlns:a16="http://schemas.microsoft.com/office/drawing/2014/main" id="{61420EDF-9828-4F2D-9D95-BBB20F25FBA0}"/>
              </a:ext>
            </a:extLst>
          </p:cNvPr>
          <p:cNvSpPr/>
          <p:nvPr/>
        </p:nvSpPr>
        <p:spPr>
          <a:xfrm>
            <a:off x="3851563" y="2572327"/>
            <a:ext cx="3048001" cy="541881"/>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2" name="Oval 11">
            <a:extLst>
              <a:ext uri="{FF2B5EF4-FFF2-40B4-BE49-F238E27FC236}">
                <a16:creationId xmlns:a16="http://schemas.microsoft.com/office/drawing/2014/main" id="{97E5F9F1-15A0-4421-8842-79D46398957C}"/>
              </a:ext>
            </a:extLst>
          </p:cNvPr>
          <p:cNvSpPr/>
          <p:nvPr/>
        </p:nvSpPr>
        <p:spPr>
          <a:xfrm>
            <a:off x="313316" y="1069077"/>
            <a:ext cx="3168793" cy="501104"/>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3" name="Oval 12">
            <a:extLst>
              <a:ext uri="{FF2B5EF4-FFF2-40B4-BE49-F238E27FC236}">
                <a16:creationId xmlns:a16="http://schemas.microsoft.com/office/drawing/2014/main" id="{5FD62F4A-CB2B-4B9C-BFCD-C1E7F58A4666}"/>
              </a:ext>
            </a:extLst>
          </p:cNvPr>
          <p:cNvSpPr/>
          <p:nvPr/>
        </p:nvSpPr>
        <p:spPr>
          <a:xfrm>
            <a:off x="5911278" y="65855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Tree>
    <p:extLst>
      <p:ext uri="{BB962C8B-B14F-4D97-AF65-F5344CB8AC3E}">
        <p14:creationId xmlns:p14="http://schemas.microsoft.com/office/powerpoint/2010/main" val="2677207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Paul’s Evaluation of Timothy</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37592" y="593435"/>
            <a:ext cx="11494097" cy="4862870"/>
          </a:xfrm>
          <a:prstGeom prst="rect">
            <a:avLst/>
          </a:prstGeom>
          <a:noFill/>
        </p:spPr>
        <p:txBody>
          <a:bodyPr wrap="square" rtlCol="0">
            <a:spAutoFit/>
          </a:bodyPr>
          <a:lstStyle/>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19  But I trust in the Lord Jesus to send Timothy to you shortly, that I also may be encouraged when I know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20  For I have no one like-minded, who will sincerely care for your state.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21  For all seek their own, not the things which are of Christ Jesus.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22  But you know his proven character, that as a son with his father he served with me in the gospel.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23  Therefore I hope to send him at once, as soon as I see how it goes with me. </a:t>
            </a:r>
          </a:p>
          <a:p>
            <a:pPr marR="0" algn="just" rtl="0">
              <a:spcAft>
                <a:spcPts val="600"/>
              </a:spcAft>
            </a:pPr>
            <a:r>
              <a:rPr lang="en-US" sz="2800" b="1" u="none" strike="noStrike" baseline="0" dirty="0">
                <a:solidFill>
                  <a:schemeClr val="bg1"/>
                </a:solidFill>
                <a:latin typeface="Calibri" panose="020F0502020204030204" pitchFamily="34" charset="0"/>
                <a:cs typeface="Calibri" panose="020F0502020204030204" pitchFamily="34" charset="0"/>
              </a:rPr>
              <a:t>  24  But I trust in the Lord that I myself shall also come shortly. </a:t>
            </a:r>
          </a:p>
          <a:p>
            <a:pPr marR="0" algn="just" rtl="0">
              <a:spcAft>
                <a:spcPts val="600"/>
              </a:spcAft>
            </a:pPr>
            <a:r>
              <a:rPr lang="en-US" sz="2800" b="1" dirty="0">
                <a:solidFill>
                  <a:schemeClr val="bg1"/>
                </a:solidFill>
                <a:latin typeface="Calibri" panose="020F0502020204030204" pitchFamily="34" charset="0"/>
                <a:cs typeface="Calibri" panose="020F0502020204030204" pitchFamily="34" charset="0"/>
              </a:rPr>
              <a:t>							Phil. 2:19-24</a:t>
            </a:r>
          </a:p>
        </p:txBody>
      </p:sp>
      <p:sp>
        <p:nvSpPr>
          <p:cNvPr id="4" name="Oval 3">
            <a:extLst>
              <a:ext uri="{FF2B5EF4-FFF2-40B4-BE49-F238E27FC236}">
                <a16:creationId xmlns:a16="http://schemas.microsoft.com/office/drawing/2014/main" id="{102EC341-4DD7-43FC-A9F2-A3CE6C6686B9}"/>
              </a:ext>
            </a:extLst>
          </p:cNvPr>
          <p:cNvSpPr/>
          <p:nvPr/>
        </p:nvSpPr>
        <p:spPr>
          <a:xfrm>
            <a:off x="3482109" y="1593273"/>
            <a:ext cx="2396835"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9" name="Oval 8">
            <a:extLst>
              <a:ext uri="{FF2B5EF4-FFF2-40B4-BE49-F238E27FC236}">
                <a16:creationId xmlns:a16="http://schemas.microsoft.com/office/drawing/2014/main" id="{0A0EFE48-3E0A-4B28-A11C-E3FE43C95243}"/>
              </a:ext>
            </a:extLst>
          </p:cNvPr>
          <p:cNvSpPr/>
          <p:nvPr/>
        </p:nvSpPr>
        <p:spPr>
          <a:xfrm>
            <a:off x="6797969" y="157018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0" name="Oval 9">
            <a:extLst>
              <a:ext uri="{FF2B5EF4-FFF2-40B4-BE49-F238E27FC236}">
                <a16:creationId xmlns:a16="http://schemas.microsoft.com/office/drawing/2014/main" id="{6ABCB17B-6A2B-46C1-8E1D-FE0893B3861B}"/>
              </a:ext>
            </a:extLst>
          </p:cNvPr>
          <p:cNvSpPr/>
          <p:nvPr/>
        </p:nvSpPr>
        <p:spPr>
          <a:xfrm>
            <a:off x="2044576" y="2082800"/>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1" name="Oval 10">
            <a:extLst>
              <a:ext uri="{FF2B5EF4-FFF2-40B4-BE49-F238E27FC236}">
                <a16:creationId xmlns:a16="http://schemas.microsoft.com/office/drawing/2014/main" id="{61420EDF-9828-4F2D-9D95-BBB20F25FBA0}"/>
              </a:ext>
            </a:extLst>
          </p:cNvPr>
          <p:cNvSpPr/>
          <p:nvPr/>
        </p:nvSpPr>
        <p:spPr>
          <a:xfrm>
            <a:off x="3851563" y="2572327"/>
            <a:ext cx="3048001" cy="541881"/>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2" name="Oval 11">
            <a:extLst>
              <a:ext uri="{FF2B5EF4-FFF2-40B4-BE49-F238E27FC236}">
                <a16:creationId xmlns:a16="http://schemas.microsoft.com/office/drawing/2014/main" id="{97E5F9F1-15A0-4421-8842-79D46398957C}"/>
              </a:ext>
            </a:extLst>
          </p:cNvPr>
          <p:cNvSpPr/>
          <p:nvPr/>
        </p:nvSpPr>
        <p:spPr>
          <a:xfrm>
            <a:off x="313316" y="1069077"/>
            <a:ext cx="3168793" cy="501104"/>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5" name="Oval 14">
            <a:extLst>
              <a:ext uri="{FF2B5EF4-FFF2-40B4-BE49-F238E27FC236}">
                <a16:creationId xmlns:a16="http://schemas.microsoft.com/office/drawing/2014/main" id="{34D8B4CA-7F05-4DEA-A912-179BF986ABF6}"/>
              </a:ext>
            </a:extLst>
          </p:cNvPr>
          <p:cNvSpPr/>
          <p:nvPr/>
        </p:nvSpPr>
        <p:spPr>
          <a:xfrm>
            <a:off x="909784" y="3505203"/>
            <a:ext cx="1898071"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
        <p:nvSpPr>
          <p:cNvPr id="13" name="Oval 12">
            <a:extLst>
              <a:ext uri="{FF2B5EF4-FFF2-40B4-BE49-F238E27FC236}">
                <a16:creationId xmlns:a16="http://schemas.microsoft.com/office/drawing/2014/main" id="{85703D3A-9AB3-497C-B3F9-789291807A05}"/>
              </a:ext>
            </a:extLst>
          </p:cNvPr>
          <p:cNvSpPr/>
          <p:nvPr/>
        </p:nvSpPr>
        <p:spPr>
          <a:xfrm>
            <a:off x="5911278" y="658551"/>
            <a:ext cx="2521527" cy="489527"/>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76200">
                <a:solidFill>
                  <a:srgbClr val="FF0000"/>
                </a:solidFill>
              </a:ln>
              <a:solidFill>
                <a:srgbClr val="FF0000"/>
              </a:solidFill>
            </a:endParaRPr>
          </a:p>
        </p:txBody>
      </p:sp>
    </p:spTree>
    <p:extLst>
      <p:ext uri="{BB962C8B-B14F-4D97-AF65-F5344CB8AC3E}">
        <p14:creationId xmlns:p14="http://schemas.microsoft.com/office/powerpoint/2010/main" val="422131518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24606</TotalTime>
  <Words>1884</Words>
  <Application>Microsoft Office PowerPoint</Application>
  <PresentationFormat>Widescreen</PresentationFormat>
  <Paragraphs>136</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Cambria</vt:lpstr>
      <vt:lpstr>Office Theme</vt:lpstr>
      <vt:lpstr>He’s One of a Kind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Becoming God’s Child Like Timothy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845</cp:revision>
  <cp:lastPrinted>2021-08-22T21:28:44Z</cp:lastPrinted>
  <dcterms:modified xsi:type="dcterms:W3CDTF">2021-08-23T13:54:29Z</dcterms:modified>
</cp:coreProperties>
</file>