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6"/>
  </p:notesMasterIdLst>
  <p:sldIdLst>
    <p:sldId id="2778" r:id="rId2"/>
    <p:sldId id="3103" r:id="rId3"/>
    <p:sldId id="3109" r:id="rId4"/>
    <p:sldId id="3105" r:id="rId5"/>
    <p:sldId id="3070" r:id="rId6"/>
    <p:sldId id="3106" r:id="rId7"/>
    <p:sldId id="3107" r:id="rId8"/>
    <p:sldId id="3101" r:id="rId9"/>
    <p:sldId id="3108" r:id="rId10"/>
    <p:sldId id="3111" r:id="rId11"/>
    <p:sldId id="3110" r:id="rId12"/>
    <p:sldId id="3113" r:id="rId13"/>
    <p:sldId id="3112" r:id="rId14"/>
    <p:sldId id="3099" r:id="rId15"/>
    <p:sldId id="3078" r:id="rId16"/>
    <p:sldId id="3114" r:id="rId17"/>
    <p:sldId id="3116" r:id="rId18"/>
    <p:sldId id="3115" r:id="rId19"/>
    <p:sldId id="3118" r:id="rId20"/>
    <p:sldId id="3102" r:id="rId21"/>
    <p:sldId id="3123" r:id="rId22"/>
    <p:sldId id="3117" r:id="rId23"/>
    <p:sldId id="3122" r:id="rId24"/>
    <p:sldId id="3035" r:id="rId25"/>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520" userDrawn="1">
          <p15:clr>
            <a:srgbClr val="A4A3A4"/>
          </p15:clr>
        </p15:guide>
        <p15:guide id="2" pos="640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 id="2" name="Dan Jenkins" initials="DJ" lastIdx="3" clrIdx="1">
    <p:extLst>
      <p:ext uri="{19B8F6BF-5375-455C-9EA6-DF929625EA0E}">
        <p15:presenceInfo xmlns:p15="http://schemas.microsoft.com/office/powerpoint/2012/main" userId="0cbe366903348d3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48" autoAdjust="0"/>
    <p:restoredTop sz="95256" autoAdjust="0"/>
  </p:normalViewPr>
  <p:slideViewPr>
    <p:cSldViewPr snapToGrid="0">
      <p:cViewPr varScale="1">
        <p:scale>
          <a:sx n="111" d="100"/>
          <a:sy n="111" d="100"/>
        </p:scale>
        <p:origin x="156" y="120"/>
      </p:cViewPr>
      <p:guideLst>
        <p:guide orient="horz" pos="2520"/>
        <p:guide pos="640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200" d="100"/>
        <a:sy n="200" d="100"/>
      </p:scale>
      <p:origin x="0" y="-32059"/>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11163" y="698500"/>
            <a:ext cx="6202362" cy="34893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11163" y="698500"/>
            <a:ext cx="6200775" cy="34893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64795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35338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081191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129454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50330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424095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208030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625694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25238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466781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6229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400736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785264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987645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408795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954376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78137" y="4306678"/>
            <a:ext cx="5425085"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96" name="Google Shape;96;p4: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7818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835888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349851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681187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956253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620111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114462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167023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0" y="810238"/>
            <a:ext cx="12192000" cy="1027797"/>
          </a:xfrm>
          <a:prstGeom prst="rect">
            <a:avLst/>
          </a:prstGeom>
          <a:noFill/>
          <a:ln>
            <a:noFill/>
          </a:ln>
        </p:spPr>
        <p:txBody>
          <a:bodyPr spcFirstLastPara="1" wrap="square" lIns="91425" tIns="45700" rIns="91425" bIns="45700" anchor="ctr" anchorCtr="0">
            <a:noAutofit/>
          </a:bodyPr>
          <a:lstStyle/>
          <a:p>
            <a:pPr lvl="0" rtl="0">
              <a:lnSpc>
                <a:spcPct val="90000"/>
              </a:lnSpc>
              <a:spcBef>
                <a:spcPts val="0"/>
              </a:spcBef>
              <a:spcAft>
                <a:spcPts val="0"/>
              </a:spcAft>
              <a:buClr>
                <a:schemeClr val="lt1"/>
              </a:buClr>
              <a:buSzPts val="7000"/>
              <a:buFont typeface="Cambria"/>
              <a:buNone/>
            </a:pPr>
            <a:r>
              <a:rPr lang="en-US" sz="4800" b="1" dirty="0"/>
              <a:t>Looking Deeper at Well-Known Verses</a:t>
            </a:r>
            <a:endParaRPr sz="4800" dirty="0"/>
          </a:p>
        </p:txBody>
      </p:sp>
      <p:sp>
        <p:nvSpPr>
          <p:cNvPr id="81" name="Google Shape;81;p13"/>
          <p:cNvSpPr txBox="1">
            <a:spLocks noGrp="1"/>
          </p:cNvSpPr>
          <p:nvPr>
            <p:ph type="subTitle" idx="1"/>
          </p:nvPr>
        </p:nvSpPr>
        <p:spPr>
          <a:xfrm>
            <a:off x="7409089" y="6028852"/>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dirty="0"/>
              <a:t>Heb. 11:1-6</a:t>
            </a:r>
            <a:endParaRPr sz="3200" dirty="0"/>
          </a:p>
        </p:txBody>
      </p:sp>
    </p:spTree>
    <p:extLst>
      <p:ext uri="{BB962C8B-B14F-4D97-AF65-F5344CB8AC3E}">
        <p14:creationId xmlns:p14="http://schemas.microsoft.com/office/powerpoint/2010/main" val="3007840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Nuggets of Truth in Heb. 11:1-6</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436423"/>
            <a:ext cx="11682884" cy="6186309"/>
          </a:xfrm>
          <a:prstGeom prst="rect">
            <a:avLst/>
          </a:prstGeom>
          <a:noFill/>
        </p:spPr>
        <p:txBody>
          <a:bodyPr wrap="square" rtlCol="0">
            <a:spAutoFit/>
          </a:bodyPr>
          <a:lstStyle/>
          <a:p>
            <a:pPr marR="0" algn="just" rtl="0">
              <a:spcAft>
                <a:spcPts val="600"/>
              </a:spcAft>
              <a:buClr>
                <a:schemeClr val="bg1"/>
              </a:buClr>
            </a:pPr>
            <a:endParaRPr lang="en-US" sz="1100" b="1" strike="noStrike" baseline="0" dirty="0">
              <a:solidFill>
                <a:schemeClr val="bg1"/>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1:  What does it say? W</a:t>
            </a:r>
            <a:r>
              <a:rPr lang="en-US" sz="3000" b="1" dirty="0">
                <a:solidFill>
                  <a:schemeClr val="bg1"/>
                </a:solidFill>
                <a:latin typeface="Calibri" panose="020F0502020204030204" pitchFamily="34" charset="0"/>
                <a:cs typeface="Calibri" panose="020F0502020204030204" pitchFamily="34" charset="0"/>
              </a:rPr>
              <a:t>hat does it mean?</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1:  Key words = faith, substance, hope,, unseen</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Verse 2:  How have the elders (OT godly men) and all found favor</a:t>
            </a:r>
            <a:endParaRPr lang="en-US" sz="3000" b="1" strike="noStrike" baseline="0" dirty="0">
              <a:solidFill>
                <a:schemeClr val="bg1"/>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3:  What do we see and confidently know by faith</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Verse 4:  </a:t>
            </a:r>
            <a:r>
              <a:rPr lang="en-US" sz="3000" b="1" strike="noStrike" baseline="0" dirty="0">
                <a:solidFill>
                  <a:schemeClr val="bg1"/>
                </a:solidFill>
                <a:latin typeface="Calibri" panose="020F0502020204030204" pitchFamily="34" charset="0"/>
                <a:cs typeface="Calibri" panose="020F0502020204030204" pitchFamily="34" charset="0"/>
              </a:rPr>
              <a:t>Definition of actions by faith</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4:  His worship shows his righteousness, does your?</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4:  The dead do not know earthly events; but they do speak</a:t>
            </a:r>
          </a:p>
          <a:p>
            <a:pPr marL="342900" marR="0" indent="-342900" algn="just" rtl="0">
              <a:spcAft>
                <a:spcPts val="600"/>
              </a:spcAft>
              <a:buClr>
                <a:schemeClr val="bg1"/>
              </a:buClr>
              <a:buFont typeface="Arial" panose="020B0604020202020204" pitchFamily="34" charset="0"/>
              <a:buChar char="•"/>
            </a:pPr>
            <a:r>
              <a:rPr lang="en-US" sz="3000" b="1" dirty="0">
                <a:solidFill>
                  <a:srgbClr val="FFFF00"/>
                </a:solidFill>
                <a:latin typeface="Calibri" panose="020F0502020204030204" pitchFamily="34" charset="0"/>
                <a:cs typeface="Calibri" panose="020F0502020204030204" pitchFamily="34" charset="0"/>
              </a:rPr>
              <a:t>Verse 5:  Enoch is first indication of another place at another time</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rgbClr val="FFFF00"/>
                </a:solidFill>
                <a:latin typeface="Calibri" panose="020F0502020204030204" pitchFamily="34" charset="0"/>
                <a:cs typeface="Calibri" panose="020F0502020204030204" pitchFamily="34" charset="0"/>
              </a:rPr>
              <a:t>Verse 5:  God testified to _______, that Enoch was righteous</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rgbClr val="FFFF00"/>
                </a:solidFill>
                <a:latin typeface="Calibri" panose="020F0502020204030204" pitchFamily="34" charset="0"/>
                <a:cs typeface="Calibri" panose="020F0502020204030204" pitchFamily="34" charset="0"/>
              </a:rPr>
              <a:t>Jude shows Enoch was a prophet</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6:  </a:t>
            </a:r>
            <a:r>
              <a:rPr lang="en-US" sz="3000" b="1" dirty="0">
                <a:solidFill>
                  <a:schemeClr val="bg1"/>
                </a:solidFill>
                <a:latin typeface="Calibri" panose="020F0502020204030204" pitchFamily="34" charset="0"/>
                <a:cs typeface="Calibri" panose="020F0502020204030204" pitchFamily="34" charset="0"/>
              </a:rPr>
              <a:t>The Process: Believe God is; God rewards, then comes to God</a:t>
            </a: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91160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just"/>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algn="just"/>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Looking at the Scripture—Heb. 11:1-6</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307777"/>
          </a:xfrm>
          <a:prstGeom prst="rect">
            <a:avLst/>
          </a:prstGeom>
          <a:noFill/>
        </p:spPr>
        <p:txBody>
          <a:bodyPr wrap="square" rtlCol="0">
            <a:spAutoFit/>
          </a:bodyPr>
          <a:lstStyle/>
          <a:p>
            <a:pPr algn="just"/>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39188" y="593435"/>
            <a:ext cx="11494097" cy="5550237"/>
          </a:xfrm>
          <a:prstGeom prst="rect">
            <a:avLst/>
          </a:prstGeom>
          <a:noFill/>
        </p:spPr>
        <p:txBody>
          <a:bodyPr wrap="square" rtlCol="0">
            <a:spAutoFit/>
          </a:bodyPr>
          <a:lstStyle/>
          <a:p>
            <a:pPr marR="0" algn="just" rtl="0">
              <a:spcAft>
                <a:spcPts val="400"/>
              </a:spcAft>
            </a:pPr>
            <a:r>
              <a:rPr lang="en-US" sz="2600" b="1" u="none" strike="noStrike" baseline="0" dirty="0">
                <a:solidFill>
                  <a:schemeClr val="bg1">
                    <a:lumMod val="50000"/>
                  </a:schemeClr>
                </a:solidFill>
                <a:latin typeface="Calibri" panose="020F0502020204030204" pitchFamily="34" charset="0"/>
                <a:cs typeface="Calibri" panose="020F0502020204030204" pitchFamily="34" charset="0"/>
              </a:rPr>
              <a:t>  1  Now faith is the substance of things hoped for, the evidence of things not seen. </a:t>
            </a:r>
          </a:p>
          <a:p>
            <a:pPr marR="0" algn="just" rtl="0">
              <a:spcAft>
                <a:spcPts val="400"/>
              </a:spcAft>
            </a:pPr>
            <a:r>
              <a:rPr lang="en-US" sz="2600" b="1" u="none" strike="noStrike" baseline="0" dirty="0">
                <a:solidFill>
                  <a:schemeClr val="bg1">
                    <a:lumMod val="50000"/>
                  </a:schemeClr>
                </a:solidFill>
                <a:latin typeface="Calibri" panose="020F0502020204030204" pitchFamily="34" charset="0"/>
                <a:cs typeface="Calibri" panose="020F0502020204030204" pitchFamily="34" charset="0"/>
              </a:rPr>
              <a:t>  2  For by it the elders obtained a good testimony. </a:t>
            </a:r>
          </a:p>
          <a:p>
            <a:pPr marR="0" algn="just" rtl="0">
              <a:spcAft>
                <a:spcPts val="400"/>
              </a:spcAft>
            </a:pPr>
            <a:r>
              <a:rPr lang="en-US" sz="2600" b="1" u="none" strike="noStrike" baseline="0" dirty="0">
                <a:solidFill>
                  <a:schemeClr val="bg1">
                    <a:lumMod val="50000"/>
                  </a:schemeClr>
                </a:solidFill>
                <a:latin typeface="Calibri" panose="020F0502020204030204" pitchFamily="34" charset="0"/>
                <a:cs typeface="Calibri" panose="020F0502020204030204" pitchFamily="34" charset="0"/>
              </a:rPr>
              <a:t>  3  By faith we understand that the worlds were framed by the word of God, so that the things which are seen were not made of things which are visible. </a:t>
            </a:r>
          </a:p>
          <a:p>
            <a:pPr marR="0" algn="just" rtl="0">
              <a:spcAft>
                <a:spcPts val="400"/>
              </a:spcAft>
            </a:pPr>
            <a:r>
              <a:rPr lang="en-US" sz="2600" b="1" u="none" strike="noStrike" baseline="0" dirty="0">
                <a:solidFill>
                  <a:schemeClr val="bg1">
                    <a:lumMod val="50000"/>
                  </a:schemeClr>
                </a:solidFill>
                <a:latin typeface="Calibri" panose="020F0502020204030204" pitchFamily="34" charset="0"/>
                <a:cs typeface="Calibri" panose="020F0502020204030204" pitchFamily="34" charset="0"/>
              </a:rPr>
              <a:t>  4  By faith Abel offered to God a more excellent sacrifice than Cain, through which he obtained witness that he was righteous, God testifying of his gifts; and through it he being dead still speaks. </a:t>
            </a:r>
          </a:p>
          <a:p>
            <a:pPr marR="0" algn="just" rtl="0">
              <a:spcAft>
                <a:spcPts val="400"/>
              </a:spcAft>
            </a:pPr>
            <a:r>
              <a:rPr lang="en-US" sz="2600" b="1" u="none" strike="noStrike" baseline="0" dirty="0">
                <a:solidFill>
                  <a:schemeClr val="bg1"/>
                </a:solidFill>
                <a:latin typeface="Calibri" panose="020F0502020204030204" pitchFamily="34" charset="0"/>
                <a:cs typeface="Calibri" panose="020F0502020204030204" pitchFamily="34" charset="0"/>
              </a:rPr>
              <a:t>  5  By faith Enoch was taken away so that he did not see death, "And was not found, because God had taken him"; for before he was taken he had this testimony, that he pleased God. </a:t>
            </a:r>
            <a:endParaRPr lang="en-US" sz="2600" b="1" u="none" strike="noStrike" baseline="0" dirty="0">
              <a:solidFill>
                <a:schemeClr val="bg1">
                  <a:lumMod val="50000"/>
                </a:schemeClr>
              </a:solidFill>
              <a:latin typeface="Calibri" panose="020F0502020204030204" pitchFamily="34" charset="0"/>
              <a:cs typeface="Calibri" panose="020F0502020204030204" pitchFamily="34" charset="0"/>
            </a:endParaRPr>
          </a:p>
          <a:p>
            <a:pPr marR="0" algn="just" rtl="0">
              <a:spcAft>
                <a:spcPts val="400"/>
              </a:spcAft>
            </a:pPr>
            <a:r>
              <a:rPr lang="en-US" sz="2600" b="1" u="none" strike="noStrike" baseline="0" dirty="0">
                <a:solidFill>
                  <a:schemeClr val="bg1">
                    <a:lumMod val="50000"/>
                  </a:schemeClr>
                </a:solidFill>
                <a:latin typeface="Calibri" panose="020F0502020204030204" pitchFamily="34" charset="0"/>
                <a:cs typeface="Calibri" panose="020F0502020204030204" pitchFamily="34" charset="0"/>
              </a:rPr>
              <a:t>  6  But without faith it is impossible to please Him, for he who comes to God must believe that He is, and that He is a rewarder of those who diligently seek Him. </a:t>
            </a:r>
            <a:endParaRPr lang="en-US" sz="2600" b="1" dirty="0">
              <a:solidFill>
                <a:schemeClr val="bg1">
                  <a:lumMod val="50000"/>
                </a:schemeClr>
              </a:solidFill>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6DCD6406-7587-4E77-ACC8-3D362C4C454B}"/>
              </a:ext>
            </a:extLst>
          </p:cNvPr>
          <p:cNvSpPr txBox="1"/>
          <p:nvPr/>
        </p:nvSpPr>
        <p:spPr>
          <a:xfrm>
            <a:off x="386423" y="5282110"/>
            <a:ext cx="11389940" cy="1354217"/>
          </a:xfrm>
          <a:prstGeom prst="rect">
            <a:avLst/>
          </a:prstGeom>
          <a:solidFill>
            <a:srgbClr val="C00000"/>
          </a:solidFill>
          <a:ln w="57150">
            <a:solidFill>
              <a:srgbClr val="FFFF00"/>
            </a:solidFill>
          </a:ln>
        </p:spPr>
        <p:txBody>
          <a:bodyPr wrap="square" rtlCol="0">
            <a:spAutoFit/>
          </a:bodyPr>
          <a:lstStyle/>
          <a:p>
            <a:pPr marL="342900" marR="0" indent="-342900" algn="just" rtl="0">
              <a:spcAft>
                <a:spcPts val="6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Verse 5:  Enoch is first indication of another place at another time</a:t>
            </a:r>
          </a:p>
          <a:p>
            <a:pPr marL="342900" marR="0" indent="-342900" algn="just" rtl="0">
              <a:spcAft>
                <a:spcPts val="600"/>
              </a:spcAft>
              <a:buClr>
                <a:schemeClr val="bg1"/>
              </a:buClr>
              <a:buFont typeface="Arial" panose="020B0604020202020204" pitchFamily="34" charset="0"/>
              <a:buChar char="•"/>
            </a:pPr>
            <a:r>
              <a:rPr lang="en-US" sz="2400" b="1" strike="noStrike" baseline="0" dirty="0">
                <a:solidFill>
                  <a:srgbClr val="FFFF00"/>
                </a:solidFill>
                <a:latin typeface="Calibri" panose="020F0502020204030204" pitchFamily="34" charset="0"/>
                <a:cs typeface="Calibri" panose="020F0502020204030204" pitchFamily="34" charset="0"/>
              </a:rPr>
              <a:t>Verse 5:  God testified to _______, that Enoch was righteous</a:t>
            </a:r>
          </a:p>
          <a:p>
            <a:pPr marL="342900" marR="0" indent="-342900" algn="just" rtl="0">
              <a:spcAft>
                <a:spcPts val="600"/>
              </a:spcAft>
              <a:buClr>
                <a:schemeClr val="bg1"/>
              </a:buClr>
              <a:buFont typeface="Arial" panose="020B0604020202020204" pitchFamily="34" charset="0"/>
              <a:buChar char="•"/>
            </a:pPr>
            <a:r>
              <a:rPr lang="en-US" sz="2400" b="1" strike="noStrike" baseline="0" dirty="0">
                <a:solidFill>
                  <a:srgbClr val="FFFF00"/>
                </a:solidFill>
                <a:latin typeface="Calibri" panose="020F0502020204030204" pitchFamily="34" charset="0"/>
                <a:cs typeface="Calibri" panose="020F0502020204030204" pitchFamily="34" charset="0"/>
              </a:rPr>
              <a:t>Jude shows Enoch was a prophet</a:t>
            </a:r>
          </a:p>
        </p:txBody>
      </p:sp>
    </p:spTree>
    <p:extLst>
      <p:ext uri="{BB962C8B-B14F-4D97-AF65-F5344CB8AC3E}">
        <p14:creationId xmlns:p14="http://schemas.microsoft.com/office/powerpoint/2010/main" val="2904599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Nuggets of Truth in Heb. 11:1-6</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436423"/>
            <a:ext cx="11682884" cy="6186309"/>
          </a:xfrm>
          <a:prstGeom prst="rect">
            <a:avLst/>
          </a:prstGeom>
          <a:noFill/>
        </p:spPr>
        <p:txBody>
          <a:bodyPr wrap="square" rtlCol="0">
            <a:spAutoFit/>
          </a:bodyPr>
          <a:lstStyle/>
          <a:p>
            <a:pPr marR="0" algn="just" rtl="0">
              <a:spcAft>
                <a:spcPts val="600"/>
              </a:spcAft>
              <a:buClr>
                <a:schemeClr val="bg1"/>
              </a:buClr>
            </a:pPr>
            <a:endParaRPr lang="en-US" sz="1100" b="1" strike="noStrike" baseline="0" dirty="0">
              <a:solidFill>
                <a:schemeClr val="bg1"/>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1:  What does it say? W</a:t>
            </a:r>
            <a:r>
              <a:rPr lang="en-US" sz="3000" b="1" dirty="0">
                <a:solidFill>
                  <a:schemeClr val="bg1"/>
                </a:solidFill>
                <a:latin typeface="Calibri" panose="020F0502020204030204" pitchFamily="34" charset="0"/>
                <a:cs typeface="Calibri" panose="020F0502020204030204" pitchFamily="34" charset="0"/>
              </a:rPr>
              <a:t>hat does it mean?</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1:  Key words = faith, substance, hope,, unseen</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Verse 2:  How have the elders (OT godly men) and all found favor</a:t>
            </a:r>
            <a:endParaRPr lang="en-US" sz="3000" b="1" strike="noStrike" baseline="0" dirty="0">
              <a:solidFill>
                <a:schemeClr val="bg1"/>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3:  What do we see and confidently know by faith</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Verse 4:  </a:t>
            </a:r>
            <a:r>
              <a:rPr lang="en-US" sz="3000" b="1" strike="noStrike" baseline="0" dirty="0">
                <a:solidFill>
                  <a:schemeClr val="bg1"/>
                </a:solidFill>
                <a:latin typeface="Calibri" panose="020F0502020204030204" pitchFamily="34" charset="0"/>
                <a:cs typeface="Calibri" panose="020F0502020204030204" pitchFamily="34" charset="0"/>
              </a:rPr>
              <a:t>Definition of actions by faith</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4:  His worship shows his righteousness, does your?</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4:  The dead do not know earthly events; but they do speak</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Verse 5:  Enoch is first indication of another place at another time</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5:  God testified to _______, that Enoch was righteous</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Jude shows Enoch was a prophet</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rgbClr val="FFFF00"/>
                </a:solidFill>
                <a:latin typeface="Calibri" panose="020F0502020204030204" pitchFamily="34" charset="0"/>
                <a:cs typeface="Calibri" panose="020F0502020204030204" pitchFamily="34" charset="0"/>
              </a:rPr>
              <a:t>Verse 6:  </a:t>
            </a:r>
            <a:r>
              <a:rPr lang="en-US" sz="3000" b="1" dirty="0">
                <a:solidFill>
                  <a:srgbClr val="FFFF00"/>
                </a:solidFill>
                <a:latin typeface="Calibri" panose="020F0502020204030204" pitchFamily="34" charset="0"/>
                <a:cs typeface="Calibri" panose="020F0502020204030204" pitchFamily="34" charset="0"/>
              </a:rPr>
              <a:t>The Process: Believe God is; God rewards, then comes to God</a:t>
            </a:r>
            <a:endParaRPr lang="en-US" sz="24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613179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just"/>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algn="just"/>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Looking at the Scripture—Heb. 11:1-6</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307777"/>
          </a:xfrm>
          <a:prstGeom prst="rect">
            <a:avLst/>
          </a:prstGeom>
          <a:noFill/>
        </p:spPr>
        <p:txBody>
          <a:bodyPr wrap="square" rtlCol="0">
            <a:spAutoFit/>
          </a:bodyPr>
          <a:lstStyle/>
          <a:p>
            <a:pPr algn="just"/>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39188" y="593435"/>
            <a:ext cx="11494097" cy="5550237"/>
          </a:xfrm>
          <a:prstGeom prst="rect">
            <a:avLst/>
          </a:prstGeom>
          <a:noFill/>
        </p:spPr>
        <p:txBody>
          <a:bodyPr wrap="square" rtlCol="0">
            <a:spAutoFit/>
          </a:bodyPr>
          <a:lstStyle/>
          <a:p>
            <a:pPr marR="0" algn="just" rtl="0">
              <a:spcAft>
                <a:spcPts val="400"/>
              </a:spcAft>
            </a:pPr>
            <a:r>
              <a:rPr lang="en-US" sz="2600" b="1" u="none" strike="noStrike" baseline="0" dirty="0">
                <a:solidFill>
                  <a:schemeClr val="bg1">
                    <a:lumMod val="50000"/>
                  </a:schemeClr>
                </a:solidFill>
                <a:latin typeface="Calibri" panose="020F0502020204030204" pitchFamily="34" charset="0"/>
                <a:cs typeface="Calibri" panose="020F0502020204030204" pitchFamily="34" charset="0"/>
              </a:rPr>
              <a:t>  1  Now faith is the substance of things hoped for, the evidence of things not seen. </a:t>
            </a:r>
          </a:p>
          <a:p>
            <a:pPr marR="0" algn="just" rtl="0">
              <a:spcAft>
                <a:spcPts val="400"/>
              </a:spcAft>
            </a:pPr>
            <a:r>
              <a:rPr lang="en-US" sz="2600" b="1" u="none" strike="noStrike" baseline="0" dirty="0">
                <a:solidFill>
                  <a:schemeClr val="bg1">
                    <a:lumMod val="50000"/>
                  </a:schemeClr>
                </a:solidFill>
                <a:latin typeface="Calibri" panose="020F0502020204030204" pitchFamily="34" charset="0"/>
                <a:cs typeface="Calibri" panose="020F0502020204030204" pitchFamily="34" charset="0"/>
              </a:rPr>
              <a:t>  2  For by it the elders obtained a good testimony. </a:t>
            </a:r>
          </a:p>
          <a:p>
            <a:pPr marR="0" algn="just" rtl="0">
              <a:spcAft>
                <a:spcPts val="400"/>
              </a:spcAft>
            </a:pPr>
            <a:r>
              <a:rPr lang="en-US" sz="2600" b="1" u="none" strike="noStrike" baseline="0" dirty="0">
                <a:solidFill>
                  <a:schemeClr val="bg1">
                    <a:lumMod val="50000"/>
                  </a:schemeClr>
                </a:solidFill>
                <a:latin typeface="Calibri" panose="020F0502020204030204" pitchFamily="34" charset="0"/>
                <a:cs typeface="Calibri" panose="020F0502020204030204" pitchFamily="34" charset="0"/>
              </a:rPr>
              <a:t>  3  By faith we understand that the worlds were framed by the word of God, so that the things which are seen were not made of things which are visible. </a:t>
            </a:r>
          </a:p>
          <a:p>
            <a:pPr marR="0" algn="just" rtl="0">
              <a:spcAft>
                <a:spcPts val="400"/>
              </a:spcAft>
            </a:pPr>
            <a:r>
              <a:rPr lang="en-US" sz="2600" b="1" u="none" strike="noStrike" baseline="0" dirty="0">
                <a:solidFill>
                  <a:schemeClr val="bg1">
                    <a:lumMod val="50000"/>
                  </a:schemeClr>
                </a:solidFill>
                <a:latin typeface="Calibri" panose="020F0502020204030204" pitchFamily="34" charset="0"/>
                <a:cs typeface="Calibri" panose="020F0502020204030204" pitchFamily="34" charset="0"/>
              </a:rPr>
              <a:t>  4  By faith Abel offered to God a more excellent sacrifice than Cain, through which he obtained witness that he was righteous, God testifying of his gifts; and through it he being dead still speaks. </a:t>
            </a:r>
          </a:p>
          <a:p>
            <a:pPr marR="0" algn="just" rtl="0">
              <a:spcAft>
                <a:spcPts val="400"/>
              </a:spcAft>
            </a:pPr>
            <a:r>
              <a:rPr lang="en-US" sz="2600" b="1" u="none" strike="noStrike" baseline="0" dirty="0">
                <a:solidFill>
                  <a:schemeClr val="bg1">
                    <a:lumMod val="50000"/>
                  </a:schemeClr>
                </a:solidFill>
                <a:latin typeface="Calibri" panose="020F0502020204030204" pitchFamily="34" charset="0"/>
                <a:cs typeface="Calibri" panose="020F0502020204030204" pitchFamily="34" charset="0"/>
              </a:rPr>
              <a:t>  5  By faith Enoch was taken away so that he did not see death, "And was not found, because God had taken him"; for before he was taken he had this testimony, that he pleased God. </a:t>
            </a:r>
          </a:p>
          <a:p>
            <a:pPr marR="0" algn="just" rtl="0">
              <a:spcAft>
                <a:spcPts val="400"/>
              </a:spcAft>
            </a:pPr>
            <a:r>
              <a:rPr lang="en-US" sz="2600" b="1" u="none" strike="noStrike" baseline="0" dirty="0">
                <a:solidFill>
                  <a:schemeClr val="bg1"/>
                </a:solidFill>
                <a:latin typeface="Calibri" panose="020F0502020204030204" pitchFamily="34" charset="0"/>
                <a:cs typeface="Calibri" panose="020F0502020204030204" pitchFamily="34" charset="0"/>
              </a:rPr>
              <a:t>  6  But without faith it is impossible to please Him, for he who comes to God must believe that He is, and that He is a rewarder of those who diligently seek Him. </a:t>
            </a:r>
            <a:endParaRPr lang="en-US" sz="2600" b="1" dirty="0">
              <a:solidFill>
                <a:schemeClr val="bg1"/>
              </a:solidFill>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70200684-93AB-44C7-B860-62F80BCD3964}"/>
              </a:ext>
            </a:extLst>
          </p:cNvPr>
          <p:cNvSpPr txBox="1"/>
          <p:nvPr/>
        </p:nvSpPr>
        <p:spPr>
          <a:xfrm>
            <a:off x="423367" y="6113387"/>
            <a:ext cx="11389940" cy="461665"/>
          </a:xfrm>
          <a:prstGeom prst="rect">
            <a:avLst/>
          </a:prstGeom>
          <a:solidFill>
            <a:srgbClr val="C00000"/>
          </a:solidFill>
          <a:ln w="57150">
            <a:solidFill>
              <a:srgbClr val="FFFF00"/>
            </a:solidFill>
          </a:ln>
        </p:spPr>
        <p:txBody>
          <a:bodyPr wrap="square" rtlCol="0">
            <a:spAutoFit/>
          </a:bodyPr>
          <a:lstStyle/>
          <a:p>
            <a:pPr marL="342900" marR="0" indent="-342900" algn="just" rtl="0">
              <a:spcAft>
                <a:spcPts val="600"/>
              </a:spcAft>
              <a:buClr>
                <a:schemeClr val="bg1"/>
              </a:buClr>
              <a:buFont typeface="Arial" panose="020B0604020202020204" pitchFamily="34" charset="0"/>
              <a:buChar char="•"/>
            </a:pPr>
            <a:r>
              <a:rPr lang="en-US" sz="2400" b="1" strike="noStrike" baseline="0" dirty="0">
                <a:solidFill>
                  <a:srgbClr val="FFFF00"/>
                </a:solidFill>
                <a:latin typeface="Calibri" panose="020F0502020204030204" pitchFamily="34" charset="0"/>
                <a:cs typeface="Calibri" panose="020F0502020204030204" pitchFamily="34" charset="0"/>
              </a:rPr>
              <a:t>Verse 6:  </a:t>
            </a:r>
            <a:r>
              <a:rPr lang="en-US" sz="2400" b="1" dirty="0">
                <a:solidFill>
                  <a:srgbClr val="FFFF00"/>
                </a:solidFill>
                <a:latin typeface="Calibri" panose="020F0502020204030204" pitchFamily="34" charset="0"/>
                <a:cs typeface="Calibri" panose="020F0502020204030204" pitchFamily="34" charset="0"/>
              </a:rPr>
              <a:t>The Process: Believe God is; God rewards, then comes to God</a:t>
            </a:r>
            <a:endParaRPr lang="en-US" sz="2400" b="1" strike="noStrike" baseline="0"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5762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just"/>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algn="just"/>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Looking at the Scripture—John 6:41-48</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307777"/>
          </a:xfrm>
          <a:prstGeom prst="rect">
            <a:avLst/>
          </a:prstGeom>
          <a:noFill/>
        </p:spPr>
        <p:txBody>
          <a:bodyPr wrap="square" rtlCol="0">
            <a:spAutoFit/>
          </a:bodyPr>
          <a:lstStyle/>
          <a:p>
            <a:pPr algn="just"/>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39188" y="593435"/>
            <a:ext cx="11494097" cy="5963171"/>
          </a:xfrm>
          <a:prstGeom prst="rect">
            <a:avLst/>
          </a:prstGeom>
          <a:noFill/>
        </p:spPr>
        <p:txBody>
          <a:bodyPr wrap="square" rtlCol="0">
            <a:spAutoFit/>
          </a:bodyPr>
          <a:lstStyle/>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41  The Jews then complained about Him, because He said, "I am the bread which came down from heaven." </a:t>
            </a:r>
          </a:p>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42  And they said, "Is not this Jesus, the son of Joseph, whose father and mother we know? How is it then that He says, 'I have come down from heaven'?" </a:t>
            </a:r>
          </a:p>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43  Jesus therefore answered and said to them, "Do not murmur among yourselves. </a:t>
            </a:r>
          </a:p>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44  No one can come to Me unless the Father who sent Me draws him; and I will raise him up at the last day. </a:t>
            </a:r>
          </a:p>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45  It is written in the prophets, ‘And they shall all be taught by God.' Therefore everyone who has heard and learned from the Father comes to Me. </a:t>
            </a:r>
          </a:p>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46  Not that anyone has seen the Father, except He who is from God; He has seen the Father. </a:t>
            </a:r>
          </a:p>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47  Most assuredly, I say to you, he who believes in Me has everlasting life. </a:t>
            </a:r>
          </a:p>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48  I am the bread of life.</a:t>
            </a:r>
            <a:endParaRPr lang="en-US" sz="26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26300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Nuggets of Truth in John 6:41-48</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682884" cy="5032147"/>
          </a:xfrm>
          <a:prstGeom prst="rect">
            <a:avLst/>
          </a:prstGeom>
          <a:noFill/>
        </p:spPr>
        <p:txBody>
          <a:bodyPr wrap="square" rtlCol="0">
            <a:spAutoFit/>
          </a:bodyPr>
          <a:lstStyle/>
          <a:p>
            <a:pPr marR="0" algn="just" rtl="0">
              <a:spcAft>
                <a:spcPts val="600"/>
              </a:spcAft>
              <a:buClr>
                <a:schemeClr val="bg1"/>
              </a:buClr>
            </a:pPr>
            <a:endParaRPr lang="en-US" sz="1100" b="1" strike="noStrike" baseline="0" dirty="0">
              <a:solidFill>
                <a:schemeClr val="bg1"/>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rgbClr val="FFFF00"/>
                </a:solidFill>
                <a:latin typeface="Calibri" panose="020F0502020204030204" pitchFamily="34" charset="0"/>
                <a:cs typeface="Calibri" panose="020F0502020204030204" pitchFamily="34" charset="0"/>
              </a:rPr>
              <a:t>Verses 41,48:  Jesus says twice that He is the bread of life from heaven</a:t>
            </a:r>
            <a:endParaRPr lang="en-US" sz="3000" b="1" dirty="0">
              <a:solidFill>
                <a:srgbClr val="FFFF00"/>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rgbClr val="FFFF00"/>
                </a:solidFill>
                <a:latin typeface="Calibri" panose="020F0502020204030204" pitchFamily="34" charset="0"/>
                <a:cs typeface="Calibri" panose="020F0502020204030204" pitchFamily="34" charset="0"/>
              </a:rPr>
              <a:t>Verses 41,43:  The people murmured and complained about this</a:t>
            </a:r>
          </a:p>
          <a:p>
            <a:pPr marL="342900" marR="0" indent="-342900" algn="just" rtl="0">
              <a:spcAft>
                <a:spcPts val="600"/>
              </a:spcAft>
              <a:buClr>
                <a:schemeClr val="bg1"/>
              </a:buClr>
              <a:buFont typeface="Arial" panose="020B0604020202020204" pitchFamily="34" charset="0"/>
              <a:buChar char="•"/>
            </a:pPr>
            <a:r>
              <a:rPr lang="en-US" sz="3000" b="1" dirty="0">
                <a:solidFill>
                  <a:srgbClr val="FFFF00"/>
                </a:solidFill>
                <a:latin typeface="Calibri" panose="020F0502020204030204" pitchFamily="34" charset="0"/>
                <a:cs typeface="Calibri" panose="020F0502020204030204" pitchFamily="34" charset="0"/>
              </a:rPr>
              <a:t>Verse Jesus explained why they did not understand about the “bread”</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They had not been drawn to Jesus by the Father</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They had not been drawn to God and would not be raised the last day</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They had not been drawn to God because they had not been taught</a:t>
            </a:r>
            <a:endParaRPr lang="en-US" sz="3000" b="1" strike="noStrike" baseline="0" dirty="0">
              <a:solidFill>
                <a:schemeClr val="bg1"/>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They had not been taught by God because they had not learned</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This is the process of being drawn to Jesus:  Taught, learned, then coming—THIS IS HOW ONE IS DRAWN TO THE SAVIOR BY GOD</a:t>
            </a: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912058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just"/>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algn="just"/>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Looking at the Scripture—John 6:41-48</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307777"/>
          </a:xfrm>
          <a:prstGeom prst="rect">
            <a:avLst/>
          </a:prstGeom>
          <a:noFill/>
        </p:spPr>
        <p:txBody>
          <a:bodyPr wrap="square" rtlCol="0">
            <a:spAutoFit/>
          </a:bodyPr>
          <a:lstStyle/>
          <a:p>
            <a:pPr algn="just"/>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39188" y="593435"/>
            <a:ext cx="11494097" cy="5963171"/>
          </a:xfrm>
          <a:prstGeom prst="rect">
            <a:avLst/>
          </a:prstGeom>
          <a:noFill/>
        </p:spPr>
        <p:txBody>
          <a:bodyPr wrap="square" rtlCol="0">
            <a:spAutoFit/>
          </a:bodyPr>
          <a:lstStyle/>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41  The Jews then complained about Him, because He said, "I am the bread which came down from heaven." </a:t>
            </a:r>
          </a:p>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42  And they said, "Is not this Jesus, the son of Joseph, whose father and mother we know? How is it then that He says, 'I have come down from heaven'?" </a:t>
            </a:r>
          </a:p>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43  Jesus therefore answered and said to them, "Do not murmur among yourselves. </a:t>
            </a:r>
          </a:p>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44  No one can come to Me unless the Father who sent Me draws him; and I will raise him up at the last day. </a:t>
            </a:r>
          </a:p>
          <a:p>
            <a:pPr marR="0" algn="just" rtl="0">
              <a:spcAft>
                <a:spcPts val="300"/>
              </a:spcAft>
            </a:pPr>
            <a:r>
              <a:rPr lang="en-US" sz="2600" b="1" u="none" strike="noStrike" baseline="0" dirty="0">
                <a:solidFill>
                  <a:schemeClr val="bg1">
                    <a:lumMod val="50000"/>
                  </a:schemeClr>
                </a:solidFill>
                <a:latin typeface="Calibri" panose="020F0502020204030204" pitchFamily="34" charset="0"/>
                <a:cs typeface="Calibri" panose="020F0502020204030204" pitchFamily="34" charset="0"/>
              </a:rPr>
              <a:t>  45  It is written in the prophets, ‘And they shall all be taught by God.' Therefore everyone who has heard and learned from the Father comes to Me. </a:t>
            </a:r>
          </a:p>
          <a:p>
            <a:pPr marR="0" algn="just" rtl="0">
              <a:spcAft>
                <a:spcPts val="300"/>
              </a:spcAft>
            </a:pPr>
            <a:r>
              <a:rPr lang="en-US" sz="2600" b="1" u="none" strike="noStrike" baseline="0" dirty="0">
                <a:solidFill>
                  <a:schemeClr val="bg1">
                    <a:lumMod val="50000"/>
                  </a:schemeClr>
                </a:solidFill>
                <a:latin typeface="Calibri" panose="020F0502020204030204" pitchFamily="34" charset="0"/>
                <a:cs typeface="Calibri" panose="020F0502020204030204" pitchFamily="34" charset="0"/>
              </a:rPr>
              <a:t>  46  Not that anyone has seen the Father, except He who is from God; He has seen the Father. </a:t>
            </a:r>
          </a:p>
          <a:p>
            <a:pPr marR="0" algn="just" rtl="0">
              <a:spcAft>
                <a:spcPts val="300"/>
              </a:spcAft>
            </a:pPr>
            <a:r>
              <a:rPr lang="en-US" sz="2600" b="1" u="none" strike="noStrike" baseline="0" dirty="0">
                <a:solidFill>
                  <a:schemeClr val="bg1">
                    <a:lumMod val="50000"/>
                  </a:schemeClr>
                </a:solidFill>
                <a:latin typeface="Calibri" panose="020F0502020204030204" pitchFamily="34" charset="0"/>
                <a:cs typeface="Calibri" panose="020F0502020204030204" pitchFamily="34" charset="0"/>
              </a:rPr>
              <a:t>  47  Most assuredly, I say to you, he who believes in Me has everlasting life. </a:t>
            </a:r>
          </a:p>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48  I am the bread of life.</a:t>
            </a:r>
            <a:endParaRPr lang="en-US" sz="2600" b="1" dirty="0">
              <a:solidFill>
                <a:schemeClr val="bg1"/>
              </a:solidFill>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9C42E7C2-5DA7-45A7-921D-2AF13CB2BBB2}"/>
              </a:ext>
            </a:extLst>
          </p:cNvPr>
          <p:cNvSpPr txBox="1"/>
          <p:nvPr/>
        </p:nvSpPr>
        <p:spPr>
          <a:xfrm>
            <a:off x="391266" y="4101364"/>
            <a:ext cx="11389940" cy="1800493"/>
          </a:xfrm>
          <a:prstGeom prst="rect">
            <a:avLst/>
          </a:prstGeom>
          <a:solidFill>
            <a:srgbClr val="C00000"/>
          </a:solidFill>
          <a:ln w="57150">
            <a:solidFill>
              <a:srgbClr val="FFFF00"/>
            </a:solidFill>
          </a:ln>
        </p:spPr>
        <p:txBody>
          <a:bodyPr wrap="square" rtlCol="0">
            <a:spAutoFit/>
          </a:bodyPr>
          <a:lstStyle/>
          <a:p>
            <a:pPr marL="342900" marR="0" indent="-342900" algn="just" rtl="0">
              <a:spcAft>
                <a:spcPts val="600"/>
              </a:spcAft>
              <a:buClr>
                <a:schemeClr val="bg1"/>
              </a:buClr>
              <a:buFont typeface="Arial" panose="020B0604020202020204" pitchFamily="34" charset="0"/>
              <a:buChar char="•"/>
            </a:pPr>
            <a:r>
              <a:rPr lang="en-US" sz="2400" b="1" strike="noStrike" baseline="0" dirty="0">
                <a:solidFill>
                  <a:srgbClr val="FFFF00"/>
                </a:solidFill>
                <a:latin typeface="Calibri" panose="020F0502020204030204" pitchFamily="34" charset="0"/>
                <a:cs typeface="Calibri" panose="020F0502020204030204" pitchFamily="34" charset="0"/>
              </a:rPr>
              <a:t>Verses 41,48:  Jesus says twice that He is the bread of life from heaven</a:t>
            </a:r>
            <a:endParaRPr lang="en-US" sz="2400" b="1" dirty="0">
              <a:solidFill>
                <a:srgbClr val="FFFF00"/>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2400" b="1" strike="noStrike" baseline="0" dirty="0">
                <a:solidFill>
                  <a:srgbClr val="FFFF00"/>
                </a:solidFill>
                <a:latin typeface="Calibri" panose="020F0502020204030204" pitchFamily="34" charset="0"/>
                <a:cs typeface="Calibri" panose="020F0502020204030204" pitchFamily="34" charset="0"/>
              </a:rPr>
              <a:t>Verses 41,43:  The people murmured and complained about this</a:t>
            </a:r>
          </a:p>
          <a:p>
            <a:pPr marL="342900" indent="-342900" algn="just">
              <a:spcAft>
                <a:spcPts val="6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Verse 43, 44:  Jesus explained why they did not understand about the “bread” </a:t>
            </a:r>
          </a:p>
          <a:p>
            <a:pPr marL="342900" indent="-342900" algn="just">
              <a:spcAft>
                <a:spcPts val="6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They had not been drawn to Jesus by the Father</a:t>
            </a:r>
            <a:endParaRPr lang="en-US" sz="2400" b="1" strike="noStrike" baseline="0"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03302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Nuggets of Truth in John 6:41-48</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682884" cy="5032147"/>
          </a:xfrm>
          <a:prstGeom prst="rect">
            <a:avLst/>
          </a:prstGeom>
          <a:noFill/>
        </p:spPr>
        <p:txBody>
          <a:bodyPr wrap="square" rtlCol="0">
            <a:spAutoFit/>
          </a:bodyPr>
          <a:lstStyle/>
          <a:p>
            <a:pPr marR="0" algn="just" rtl="0">
              <a:spcAft>
                <a:spcPts val="600"/>
              </a:spcAft>
              <a:buClr>
                <a:schemeClr val="bg1"/>
              </a:buClr>
            </a:pPr>
            <a:endParaRPr lang="en-US" sz="1100" b="1" strike="noStrike" baseline="0" dirty="0">
              <a:solidFill>
                <a:schemeClr val="bg1"/>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Verses 41,48:  Jesus says twice that He is the bread of life from heaven</a:t>
            </a:r>
            <a:endParaRPr lang="en-US" sz="3000" b="1" dirty="0">
              <a:solidFill>
                <a:schemeClr val="bg1"/>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Verses 41,43:  The people murmured and complained about this</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Verse Jesus explained why they did not understand about the “bread”</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They had not been drawn to Jesus by the Father</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rgbClr val="FFFF00"/>
                </a:solidFill>
                <a:latin typeface="Calibri" panose="020F0502020204030204" pitchFamily="34" charset="0"/>
                <a:cs typeface="Calibri" panose="020F0502020204030204" pitchFamily="34" charset="0"/>
              </a:rPr>
              <a:t>They had not been drawn to God and would not be raised the last day</a:t>
            </a:r>
          </a:p>
          <a:p>
            <a:pPr marL="342900" marR="0" indent="-342900" algn="just" rtl="0">
              <a:spcAft>
                <a:spcPts val="600"/>
              </a:spcAft>
              <a:buClr>
                <a:schemeClr val="bg1"/>
              </a:buClr>
              <a:buFont typeface="Arial" panose="020B0604020202020204" pitchFamily="34" charset="0"/>
              <a:buChar char="•"/>
            </a:pPr>
            <a:r>
              <a:rPr lang="en-US" sz="3000" b="1" dirty="0">
                <a:solidFill>
                  <a:srgbClr val="FFFF00"/>
                </a:solidFill>
                <a:latin typeface="Calibri" panose="020F0502020204030204" pitchFamily="34" charset="0"/>
                <a:cs typeface="Calibri" panose="020F0502020204030204" pitchFamily="34" charset="0"/>
              </a:rPr>
              <a:t>They had not been drawn to God because they had not been taught</a:t>
            </a:r>
            <a:endParaRPr lang="en-US" sz="3000" b="1" strike="noStrike" baseline="0" dirty="0">
              <a:solidFill>
                <a:srgbClr val="FFFF00"/>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rgbClr val="FFFF00"/>
                </a:solidFill>
                <a:latin typeface="Calibri" panose="020F0502020204030204" pitchFamily="34" charset="0"/>
                <a:cs typeface="Calibri" panose="020F0502020204030204" pitchFamily="34" charset="0"/>
              </a:rPr>
              <a:t>They had not been taught by God because they had not learned</a:t>
            </a:r>
          </a:p>
          <a:p>
            <a:pPr marL="342900" marR="0" indent="-342900" algn="just" rtl="0">
              <a:spcAft>
                <a:spcPts val="600"/>
              </a:spcAft>
              <a:buClr>
                <a:schemeClr val="bg1"/>
              </a:buClr>
              <a:buFont typeface="Arial" panose="020B0604020202020204" pitchFamily="34" charset="0"/>
              <a:buChar char="•"/>
            </a:pPr>
            <a:r>
              <a:rPr lang="en-US" sz="3000" b="1" dirty="0">
                <a:solidFill>
                  <a:srgbClr val="FFFF00"/>
                </a:solidFill>
                <a:latin typeface="Calibri" panose="020F0502020204030204" pitchFamily="34" charset="0"/>
                <a:cs typeface="Calibri" panose="020F0502020204030204" pitchFamily="34" charset="0"/>
              </a:rPr>
              <a:t>This is the process of being drawn to Jesus:  Taught, learned, then coming—THIS IS HOW ONE IS DRAWN TO THE SAVIOR BY GOD</a:t>
            </a:r>
            <a:endParaRPr lang="en-US" sz="24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88538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just"/>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algn="just"/>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Looking at the Scripture—John 6:41-48</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307777"/>
          </a:xfrm>
          <a:prstGeom prst="rect">
            <a:avLst/>
          </a:prstGeom>
          <a:noFill/>
        </p:spPr>
        <p:txBody>
          <a:bodyPr wrap="square" rtlCol="0">
            <a:spAutoFit/>
          </a:bodyPr>
          <a:lstStyle/>
          <a:p>
            <a:pPr algn="just"/>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39188" y="593435"/>
            <a:ext cx="11494097" cy="5963171"/>
          </a:xfrm>
          <a:prstGeom prst="rect">
            <a:avLst/>
          </a:prstGeom>
          <a:noFill/>
        </p:spPr>
        <p:txBody>
          <a:bodyPr wrap="square" rtlCol="0">
            <a:spAutoFit/>
          </a:bodyPr>
          <a:lstStyle/>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41  The Jews then complained about Him, because He said, "I am the bread which came down from heaven." </a:t>
            </a:r>
          </a:p>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42  And they said, "Is not this Jesus, the son of Joseph, whose father and mother we know? How is it then that He says, 'I have come down from heaven'?" </a:t>
            </a:r>
          </a:p>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43  Jesus therefore answered and said to them, "Do not murmur among yourselves. </a:t>
            </a:r>
          </a:p>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44  No one can come to Me unless the Father who sent Me draws him; and I will raise him up at the last day. </a:t>
            </a:r>
          </a:p>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45  It is written in the prophets, ‘And they shall all be taught by God.' Therefore everyone who has heard and learned from the Father comes to Me. </a:t>
            </a:r>
          </a:p>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46  Not that anyone has seen the Father, except He who is from God; He has seen the Father. </a:t>
            </a:r>
          </a:p>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47  Most assuredly, I say to you, he who believes in Me has everlasting life. </a:t>
            </a:r>
          </a:p>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48  I am the bread of life.</a:t>
            </a:r>
            <a:endParaRPr lang="en-US" sz="2600" b="1" dirty="0">
              <a:solidFill>
                <a:schemeClr val="bg1"/>
              </a:solidFill>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02561D21-D43E-401B-9D68-DD4CD03FEE64}"/>
              </a:ext>
            </a:extLst>
          </p:cNvPr>
          <p:cNvSpPr txBox="1"/>
          <p:nvPr/>
        </p:nvSpPr>
        <p:spPr>
          <a:xfrm>
            <a:off x="312535" y="877855"/>
            <a:ext cx="11389940" cy="2169825"/>
          </a:xfrm>
          <a:prstGeom prst="rect">
            <a:avLst/>
          </a:prstGeom>
          <a:solidFill>
            <a:srgbClr val="C00000"/>
          </a:solidFill>
          <a:ln w="57150">
            <a:solidFill>
              <a:srgbClr val="FFFF00"/>
            </a:solidFill>
          </a:ln>
        </p:spPr>
        <p:txBody>
          <a:bodyPr wrap="square" rtlCol="0">
            <a:spAutoFit/>
          </a:bodyPr>
          <a:lstStyle/>
          <a:p>
            <a:pPr marL="342900" marR="0" indent="-342900" algn="just" rtl="0">
              <a:spcAft>
                <a:spcPts val="600"/>
              </a:spcAft>
              <a:buClr>
                <a:schemeClr val="bg1"/>
              </a:buClr>
              <a:buFont typeface="Arial" panose="020B0604020202020204" pitchFamily="34" charset="0"/>
              <a:buChar char="•"/>
            </a:pPr>
            <a:r>
              <a:rPr lang="en-US" sz="2400" b="1" strike="noStrike" baseline="0" dirty="0">
                <a:solidFill>
                  <a:srgbClr val="FFFF00"/>
                </a:solidFill>
                <a:latin typeface="Calibri" panose="020F0502020204030204" pitchFamily="34" charset="0"/>
                <a:cs typeface="Calibri" panose="020F0502020204030204" pitchFamily="34" charset="0"/>
              </a:rPr>
              <a:t>They had not been drawn to God and would not be raised the last day</a:t>
            </a:r>
          </a:p>
          <a:p>
            <a:pPr marL="342900" marR="0" indent="-342900" algn="just" rtl="0">
              <a:spcAft>
                <a:spcPts val="6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They had not been drawn to God because they had not been taught</a:t>
            </a:r>
            <a:endParaRPr lang="en-US" sz="2400" b="1" strike="noStrike" baseline="0" dirty="0">
              <a:solidFill>
                <a:srgbClr val="FFFF00"/>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2400" b="1" strike="noStrike" baseline="0" dirty="0">
                <a:solidFill>
                  <a:srgbClr val="FFFF00"/>
                </a:solidFill>
                <a:latin typeface="Calibri" panose="020F0502020204030204" pitchFamily="34" charset="0"/>
                <a:cs typeface="Calibri" panose="020F0502020204030204" pitchFamily="34" charset="0"/>
              </a:rPr>
              <a:t>They had not been taught by God because they had not learned</a:t>
            </a:r>
          </a:p>
          <a:p>
            <a:pPr marL="342900" marR="0" indent="-342900" algn="just" rtl="0">
              <a:spcAft>
                <a:spcPts val="6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This is the process of being drawn to Jesus:  Taught, learned, then coming—THIS IS HOW ONE IS DRAWN TO THE SAVIOR BY GOD</a:t>
            </a:r>
            <a:endParaRPr lang="en-US" sz="2400" b="1" strike="noStrike" baseline="0"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94488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just"/>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algn="just"/>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Looking at the Scripture—Rom. 10:11-17</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307777"/>
          </a:xfrm>
          <a:prstGeom prst="rect">
            <a:avLst/>
          </a:prstGeom>
          <a:noFill/>
        </p:spPr>
        <p:txBody>
          <a:bodyPr wrap="square" rtlCol="0">
            <a:spAutoFit/>
          </a:bodyPr>
          <a:lstStyle/>
          <a:p>
            <a:pPr algn="just"/>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39188" y="759683"/>
            <a:ext cx="11494097" cy="5524589"/>
          </a:xfrm>
          <a:prstGeom prst="rect">
            <a:avLst/>
          </a:prstGeom>
          <a:noFill/>
        </p:spPr>
        <p:txBody>
          <a:bodyPr wrap="square" rtlCol="0">
            <a:spAutoFit/>
          </a:bodyPr>
          <a:lstStyle/>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11  For the Scripture says, "Whoever believes on Him </a:t>
            </a:r>
            <a:r>
              <a:rPr lang="en-US" sz="2600" b="1" dirty="0">
                <a:solidFill>
                  <a:schemeClr val="bg1"/>
                </a:solidFill>
                <a:latin typeface="Calibri" panose="020F0502020204030204" pitchFamily="34" charset="0"/>
                <a:cs typeface="Calibri" panose="020F0502020204030204" pitchFamily="34" charset="0"/>
              </a:rPr>
              <a:t>will not be put to shame</a:t>
            </a:r>
            <a:r>
              <a:rPr lang="en-US" sz="2600" b="1" u="none" strike="noStrike" baseline="0" dirty="0">
                <a:solidFill>
                  <a:schemeClr val="bg1"/>
                </a:solidFill>
                <a:latin typeface="Calibri" panose="020F0502020204030204" pitchFamily="34" charset="0"/>
                <a:cs typeface="Calibri" panose="020F0502020204030204" pitchFamily="34" charset="0"/>
              </a:rPr>
              <a:t>." </a:t>
            </a:r>
          </a:p>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12  For there is no distinction between Jew and Greek, for the same Lord over all is rich to all who call upon Him. </a:t>
            </a:r>
          </a:p>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13  For "Whoever calls on the name of the Lord shall be saved." </a:t>
            </a:r>
          </a:p>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14  How then shall they call on Him in whom they have not believed? And how shall they believe in Him of whom they have not heard? And how shall they hear without a preacher? </a:t>
            </a:r>
          </a:p>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15  And how shall they preach unless they are sent? As it is written: "How beautiful are the feet of those who preach the gospel of peace, who bring glad tidings of good things!" </a:t>
            </a:r>
          </a:p>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16  But they have not all obeyed the gospel. For Isaiah says, "Lord, who has believed our report?" </a:t>
            </a:r>
          </a:p>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17  So then faith comes by hearing, and hearing by the word of God. </a:t>
            </a:r>
            <a:endParaRPr lang="en-US" sz="26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64157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just"/>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algn="just"/>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Looking at the Scripture—Heb. 11:1-6</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307777"/>
          </a:xfrm>
          <a:prstGeom prst="rect">
            <a:avLst/>
          </a:prstGeom>
          <a:noFill/>
        </p:spPr>
        <p:txBody>
          <a:bodyPr wrap="square" rtlCol="0">
            <a:spAutoFit/>
          </a:bodyPr>
          <a:lstStyle/>
          <a:p>
            <a:pPr algn="just"/>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39188" y="593435"/>
            <a:ext cx="11494097" cy="5550237"/>
          </a:xfrm>
          <a:prstGeom prst="rect">
            <a:avLst/>
          </a:prstGeom>
          <a:noFill/>
        </p:spPr>
        <p:txBody>
          <a:bodyPr wrap="square" rtlCol="0">
            <a:spAutoFit/>
          </a:bodyPr>
          <a:lstStyle/>
          <a:p>
            <a:pPr marR="0" algn="just" rtl="0">
              <a:spcAft>
                <a:spcPts val="400"/>
              </a:spcAft>
            </a:pPr>
            <a:r>
              <a:rPr lang="en-US" sz="2600" b="1" u="none" strike="noStrike" baseline="0" dirty="0">
                <a:solidFill>
                  <a:schemeClr val="bg1"/>
                </a:solidFill>
                <a:latin typeface="Calibri" panose="020F0502020204030204" pitchFamily="34" charset="0"/>
                <a:cs typeface="Calibri" panose="020F0502020204030204" pitchFamily="34" charset="0"/>
              </a:rPr>
              <a:t>  1  Now faith is the substance of things hoped for, the evidence of things not seen. </a:t>
            </a:r>
          </a:p>
          <a:p>
            <a:pPr marR="0" algn="just" rtl="0">
              <a:spcAft>
                <a:spcPts val="400"/>
              </a:spcAft>
            </a:pPr>
            <a:r>
              <a:rPr lang="en-US" sz="2600" b="1" u="none" strike="noStrike" baseline="0" dirty="0">
                <a:solidFill>
                  <a:schemeClr val="bg1"/>
                </a:solidFill>
                <a:latin typeface="Calibri" panose="020F0502020204030204" pitchFamily="34" charset="0"/>
                <a:cs typeface="Calibri" panose="020F0502020204030204" pitchFamily="34" charset="0"/>
              </a:rPr>
              <a:t>  2  For by it the elders obtained a good testimony. </a:t>
            </a:r>
          </a:p>
          <a:p>
            <a:pPr marR="0" algn="just" rtl="0">
              <a:spcAft>
                <a:spcPts val="400"/>
              </a:spcAft>
            </a:pPr>
            <a:r>
              <a:rPr lang="en-US" sz="2600" b="1" u="none" strike="noStrike" baseline="0" dirty="0">
                <a:solidFill>
                  <a:schemeClr val="bg1"/>
                </a:solidFill>
                <a:latin typeface="Calibri" panose="020F0502020204030204" pitchFamily="34" charset="0"/>
                <a:cs typeface="Calibri" panose="020F0502020204030204" pitchFamily="34" charset="0"/>
              </a:rPr>
              <a:t>  3  By faith we understand that the worlds were framed by the word of God, so that the things which are seen were not made of things which are visible. </a:t>
            </a:r>
          </a:p>
          <a:p>
            <a:pPr marR="0" algn="just" rtl="0">
              <a:spcAft>
                <a:spcPts val="400"/>
              </a:spcAft>
            </a:pPr>
            <a:r>
              <a:rPr lang="en-US" sz="2600" b="1" u="none" strike="noStrike" baseline="0" dirty="0">
                <a:solidFill>
                  <a:schemeClr val="bg1"/>
                </a:solidFill>
                <a:latin typeface="Calibri" panose="020F0502020204030204" pitchFamily="34" charset="0"/>
                <a:cs typeface="Calibri" panose="020F0502020204030204" pitchFamily="34" charset="0"/>
              </a:rPr>
              <a:t>  4  By faith Abel offered to God a more excellent sacrifice than Cain, through which he obtained witness that he was righteous, God testifying of his gifts; and through it he being dead still speaks. </a:t>
            </a:r>
          </a:p>
          <a:p>
            <a:pPr marR="0" algn="just" rtl="0">
              <a:spcAft>
                <a:spcPts val="400"/>
              </a:spcAft>
            </a:pPr>
            <a:r>
              <a:rPr lang="en-US" sz="2600" b="1" u="none" strike="noStrike" baseline="0" dirty="0">
                <a:solidFill>
                  <a:schemeClr val="bg1"/>
                </a:solidFill>
                <a:latin typeface="Calibri" panose="020F0502020204030204" pitchFamily="34" charset="0"/>
                <a:cs typeface="Calibri" panose="020F0502020204030204" pitchFamily="34" charset="0"/>
              </a:rPr>
              <a:t>  5  By faith Enoch was taken away so that he did not see death, "And was not found, because God had taken him"; for before he was taken he had this testimony, that he pleased God. </a:t>
            </a:r>
          </a:p>
          <a:p>
            <a:pPr marR="0" algn="just" rtl="0">
              <a:spcAft>
                <a:spcPts val="400"/>
              </a:spcAft>
            </a:pPr>
            <a:r>
              <a:rPr lang="en-US" sz="2600" b="1" u="none" strike="noStrike" baseline="0" dirty="0">
                <a:solidFill>
                  <a:schemeClr val="bg1"/>
                </a:solidFill>
                <a:latin typeface="Calibri" panose="020F0502020204030204" pitchFamily="34" charset="0"/>
                <a:cs typeface="Calibri" panose="020F0502020204030204" pitchFamily="34" charset="0"/>
              </a:rPr>
              <a:t>  6  But without faith it is impossible to please Him, for he who comes to God must believe that He is, and that He is a rewarder of those who diligently seek Him. </a:t>
            </a:r>
            <a:endParaRPr lang="en-US" sz="26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848697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Nuggets of Truth in Rom. 10:11-17</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682884" cy="5416868"/>
          </a:xfrm>
          <a:prstGeom prst="rect">
            <a:avLst/>
          </a:prstGeom>
          <a:noFill/>
        </p:spPr>
        <p:txBody>
          <a:bodyPr wrap="square" rtlCol="0">
            <a:spAutoFit/>
          </a:bodyPr>
          <a:lstStyle/>
          <a:p>
            <a:pPr marR="0" algn="just" rtl="0">
              <a:spcAft>
                <a:spcPts val="600"/>
              </a:spcAft>
              <a:buClr>
                <a:schemeClr val="bg1"/>
              </a:buClr>
            </a:pPr>
            <a:endParaRPr lang="en-US" sz="1100" b="1" strike="noStrike" baseline="0" dirty="0">
              <a:solidFill>
                <a:schemeClr val="bg1"/>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rgbClr val="FFFF00"/>
                </a:solidFill>
                <a:latin typeface="Calibri" panose="020F0502020204030204" pitchFamily="34" charset="0"/>
                <a:cs typeface="Calibri" panose="020F0502020204030204" pitchFamily="34" charset="0"/>
              </a:rPr>
              <a:t>This passage also illustrates the process of salvation and shows the difference in believing in Jesus and coming to God and calling on His name</a:t>
            </a:r>
            <a:endParaRPr lang="en-US" sz="3000" b="1" dirty="0">
              <a:solidFill>
                <a:srgbClr val="FFFF00"/>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rgbClr val="FFFF00"/>
                </a:solidFill>
                <a:latin typeface="Calibri" panose="020F0502020204030204" pitchFamily="34" charset="0"/>
                <a:cs typeface="Calibri" panose="020F0502020204030204" pitchFamily="34" charset="0"/>
              </a:rPr>
              <a:t>Verses 11, 13:  Salvation involves both faith and calling on the Lord</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Verses 13-17:  THE PROCESS IS DEFINED:</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14:  Before calling there must be faith</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Verse 14:  Before faith there must be hearing</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14:  </a:t>
            </a:r>
            <a:r>
              <a:rPr lang="en-US" sz="3000" b="1" dirty="0">
                <a:solidFill>
                  <a:schemeClr val="bg1"/>
                </a:solidFill>
                <a:latin typeface="Calibri" panose="020F0502020204030204" pitchFamily="34" charset="0"/>
                <a:cs typeface="Calibri" panose="020F0502020204030204" pitchFamily="34" charset="0"/>
              </a:rPr>
              <a:t>Before hearing there must be a teacher who is sent</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THE PROCESS DEFINED: </a:t>
            </a:r>
            <a:r>
              <a:rPr lang="en-US" sz="3000" b="1" dirty="0">
                <a:solidFill>
                  <a:schemeClr val="bg1"/>
                </a:solidFill>
                <a:latin typeface="Calibri" panose="020F0502020204030204" pitchFamily="34" charset="0"/>
                <a:cs typeface="Calibri" panose="020F0502020204030204" pitchFamily="34" charset="0"/>
              </a:rPr>
              <a:t>(1) Sending   (2)   Teaching    (3) Hearing			(4) Believing    (5)  THEN  Calling (cf. Acts 22:16)</a:t>
            </a: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478925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just"/>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algn="just"/>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Looking at the Scripture—Rom. 10:11-17</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307777"/>
          </a:xfrm>
          <a:prstGeom prst="rect">
            <a:avLst/>
          </a:prstGeom>
          <a:noFill/>
        </p:spPr>
        <p:txBody>
          <a:bodyPr wrap="square" rtlCol="0">
            <a:spAutoFit/>
          </a:bodyPr>
          <a:lstStyle/>
          <a:p>
            <a:pPr algn="just"/>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39188" y="759683"/>
            <a:ext cx="11494097" cy="5524589"/>
          </a:xfrm>
          <a:prstGeom prst="rect">
            <a:avLst/>
          </a:prstGeom>
          <a:noFill/>
        </p:spPr>
        <p:txBody>
          <a:bodyPr wrap="square" rtlCol="0">
            <a:spAutoFit/>
          </a:bodyPr>
          <a:lstStyle/>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11  For the Scripture says, "Whoever believes on Him </a:t>
            </a:r>
            <a:r>
              <a:rPr lang="en-US" sz="2600" b="1" dirty="0">
                <a:solidFill>
                  <a:schemeClr val="bg1"/>
                </a:solidFill>
                <a:latin typeface="Calibri" panose="020F0502020204030204" pitchFamily="34" charset="0"/>
                <a:cs typeface="Calibri" panose="020F0502020204030204" pitchFamily="34" charset="0"/>
              </a:rPr>
              <a:t>will not be put to shame</a:t>
            </a:r>
            <a:r>
              <a:rPr lang="en-US" sz="2600" b="1" u="none" strike="noStrike" baseline="0" dirty="0">
                <a:solidFill>
                  <a:schemeClr val="bg1"/>
                </a:solidFill>
                <a:latin typeface="Calibri" panose="020F0502020204030204" pitchFamily="34" charset="0"/>
                <a:cs typeface="Calibri" panose="020F0502020204030204" pitchFamily="34" charset="0"/>
              </a:rPr>
              <a:t>." </a:t>
            </a:r>
          </a:p>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12  For there is no distinction between Jew and Greek, for the same Lord over all is rich to all who call upon Him. </a:t>
            </a:r>
          </a:p>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13  For "Whoever calls on the name of the Lord shall be saved." </a:t>
            </a:r>
          </a:p>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a:t>
            </a:r>
            <a:r>
              <a:rPr lang="en-US" sz="2600" b="1" u="none" strike="noStrike" baseline="0" dirty="0">
                <a:solidFill>
                  <a:schemeClr val="bg1">
                    <a:lumMod val="50000"/>
                  </a:schemeClr>
                </a:solidFill>
                <a:latin typeface="Calibri" panose="020F0502020204030204" pitchFamily="34" charset="0"/>
                <a:cs typeface="Calibri" panose="020F0502020204030204" pitchFamily="34" charset="0"/>
              </a:rPr>
              <a:t>14  How then shall they call on Him in whom they have not believed? And how shall they believe in Him of whom they have not heard? And how shall they hear without a preacher? </a:t>
            </a:r>
          </a:p>
          <a:p>
            <a:pPr marR="0" algn="just" rtl="0">
              <a:spcAft>
                <a:spcPts val="300"/>
              </a:spcAft>
            </a:pPr>
            <a:r>
              <a:rPr lang="en-US" sz="2600" b="1" u="none" strike="noStrike" baseline="0" dirty="0">
                <a:solidFill>
                  <a:schemeClr val="bg1">
                    <a:lumMod val="50000"/>
                  </a:schemeClr>
                </a:solidFill>
                <a:latin typeface="Calibri" panose="020F0502020204030204" pitchFamily="34" charset="0"/>
                <a:cs typeface="Calibri" panose="020F0502020204030204" pitchFamily="34" charset="0"/>
              </a:rPr>
              <a:t>  15  And how shall they preach unless they are sent? As it is written: "How beautiful are the feet of those who preach the gospel of peace, who bring glad tidings of good things!" </a:t>
            </a:r>
          </a:p>
          <a:p>
            <a:pPr marR="0" algn="just" rtl="0">
              <a:spcAft>
                <a:spcPts val="300"/>
              </a:spcAft>
            </a:pPr>
            <a:r>
              <a:rPr lang="en-US" sz="2600" b="1" u="none" strike="noStrike" baseline="0" dirty="0">
                <a:solidFill>
                  <a:schemeClr val="bg1">
                    <a:lumMod val="50000"/>
                  </a:schemeClr>
                </a:solidFill>
                <a:latin typeface="Calibri" panose="020F0502020204030204" pitchFamily="34" charset="0"/>
                <a:cs typeface="Calibri" panose="020F0502020204030204" pitchFamily="34" charset="0"/>
              </a:rPr>
              <a:t>  16  But they have not all obeyed the gospel. For Isaiah says, "Lord, who has believed our report?" </a:t>
            </a:r>
          </a:p>
          <a:p>
            <a:pPr marR="0" algn="just" rtl="0">
              <a:spcAft>
                <a:spcPts val="300"/>
              </a:spcAft>
            </a:pPr>
            <a:r>
              <a:rPr lang="en-US" sz="2600" b="1" u="none" strike="noStrike" baseline="0" dirty="0">
                <a:solidFill>
                  <a:schemeClr val="bg1">
                    <a:lumMod val="50000"/>
                  </a:schemeClr>
                </a:solidFill>
                <a:latin typeface="Calibri" panose="020F0502020204030204" pitchFamily="34" charset="0"/>
                <a:cs typeface="Calibri" panose="020F0502020204030204" pitchFamily="34" charset="0"/>
              </a:rPr>
              <a:t>  17  So then faith comes by hearing, and hearing by the word of God</a:t>
            </a:r>
            <a:r>
              <a:rPr lang="en-US" sz="2600" b="1" u="none" strike="noStrike" baseline="0" dirty="0">
                <a:solidFill>
                  <a:schemeClr val="bg1"/>
                </a:solidFill>
                <a:latin typeface="Calibri" panose="020F0502020204030204" pitchFamily="34" charset="0"/>
                <a:cs typeface="Calibri" panose="020F0502020204030204" pitchFamily="34" charset="0"/>
              </a:rPr>
              <a:t>. </a:t>
            </a:r>
            <a:endParaRPr lang="en-US" sz="2600" b="1" dirty="0">
              <a:solidFill>
                <a:schemeClr val="bg1"/>
              </a:solidFill>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19426E5D-E724-4C02-B388-8AF5B16EF401}"/>
              </a:ext>
            </a:extLst>
          </p:cNvPr>
          <p:cNvSpPr txBox="1"/>
          <p:nvPr/>
        </p:nvSpPr>
        <p:spPr>
          <a:xfrm>
            <a:off x="401030" y="2913152"/>
            <a:ext cx="11389940" cy="1277273"/>
          </a:xfrm>
          <a:prstGeom prst="rect">
            <a:avLst/>
          </a:prstGeom>
          <a:solidFill>
            <a:srgbClr val="C00000"/>
          </a:solidFill>
          <a:ln w="57150">
            <a:solidFill>
              <a:srgbClr val="FFFF00"/>
            </a:solidFill>
          </a:ln>
        </p:spPr>
        <p:txBody>
          <a:bodyPr wrap="square" rtlCol="0">
            <a:spAutoFit/>
          </a:bodyPr>
          <a:lstStyle/>
          <a:p>
            <a:pPr marL="342900" marR="0" indent="-342900" algn="just" rtl="0">
              <a:spcAft>
                <a:spcPts val="600"/>
              </a:spcAft>
              <a:buClr>
                <a:schemeClr val="bg1"/>
              </a:buClr>
              <a:buFont typeface="Arial" panose="020B0604020202020204" pitchFamily="34" charset="0"/>
              <a:buChar char="•"/>
            </a:pPr>
            <a:r>
              <a:rPr lang="en-US" sz="2400" b="1" strike="noStrike" baseline="0" dirty="0">
                <a:solidFill>
                  <a:srgbClr val="FFFF00"/>
                </a:solidFill>
                <a:latin typeface="Calibri" panose="020F0502020204030204" pitchFamily="34" charset="0"/>
                <a:cs typeface="Calibri" panose="020F0502020204030204" pitchFamily="34" charset="0"/>
              </a:rPr>
              <a:t>This passage also illustrates the process of salvation and shows the difference in believing in Jesus and coming to God and calling on His name</a:t>
            </a:r>
            <a:endParaRPr lang="en-US" sz="2400" b="1" dirty="0">
              <a:solidFill>
                <a:srgbClr val="FFFF00"/>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2400" b="1" strike="noStrike" baseline="0" dirty="0">
                <a:solidFill>
                  <a:srgbClr val="FFFF00"/>
                </a:solidFill>
                <a:latin typeface="Calibri" panose="020F0502020204030204" pitchFamily="34" charset="0"/>
                <a:cs typeface="Calibri" panose="020F0502020204030204" pitchFamily="34" charset="0"/>
              </a:rPr>
              <a:t>Verses 11, 13:  Salvation involves both faith and calling on the Lord</a:t>
            </a:r>
          </a:p>
        </p:txBody>
      </p:sp>
    </p:spTree>
    <p:extLst>
      <p:ext uri="{BB962C8B-B14F-4D97-AF65-F5344CB8AC3E}">
        <p14:creationId xmlns:p14="http://schemas.microsoft.com/office/powerpoint/2010/main" val="37945103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Nuggets of Truth in Rom. 10:11-17</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682884" cy="5416868"/>
          </a:xfrm>
          <a:prstGeom prst="rect">
            <a:avLst/>
          </a:prstGeom>
          <a:noFill/>
        </p:spPr>
        <p:txBody>
          <a:bodyPr wrap="square" rtlCol="0">
            <a:spAutoFit/>
          </a:bodyPr>
          <a:lstStyle/>
          <a:p>
            <a:pPr marR="0" algn="just" rtl="0">
              <a:spcAft>
                <a:spcPts val="600"/>
              </a:spcAft>
              <a:buClr>
                <a:schemeClr val="bg1"/>
              </a:buClr>
            </a:pPr>
            <a:endParaRPr lang="en-US" sz="1100" b="1" strike="noStrike" baseline="0" dirty="0">
              <a:solidFill>
                <a:schemeClr val="bg1"/>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This passage also illustrates the process of salvation and shows the difference in believing in Jesus and coming to God and calling on His name</a:t>
            </a:r>
            <a:endParaRPr lang="en-US" sz="3000" b="1" dirty="0">
              <a:solidFill>
                <a:schemeClr val="bg1"/>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Verses 11, 13:  Salvation mentions both faith and calling on the Lord</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rgbClr val="FFFF00"/>
                </a:solidFill>
                <a:latin typeface="Calibri" panose="020F0502020204030204" pitchFamily="34" charset="0"/>
                <a:cs typeface="Calibri" panose="020F0502020204030204" pitchFamily="34" charset="0"/>
              </a:rPr>
              <a:t>Verses 13-17:  THE PROCESS IS DEFINED:</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rgbClr val="FFFF00"/>
                </a:solidFill>
                <a:latin typeface="Calibri" panose="020F0502020204030204" pitchFamily="34" charset="0"/>
                <a:cs typeface="Calibri" panose="020F0502020204030204" pitchFamily="34" charset="0"/>
              </a:rPr>
              <a:t>Verse 14:  Before calling there must be faith</a:t>
            </a:r>
          </a:p>
          <a:p>
            <a:pPr marL="342900" marR="0" indent="-342900" algn="just" rtl="0">
              <a:spcAft>
                <a:spcPts val="600"/>
              </a:spcAft>
              <a:buClr>
                <a:schemeClr val="bg1"/>
              </a:buClr>
              <a:buFont typeface="Arial" panose="020B0604020202020204" pitchFamily="34" charset="0"/>
              <a:buChar char="•"/>
            </a:pPr>
            <a:r>
              <a:rPr lang="en-US" sz="3000" b="1" dirty="0">
                <a:solidFill>
                  <a:srgbClr val="FFFF00"/>
                </a:solidFill>
                <a:latin typeface="Calibri" panose="020F0502020204030204" pitchFamily="34" charset="0"/>
                <a:cs typeface="Calibri" panose="020F0502020204030204" pitchFamily="34" charset="0"/>
              </a:rPr>
              <a:t>Verse 14:  Before faith there must be hearing</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rgbClr val="FFFF00"/>
                </a:solidFill>
                <a:latin typeface="Calibri" panose="020F0502020204030204" pitchFamily="34" charset="0"/>
                <a:cs typeface="Calibri" panose="020F0502020204030204" pitchFamily="34" charset="0"/>
              </a:rPr>
              <a:t>Verse 14:  </a:t>
            </a:r>
            <a:r>
              <a:rPr lang="en-US" sz="3000" b="1" dirty="0">
                <a:solidFill>
                  <a:srgbClr val="FFFF00"/>
                </a:solidFill>
                <a:latin typeface="Calibri" panose="020F0502020204030204" pitchFamily="34" charset="0"/>
                <a:cs typeface="Calibri" panose="020F0502020204030204" pitchFamily="34" charset="0"/>
              </a:rPr>
              <a:t>Before hearing there must be a teacher who is sent</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rgbClr val="FFFF00"/>
                </a:solidFill>
                <a:latin typeface="Calibri" panose="020F0502020204030204" pitchFamily="34" charset="0"/>
                <a:cs typeface="Calibri" panose="020F0502020204030204" pitchFamily="34" charset="0"/>
              </a:rPr>
              <a:t>THE PROCESS DEFINED: </a:t>
            </a:r>
            <a:r>
              <a:rPr lang="en-US" sz="3000" b="1" dirty="0">
                <a:solidFill>
                  <a:srgbClr val="FFFF00"/>
                </a:solidFill>
                <a:latin typeface="Calibri" panose="020F0502020204030204" pitchFamily="34" charset="0"/>
                <a:cs typeface="Calibri" panose="020F0502020204030204" pitchFamily="34" charset="0"/>
              </a:rPr>
              <a:t>(1) Sending   (2)   Teaching    (3) Hearing			(4) Believing    (5)  THEN  Calling (cf. Acts 22:16</a:t>
            </a:r>
            <a:r>
              <a:rPr lang="en-US" sz="3000" b="1" dirty="0">
                <a:solidFill>
                  <a:schemeClr val="bg1"/>
                </a:solidFill>
                <a:latin typeface="Calibri" panose="020F0502020204030204" pitchFamily="34" charset="0"/>
                <a:cs typeface="Calibri" panose="020F0502020204030204" pitchFamily="34" charset="0"/>
              </a:rPr>
              <a:t>)</a:t>
            </a: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853460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just"/>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algn="just"/>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Looking at the Scripture—Rom. 10:11-17</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307777"/>
          </a:xfrm>
          <a:prstGeom prst="rect">
            <a:avLst/>
          </a:prstGeom>
          <a:noFill/>
        </p:spPr>
        <p:txBody>
          <a:bodyPr wrap="square" rtlCol="0">
            <a:spAutoFit/>
          </a:bodyPr>
          <a:lstStyle/>
          <a:p>
            <a:pPr algn="just"/>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39188" y="759683"/>
            <a:ext cx="11494097" cy="4247317"/>
          </a:xfrm>
          <a:prstGeom prst="rect">
            <a:avLst/>
          </a:prstGeom>
          <a:noFill/>
        </p:spPr>
        <p:txBody>
          <a:bodyPr wrap="square" rtlCol="0">
            <a:spAutoFit/>
          </a:bodyPr>
          <a:lstStyle/>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13  For "Whoever calls on the name of the Lord shall be saved." </a:t>
            </a:r>
          </a:p>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14  How then shall they call on Him in whom they have not believed? And how shall they believe in Him of whom they have not heard? And how shall they hear without a preacher? </a:t>
            </a:r>
          </a:p>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15  And how shall they preach unless they are sent? As it is written: "How beautiful are the feet of those who preach the gospel of peace, who bring glad tidings of good things!" </a:t>
            </a:r>
          </a:p>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16  But they have not all obeyed the gospel. For Isaiah says, "Lord, who has believed our report?" </a:t>
            </a:r>
          </a:p>
          <a:p>
            <a:pPr marR="0" algn="just" rtl="0">
              <a:spcAft>
                <a:spcPts val="300"/>
              </a:spcAft>
            </a:pPr>
            <a:r>
              <a:rPr lang="en-US" sz="2600" b="1" u="none" strike="noStrike" baseline="0" dirty="0">
                <a:solidFill>
                  <a:schemeClr val="bg1"/>
                </a:solidFill>
                <a:latin typeface="Calibri" panose="020F0502020204030204" pitchFamily="34" charset="0"/>
                <a:cs typeface="Calibri" panose="020F0502020204030204" pitchFamily="34" charset="0"/>
              </a:rPr>
              <a:t>  17  So then faith comes by hearing, and hearing by the word of God. </a:t>
            </a:r>
            <a:endParaRPr lang="en-US" sz="2600" b="1" dirty="0">
              <a:solidFill>
                <a:schemeClr val="bg1"/>
              </a:solidFill>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579696AE-EFAB-4929-A83E-C224892FD38C}"/>
              </a:ext>
            </a:extLst>
          </p:cNvPr>
          <p:cNvSpPr txBox="1"/>
          <p:nvPr/>
        </p:nvSpPr>
        <p:spPr>
          <a:xfrm>
            <a:off x="401030" y="3733363"/>
            <a:ext cx="11389940" cy="2616101"/>
          </a:xfrm>
          <a:prstGeom prst="rect">
            <a:avLst/>
          </a:prstGeom>
          <a:solidFill>
            <a:srgbClr val="C00000"/>
          </a:solidFill>
          <a:ln w="57150">
            <a:solidFill>
              <a:srgbClr val="FFFF00"/>
            </a:solidFill>
          </a:ln>
        </p:spPr>
        <p:txBody>
          <a:bodyPr wrap="square" rtlCol="0">
            <a:spAutoFit/>
          </a:bodyPr>
          <a:lstStyle/>
          <a:p>
            <a:pPr marL="342900" marR="0" indent="-342900" algn="just" rtl="0">
              <a:spcAft>
                <a:spcPts val="600"/>
              </a:spcAft>
              <a:buClr>
                <a:schemeClr val="bg1"/>
              </a:buClr>
              <a:buFont typeface="Arial" panose="020B0604020202020204" pitchFamily="34" charset="0"/>
              <a:buChar char="•"/>
            </a:pPr>
            <a:r>
              <a:rPr lang="en-US" sz="2400" b="1" strike="noStrike" baseline="0" dirty="0">
                <a:solidFill>
                  <a:srgbClr val="FFFF00"/>
                </a:solidFill>
                <a:latin typeface="Calibri" panose="020F0502020204030204" pitchFamily="34" charset="0"/>
                <a:cs typeface="Calibri" panose="020F0502020204030204" pitchFamily="34" charset="0"/>
              </a:rPr>
              <a:t>Verses 13-17:  THE PROCESS IS DEFINED:</a:t>
            </a:r>
          </a:p>
          <a:p>
            <a:pPr marL="342900" marR="0" indent="-342900" algn="just" rtl="0">
              <a:spcAft>
                <a:spcPts val="600"/>
              </a:spcAft>
              <a:buClr>
                <a:schemeClr val="bg1"/>
              </a:buClr>
              <a:buFont typeface="Arial" panose="020B0604020202020204" pitchFamily="34" charset="0"/>
              <a:buChar char="•"/>
            </a:pPr>
            <a:r>
              <a:rPr lang="en-US" sz="2400" b="1" strike="noStrike" baseline="0" dirty="0">
                <a:solidFill>
                  <a:srgbClr val="FFFF00"/>
                </a:solidFill>
                <a:latin typeface="Calibri" panose="020F0502020204030204" pitchFamily="34" charset="0"/>
                <a:cs typeface="Calibri" panose="020F0502020204030204" pitchFamily="34" charset="0"/>
              </a:rPr>
              <a:t>Verse 14:  Before calling there must be faith</a:t>
            </a:r>
          </a:p>
          <a:p>
            <a:pPr marL="342900" marR="0" indent="-342900" algn="just" rtl="0">
              <a:spcAft>
                <a:spcPts val="6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Verse 14:  Before faith there must be hearing</a:t>
            </a:r>
          </a:p>
          <a:p>
            <a:pPr marL="342900" marR="0" indent="-342900" algn="just" rtl="0">
              <a:spcAft>
                <a:spcPts val="600"/>
              </a:spcAft>
              <a:buClr>
                <a:schemeClr val="bg1"/>
              </a:buClr>
              <a:buFont typeface="Arial" panose="020B0604020202020204" pitchFamily="34" charset="0"/>
              <a:buChar char="•"/>
            </a:pPr>
            <a:r>
              <a:rPr lang="en-US" sz="2400" b="1" strike="noStrike" baseline="0" dirty="0">
                <a:solidFill>
                  <a:srgbClr val="FFFF00"/>
                </a:solidFill>
                <a:latin typeface="Calibri" panose="020F0502020204030204" pitchFamily="34" charset="0"/>
                <a:cs typeface="Calibri" panose="020F0502020204030204" pitchFamily="34" charset="0"/>
              </a:rPr>
              <a:t>Verse 14:  </a:t>
            </a:r>
            <a:r>
              <a:rPr lang="en-US" sz="2400" b="1" dirty="0">
                <a:solidFill>
                  <a:srgbClr val="FFFF00"/>
                </a:solidFill>
                <a:latin typeface="Calibri" panose="020F0502020204030204" pitchFamily="34" charset="0"/>
                <a:cs typeface="Calibri" panose="020F0502020204030204" pitchFamily="34" charset="0"/>
              </a:rPr>
              <a:t>Before hearing there must be a teacher who is sent</a:t>
            </a:r>
          </a:p>
          <a:p>
            <a:pPr marL="342900" marR="0" indent="-342900" algn="just" rtl="0">
              <a:spcAft>
                <a:spcPts val="600"/>
              </a:spcAft>
              <a:buClr>
                <a:schemeClr val="bg1"/>
              </a:buClr>
              <a:buFont typeface="Arial" panose="020B0604020202020204" pitchFamily="34" charset="0"/>
              <a:buChar char="•"/>
            </a:pPr>
            <a:r>
              <a:rPr lang="en-US" sz="2400" b="1" strike="noStrike" baseline="0" dirty="0">
                <a:solidFill>
                  <a:srgbClr val="FFFF00"/>
                </a:solidFill>
                <a:latin typeface="Calibri" panose="020F0502020204030204" pitchFamily="34" charset="0"/>
                <a:cs typeface="Calibri" panose="020F0502020204030204" pitchFamily="34" charset="0"/>
              </a:rPr>
              <a:t>THE PROCESS DEFINED: </a:t>
            </a:r>
            <a:r>
              <a:rPr lang="en-US" sz="2400" b="1" dirty="0">
                <a:solidFill>
                  <a:srgbClr val="FFFF00"/>
                </a:solidFill>
                <a:latin typeface="Calibri" panose="020F0502020204030204" pitchFamily="34" charset="0"/>
                <a:cs typeface="Calibri" panose="020F0502020204030204" pitchFamily="34" charset="0"/>
              </a:rPr>
              <a:t>(1) Sending   (2)   Teaching    (3) Hearing			(4) Believing    (5)  THEN  Calling (cf. Acts 22:16</a:t>
            </a:r>
            <a:r>
              <a:rPr lang="en-US" sz="2400" b="1" dirty="0">
                <a:solidFill>
                  <a:schemeClr val="bg1"/>
                </a:solidFill>
                <a:latin typeface="Calibri" panose="020F0502020204030204" pitchFamily="34" charset="0"/>
                <a:cs typeface="Calibri" panose="020F0502020204030204" pitchFamily="34" charset="0"/>
              </a:rPr>
              <a:t>)</a:t>
            </a:r>
            <a:endParaRPr lang="en-US" sz="18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890831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509284" y="299702"/>
            <a:ext cx="9377916"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solidFill>
                  <a:srgbClr val="FFFF00"/>
                </a:solidFill>
              </a:rPr>
              <a:t>God Has Provided the Way to Him</a:t>
            </a:r>
            <a:endParaRPr dirty="0">
              <a:solidFill>
                <a:srgbClr val="FFFF00"/>
              </a:solidFill>
            </a:endParaRPr>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a:t>
            </a:r>
            <a:r>
              <a:rPr lang="en-US" sz="3200" dirty="0"/>
              <a:t>Mark 16:16</a:t>
            </a:r>
            <a:endParaRPr sz="3200" dirty="0"/>
          </a:p>
          <a:p>
            <a:pPr marL="742950" lvl="1" indent="-285750">
              <a:lnSpc>
                <a:spcPct val="150000"/>
              </a:lnSpc>
              <a:spcBef>
                <a:spcPts val="200"/>
              </a:spcBef>
              <a:buSzPts val="3000"/>
            </a:pPr>
            <a:r>
              <a:rPr lang="en-US" sz="3200" dirty="0">
                <a:solidFill>
                  <a:schemeClr val="lt1"/>
                </a:solidFill>
              </a:rPr>
              <a:t>  Repent 							Luke 13:3</a:t>
            </a:r>
            <a:endParaRPr sz="3200" dirty="0"/>
          </a:p>
          <a:p>
            <a:pPr marL="742950" lvl="1" indent="-285750">
              <a:lnSpc>
                <a:spcPct val="150000"/>
              </a:lnSpc>
              <a:spcBef>
                <a:spcPts val="200"/>
              </a:spcBef>
              <a:buSzPts val="3000"/>
            </a:pPr>
            <a:r>
              <a:rPr lang="en-US" sz="3200" dirty="0">
                <a:solidFill>
                  <a:schemeClr val="lt1"/>
                </a:solidFill>
              </a:rPr>
              <a:t>  Confess Faith in Him					Rom. 10:9</a:t>
            </a:r>
            <a:endParaRPr sz="3200" dirty="0"/>
          </a:p>
          <a:p>
            <a:pPr marL="742950" lvl="1" indent="-285750">
              <a:lnSpc>
                <a:spcPct val="150000"/>
              </a:lnSpc>
              <a:spcBef>
                <a:spcPts val="200"/>
              </a:spcBef>
              <a:buSzPts val="3000"/>
            </a:pPr>
            <a:r>
              <a:rPr lang="en-US" sz="3200" dirty="0">
                <a:solidFill>
                  <a:schemeClr val="lt1"/>
                </a:solidFill>
              </a:rPr>
              <a:t>  Be Baptized Into Him, sins washed away	Acts 22:16</a:t>
            </a:r>
            <a:endParaRPr lang="en-US" sz="3200" dirty="0"/>
          </a:p>
          <a:p>
            <a:pPr marL="457200" lvl="1" indent="-457200" algn="ctr">
              <a:lnSpc>
                <a:spcPct val="150000"/>
              </a:lnSpc>
              <a:spcBef>
                <a:spcPts val="200"/>
              </a:spcBef>
              <a:buSzPts val="3000"/>
              <a:buNone/>
            </a:pPr>
            <a:r>
              <a:rPr lang="en-US" sz="3200" b="1" i="1" dirty="0">
                <a:solidFill>
                  <a:srgbClr val="FFFF00"/>
                </a:solidFill>
              </a:rPr>
              <a:t>You are Now a Member of His </a:t>
            </a:r>
            <a:r>
              <a:rPr lang="en-US" sz="3200" i="1" dirty="0">
                <a:solidFill>
                  <a:srgbClr val="FFFF00"/>
                </a:solidFill>
              </a:rPr>
              <a:t>Flock—Hi</a:t>
            </a:r>
            <a:r>
              <a:rPr lang="en-US" sz="3200" b="1" i="1" dirty="0">
                <a:solidFill>
                  <a:srgbClr val="FFFF00"/>
                </a:solidFill>
              </a:rPr>
              <a:t>s Glorious Church</a:t>
            </a:r>
          </a:p>
          <a:p>
            <a:pPr indent="4763">
              <a:lnSpc>
                <a:spcPct val="150000"/>
              </a:lnSpc>
              <a:spcBef>
                <a:spcPts val="200"/>
              </a:spcBef>
              <a:buSzPts val="3000"/>
            </a:pPr>
            <a:r>
              <a:rPr lang="en-US" sz="3200" dirty="0">
                <a:solidFill>
                  <a:schemeClr val="bg1"/>
                </a:solidFill>
              </a:rPr>
              <a:t>   Now be faithful until you die			Rev. 2:10</a:t>
            </a:r>
            <a:endParaRPr sz="3200" dirty="0">
              <a:solidFill>
                <a:schemeClr val="bg1"/>
              </a:solidFill>
            </a:endParaRPr>
          </a:p>
        </p:txBody>
      </p:sp>
    </p:spTree>
    <p:extLst>
      <p:ext uri="{BB962C8B-B14F-4D97-AF65-F5344CB8AC3E}">
        <p14:creationId xmlns:p14="http://schemas.microsoft.com/office/powerpoint/2010/main" val="1836910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Nuggets of Truth in Heb. 11:1-6</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436423"/>
            <a:ext cx="11682884" cy="6186309"/>
          </a:xfrm>
          <a:prstGeom prst="rect">
            <a:avLst/>
          </a:prstGeom>
          <a:noFill/>
        </p:spPr>
        <p:txBody>
          <a:bodyPr wrap="square" rtlCol="0">
            <a:spAutoFit/>
          </a:bodyPr>
          <a:lstStyle/>
          <a:p>
            <a:pPr marR="0" algn="just" rtl="0">
              <a:spcAft>
                <a:spcPts val="600"/>
              </a:spcAft>
              <a:buClr>
                <a:schemeClr val="bg1"/>
              </a:buClr>
            </a:pPr>
            <a:endParaRPr lang="en-US" sz="1100" b="1" strike="noStrike" baseline="0" dirty="0">
              <a:solidFill>
                <a:schemeClr val="bg1"/>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1:  What does it say? W</a:t>
            </a:r>
            <a:r>
              <a:rPr lang="en-US" sz="3000" b="1" dirty="0">
                <a:solidFill>
                  <a:schemeClr val="bg1"/>
                </a:solidFill>
                <a:latin typeface="Calibri" panose="020F0502020204030204" pitchFamily="34" charset="0"/>
                <a:cs typeface="Calibri" panose="020F0502020204030204" pitchFamily="34" charset="0"/>
              </a:rPr>
              <a:t>hat does it mean?</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1:  Key words = faith, substance, hope,, unseen</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Verse 2:  How have the elders (OT godly men) and all found favor</a:t>
            </a:r>
            <a:endParaRPr lang="en-US" sz="3000" b="1" strike="noStrike" baseline="0" dirty="0">
              <a:solidFill>
                <a:schemeClr val="bg1"/>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3:  What do we see and confidently know by faith</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Verse 4:  </a:t>
            </a:r>
            <a:r>
              <a:rPr lang="en-US" sz="3000" b="1" strike="noStrike" baseline="0" dirty="0">
                <a:solidFill>
                  <a:schemeClr val="bg1"/>
                </a:solidFill>
                <a:latin typeface="Calibri" panose="020F0502020204030204" pitchFamily="34" charset="0"/>
                <a:cs typeface="Calibri" panose="020F0502020204030204" pitchFamily="34" charset="0"/>
              </a:rPr>
              <a:t>Definition of actions by faith</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4:  His worship shows his righteousness, does your?</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4:  The dead do not know earthly events; but they do speak</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Verse 5:  Enoch is first indication of another place at another time</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5:  God testified to _______, that Enoch was righteous</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Jude shows Enoch was a prophet</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6:  </a:t>
            </a:r>
            <a:r>
              <a:rPr lang="en-US" sz="3000" b="1" dirty="0">
                <a:solidFill>
                  <a:schemeClr val="bg1"/>
                </a:solidFill>
                <a:latin typeface="Calibri" panose="020F0502020204030204" pitchFamily="34" charset="0"/>
                <a:cs typeface="Calibri" panose="020F0502020204030204" pitchFamily="34" charset="0"/>
              </a:rPr>
              <a:t>The Process: Believe God is; God rewards, then comes to God</a:t>
            </a: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78010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Nuggets of Truth in Heb. 11:1-6</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436423"/>
            <a:ext cx="11682884" cy="6186309"/>
          </a:xfrm>
          <a:prstGeom prst="rect">
            <a:avLst/>
          </a:prstGeom>
          <a:noFill/>
        </p:spPr>
        <p:txBody>
          <a:bodyPr wrap="square" rtlCol="0">
            <a:spAutoFit/>
          </a:bodyPr>
          <a:lstStyle/>
          <a:p>
            <a:pPr marR="0" algn="just" rtl="0">
              <a:spcAft>
                <a:spcPts val="600"/>
              </a:spcAft>
              <a:buClr>
                <a:schemeClr val="bg1"/>
              </a:buClr>
            </a:pPr>
            <a:endParaRPr lang="en-US" sz="1100" b="1" strike="noStrike" baseline="0" dirty="0">
              <a:solidFill>
                <a:schemeClr val="bg1"/>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rgbClr val="FFFF00"/>
                </a:solidFill>
                <a:latin typeface="Calibri" panose="020F0502020204030204" pitchFamily="34" charset="0"/>
                <a:cs typeface="Calibri" panose="020F0502020204030204" pitchFamily="34" charset="0"/>
              </a:rPr>
              <a:t>Verse 1:  What does it say? W</a:t>
            </a:r>
            <a:r>
              <a:rPr lang="en-US" sz="3000" b="1" dirty="0">
                <a:solidFill>
                  <a:srgbClr val="FFFF00"/>
                </a:solidFill>
                <a:latin typeface="Calibri" panose="020F0502020204030204" pitchFamily="34" charset="0"/>
                <a:cs typeface="Calibri" panose="020F0502020204030204" pitchFamily="34" charset="0"/>
              </a:rPr>
              <a:t>hat does it mean?</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rgbClr val="FFFF00"/>
                </a:solidFill>
                <a:latin typeface="Calibri" panose="020F0502020204030204" pitchFamily="34" charset="0"/>
                <a:cs typeface="Calibri" panose="020F0502020204030204" pitchFamily="34" charset="0"/>
              </a:rPr>
              <a:t>Verse 1:  Key words = faith, substance, hope, unseen</a:t>
            </a:r>
          </a:p>
          <a:p>
            <a:pPr marL="342900" marR="0" indent="-342900" algn="just" rtl="0">
              <a:spcAft>
                <a:spcPts val="600"/>
              </a:spcAft>
              <a:buClr>
                <a:schemeClr val="bg1"/>
              </a:buClr>
              <a:buFont typeface="Arial" panose="020B0604020202020204" pitchFamily="34" charset="0"/>
              <a:buChar char="•"/>
            </a:pPr>
            <a:r>
              <a:rPr lang="en-US" sz="3000" b="1" dirty="0">
                <a:solidFill>
                  <a:srgbClr val="FFFF00"/>
                </a:solidFill>
                <a:latin typeface="Calibri" panose="020F0502020204030204" pitchFamily="34" charset="0"/>
                <a:cs typeface="Calibri" panose="020F0502020204030204" pitchFamily="34" charset="0"/>
              </a:rPr>
              <a:t>Verse 2:  How have the elders (OT godly men) and all found favor</a:t>
            </a:r>
            <a:endParaRPr lang="en-US" sz="3000" b="1" strike="noStrike" baseline="0" dirty="0">
              <a:solidFill>
                <a:srgbClr val="FFFF00"/>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3:  What do we see and confidently know by faith</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Verse 4:  </a:t>
            </a:r>
            <a:r>
              <a:rPr lang="en-US" sz="3000" b="1" strike="noStrike" baseline="0" dirty="0">
                <a:solidFill>
                  <a:schemeClr val="bg1"/>
                </a:solidFill>
                <a:latin typeface="Calibri" panose="020F0502020204030204" pitchFamily="34" charset="0"/>
                <a:cs typeface="Calibri" panose="020F0502020204030204" pitchFamily="34" charset="0"/>
              </a:rPr>
              <a:t>Definition of actions by faith</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4:  His worship shows his righteousness, does your?</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4:  The dead do not know earthly events; but they do speak</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Verse 5:  Enoch is first indication of another place at another time</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5:  God testified to _______, that Enoch was righteous</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Jude shows Enoch was a prophet</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6:  </a:t>
            </a:r>
            <a:r>
              <a:rPr lang="en-US" sz="3000" b="1" dirty="0">
                <a:solidFill>
                  <a:schemeClr val="bg1"/>
                </a:solidFill>
                <a:latin typeface="Calibri" panose="020F0502020204030204" pitchFamily="34" charset="0"/>
                <a:cs typeface="Calibri" panose="020F0502020204030204" pitchFamily="34" charset="0"/>
              </a:rPr>
              <a:t>The Process: Believe God is; God rewards, then comes to God</a:t>
            </a: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16469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just"/>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algn="just"/>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Looking at the Scripture—Heb. 11:1-6</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307777"/>
          </a:xfrm>
          <a:prstGeom prst="rect">
            <a:avLst/>
          </a:prstGeom>
          <a:noFill/>
        </p:spPr>
        <p:txBody>
          <a:bodyPr wrap="square" rtlCol="0">
            <a:spAutoFit/>
          </a:bodyPr>
          <a:lstStyle/>
          <a:p>
            <a:pPr algn="just"/>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39188" y="593435"/>
            <a:ext cx="11494097" cy="5550237"/>
          </a:xfrm>
          <a:prstGeom prst="rect">
            <a:avLst/>
          </a:prstGeom>
          <a:noFill/>
        </p:spPr>
        <p:txBody>
          <a:bodyPr wrap="square" rtlCol="0">
            <a:spAutoFit/>
          </a:bodyPr>
          <a:lstStyle/>
          <a:p>
            <a:pPr marR="0" algn="just" rtl="0">
              <a:spcAft>
                <a:spcPts val="400"/>
              </a:spcAft>
            </a:pPr>
            <a:r>
              <a:rPr lang="en-US" sz="2600" b="1" u="none" strike="noStrike" baseline="0" dirty="0">
                <a:solidFill>
                  <a:schemeClr val="bg1"/>
                </a:solidFill>
                <a:latin typeface="Calibri" panose="020F0502020204030204" pitchFamily="34" charset="0"/>
                <a:cs typeface="Calibri" panose="020F0502020204030204" pitchFamily="34" charset="0"/>
              </a:rPr>
              <a:t>  1  Now faith is the substance of things hoped for, the evidence of things not seen. </a:t>
            </a:r>
          </a:p>
          <a:p>
            <a:pPr marR="0" algn="just" rtl="0">
              <a:spcAft>
                <a:spcPts val="400"/>
              </a:spcAft>
            </a:pPr>
            <a:r>
              <a:rPr lang="en-US" sz="2600" b="1" u="none" strike="noStrike" baseline="0" dirty="0">
                <a:solidFill>
                  <a:schemeClr val="bg1"/>
                </a:solidFill>
                <a:latin typeface="Calibri" panose="020F0502020204030204" pitchFamily="34" charset="0"/>
                <a:cs typeface="Calibri" panose="020F0502020204030204" pitchFamily="34" charset="0"/>
              </a:rPr>
              <a:t>  2  For by it the elders obtained a good testimony. </a:t>
            </a:r>
            <a:endParaRPr lang="en-US" sz="2600" b="1" u="none" strike="noStrike" baseline="0" dirty="0">
              <a:solidFill>
                <a:schemeClr val="bg1">
                  <a:lumMod val="50000"/>
                </a:schemeClr>
              </a:solidFill>
              <a:latin typeface="Calibri" panose="020F0502020204030204" pitchFamily="34" charset="0"/>
              <a:cs typeface="Calibri" panose="020F0502020204030204" pitchFamily="34" charset="0"/>
            </a:endParaRPr>
          </a:p>
          <a:p>
            <a:pPr marR="0" algn="just" rtl="0">
              <a:spcAft>
                <a:spcPts val="400"/>
              </a:spcAft>
            </a:pPr>
            <a:r>
              <a:rPr lang="en-US" sz="2600" b="1" u="none" strike="noStrike" baseline="0" dirty="0">
                <a:solidFill>
                  <a:schemeClr val="bg1">
                    <a:lumMod val="50000"/>
                  </a:schemeClr>
                </a:solidFill>
                <a:latin typeface="Calibri" panose="020F0502020204030204" pitchFamily="34" charset="0"/>
                <a:cs typeface="Calibri" panose="020F0502020204030204" pitchFamily="34" charset="0"/>
              </a:rPr>
              <a:t>  3  By faith we understand that the worlds were framed by the word of God, so that the things which are seen were not made of things which are visible. </a:t>
            </a:r>
          </a:p>
          <a:p>
            <a:pPr marR="0" algn="just" rtl="0">
              <a:spcAft>
                <a:spcPts val="400"/>
              </a:spcAft>
            </a:pPr>
            <a:r>
              <a:rPr lang="en-US" sz="2600" b="1" u="none" strike="noStrike" baseline="0" dirty="0">
                <a:solidFill>
                  <a:schemeClr val="bg1">
                    <a:lumMod val="50000"/>
                  </a:schemeClr>
                </a:solidFill>
                <a:latin typeface="Calibri" panose="020F0502020204030204" pitchFamily="34" charset="0"/>
                <a:cs typeface="Calibri" panose="020F0502020204030204" pitchFamily="34" charset="0"/>
              </a:rPr>
              <a:t>  4  By faith Abel offered to God a more excellent sacrifice than Cain, through which he obtained witness that he was righteous, God testifying of his gifts; and through it he being dead still speaks. </a:t>
            </a:r>
          </a:p>
          <a:p>
            <a:pPr marR="0" algn="just" rtl="0">
              <a:spcAft>
                <a:spcPts val="400"/>
              </a:spcAft>
            </a:pPr>
            <a:r>
              <a:rPr lang="en-US" sz="2600" b="1" u="none" strike="noStrike" baseline="0" dirty="0">
                <a:solidFill>
                  <a:schemeClr val="bg1">
                    <a:lumMod val="50000"/>
                  </a:schemeClr>
                </a:solidFill>
                <a:latin typeface="Calibri" panose="020F0502020204030204" pitchFamily="34" charset="0"/>
                <a:cs typeface="Calibri" panose="020F0502020204030204" pitchFamily="34" charset="0"/>
              </a:rPr>
              <a:t>  5  By faith Enoch was taken away so that he did not see death, "And was not found, because God had taken him"; for before he was taken he had this testimony, that he pleased God. </a:t>
            </a:r>
          </a:p>
          <a:p>
            <a:pPr marR="0" algn="just" rtl="0">
              <a:spcAft>
                <a:spcPts val="400"/>
              </a:spcAft>
            </a:pPr>
            <a:r>
              <a:rPr lang="en-US" sz="2600" b="1" u="none" strike="noStrike" baseline="0" dirty="0">
                <a:solidFill>
                  <a:schemeClr val="bg1">
                    <a:lumMod val="50000"/>
                  </a:schemeClr>
                </a:solidFill>
                <a:latin typeface="Calibri" panose="020F0502020204030204" pitchFamily="34" charset="0"/>
                <a:cs typeface="Calibri" panose="020F0502020204030204" pitchFamily="34" charset="0"/>
              </a:rPr>
              <a:t>  6  But without faith it is impossible to please Him, for he who comes to God must believe that He is, and that He is a rewarder of those who diligently seek Him. </a:t>
            </a:r>
            <a:endParaRPr lang="en-US" sz="2600" b="1" dirty="0">
              <a:solidFill>
                <a:schemeClr val="bg1">
                  <a:lumMod val="50000"/>
                </a:schemeClr>
              </a:solidFill>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989789CC-5C7E-4BB4-938D-0E467A1B7C9E}"/>
              </a:ext>
            </a:extLst>
          </p:cNvPr>
          <p:cNvSpPr txBox="1"/>
          <p:nvPr/>
        </p:nvSpPr>
        <p:spPr>
          <a:xfrm>
            <a:off x="395659" y="2084947"/>
            <a:ext cx="11389940" cy="1354217"/>
          </a:xfrm>
          <a:prstGeom prst="rect">
            <a:avLst/>
          </a:prstGeom>
          <a:solidFill>
            <a:srgbClr val="C00000"/>
          </a:solidFill>
          <a:ln w="57150">
            <a:solidFill>
              <a:srgbClr val="FFFF00"/>
            </a:solidFill>
          </a:ln>
        </p:spPr>
        <p:txBody>
          <a:bodyPr wrap="square" rtlCol="0">
            <a:spAutoFit/>
          </a:bodyPr>
          <a:lstStyle/>
          <a:p>
            <a:pPr marL="342900" marR="0" indent="-342900" algn="just" rtl="0">
              <a:spcAft>
                <a:spcPts val="600"/>
              </a:spcAft>
              <a:buClr>
                <a:schemeClr val="bg1"/>
              </a:buClr>
              <a:buFont typeface="Arial" panose="020B0604020202020204" pitchFamily="34" charset="0"/>
              <a:buChar char="•"/>
            </a:pPr>
            <a:r>
              <a:rPr lang="en-US" sz="2400" b="1" strike="noStrike" baseline="0" dirty="0">
                <a:solidFill>
                  <a:srgbClr val="FFFF00"/>
                </a:solidFill>
                <a:latin typeface="Calibri" panose="020F0502020204030204" pitchFamily="34" charset="0"/>
                <a:cs typeface="Calibri" panose="020F0502020204030204" pitchFamily="34" charset="0"/>
              </a:rPr>
              <a:t>Verse 1:  What does it say? W</a:t>
            </a:r>
            <a:r>
              <a:rPr lang="en-US" sz="2400" b="1" dirty="0">
                <a:solidFill>
                  <a:srgbClr val="FFFF00"/>
                </a:solidFill>
                <a:latin typeface="Calibri" panose="020F0502020204030204" pitchFamily="34" charset="0"/>
                <a:cs typeface="Calibri" panose="020F0502020204030204" pitchFamily="34" charset="0"/>
              </a:rPr>
              <a:t>hat does it mean?</a:t>
            </a:r>
          </a:p>
          <a:p>
            <a:pPr marL="342900" marR="0" indent="-342900" algn="just" rtl="0">
              <a:spcAft>
                <a:spcPts val="600"/>
              </a:spcAft>
              <a:buClr>
                <a:schemeClr val="bg1"/>
              </a:buClr>
              <a:buFont typeface="Arial" panose="020B0604020202020204" pitchFamily="34" charset="0"/>
              <a:buChar char="•"/>
            </a:pPr>
            <a:r>
              <a:rPr lang="en-US" sz="2400" b="1" strike="noStrike" baseline="0" dirty="0">
                <a:solidFill>
                  <a:srgbClr val="FFFF00"/>
                </a:solidFill>
                <a:latin typeface="Calibri" panose="020F0502020204030204" pitchFamily="34" charset="0"/>
                <a:cs typeface="Calibri" panose="020F0502020204030204" pitchFamily="34" charset="0"/>
              </a:rPr>
              <a:t>Verse 1:  Key words = faith, substance, hope,, unseen</a:t>
            </a:r>
          </a:p>
          <a:p>
            <a:pPr marL="342900" marR="0" indent="-342900" algn="just" rtl="0">
              <a:spcAft>
                <a:spcPts val="6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Verse 2:  How have the elders (OT godly men) and all found favor</a:t>
            </a:r>
            <a:endParaRPr lang="en-US" sz="2400" b="1" strike="noStrike" baseline="0"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15417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Nuggets of Truth in Heb. 11:1-6</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436423"/>
            <a:ext cx="11682884" cy="6186309"/>
          </a:xfrm>
          <a:prstGeom prst="rect">
            <a:avLst/>
          </a:prstGeom>
          <a:noFill/>
        </p:spPr>
        <p:txBody>
          <a:bodyPr wrap="square" rtlCol="0">
            <a:spAutoFit/>
          </a:bodyPr>
          <a:lstStyle/>
          <a:p>
            <a:pPr marR="0" algn="just" rtl="0">
              <a:spcAft>
                <a:spcPts val="600"/>
              </a:spcAft>
              <a:buClr>
                <a:schemeClr val="bg1"/>
              </a:buClr>
            </a:pPr>
            <a:endParaRPr lang="en-US" sz="1100" b="1" strike="noStrike" baseline="0" dirty="0">
              <a:solidFill>
                <a:schemeClr val="bg1"/>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1:  What does it say? W</a:t>
            </a:r>
            <a:r>
              <a:rPr lang="en-US" sz="3000" b="1" dirty="0">
                <a:solidFill>
                  <a:schemeClr val="bg1"/>
                </a:solidFill>
                <a:latin typeface="Calibri" panose="020F0502020204030204" pitchFamily="34" charset="0"/>
                <a:cs typeface="Calibri" panose="020F0502020204030204" pitchFamily="34" charset="0"/>
              </a:rPr>
              <a:t>hat does it mean?</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1:  Key words = faith, substance, hope,, unseen</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Verse 2:  How have the elders (OT godly men) and all found favor</a:t>
            </a:r>
            <a:endParaRPr lang="en-US" sz="3000" b="1" strike="noStrike" baseline="0" dirty="0">
              <a:solidFill>
                <a:schemeClr val="bg1"/>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rgbClr val="FFFF00"/>
                </a:solidFill>
                <a:latin typeface="Calibri" panose="020F0502020204030204" pitchFamily="34" charset="0"/>
                <a:cs typeface="Calibri" panose="020F0502020204030204" pitchFamily="34" charset="0"/>
              </a:rPr>
              <a:t>Verse 3:  What do we see and confidently know by faith</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Verse 4:  </a:t>
            </a:r>
            <a:r>
              <a:rPr lang="en-US" sz="3000" b="1" strike="noStrike" baseline="0" dirty="0">
                <a:solidFill>
                  <a:schemeClr val="bg1"/>
                </a:solidFill>
                <a:latin typeface="Calibri" panose="020F0502020204030204" pitchFamily="34" charset="0"/>
                <a:cs typeface="Calibri" panose="020F0502020204030204" pitchFamily="34" charset="0"/>
              </a:rPr>
              <a:t>Definition of actions by faith</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4:  His worship shows his righteousness, does your?</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4:  The dead do not know earthly events; but they do speak</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Verse 5:  Enoch is first indication of another place at another time</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5:  God testified to _______, that Enoch was righteous</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Jude shows Enoch was a prophet </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6:  </a:t>
            </a:r>
            <a:r>
              <a:rPr lang="en-US" sz="3000" b="1" dirty="0">
                <a:solidFill>
                  <a:schemeClr val="bg1"/>
                </a:solidFill>
                <a:latin typeface="Calibri" panose="020F0502020204030204" pitchFamily="34" charset="0"/>
                <a:cs typeface="Calibri" panose="020F0502020204030204" pitchFamily="34" charset="0"/>
              </a:rPr>
              <a:t>The Process: Believe God is; God rewards, then comes to God</a:t>
            </a: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54485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just"/>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algn="just"/>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Looking at the Scripture—Heb. 11:1-6</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307777"/>
          </a:xfrm>
          <a:prstGeom prst="rect">
            <a:avLst/>
          </a:prstGeom>
          <a:noFill/>
        </p:spPr>
        <p:txBody>
          <a:bodyPr wrap="square" rtlCol="0">
            <a:spAutoFit/>
          </a:bodyPr>
          <a:lstStyle/>
          <a:p>
            <a:pPr algn="just"/>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39188" y="593435"/>
            <a:ext cx="11494097" cy="5550237"/>
          </a:xfrm>
          <a:prstGeom prst="rect">
            <a:avLst/>
          </a:prstGeom>
          <a:noFill/>
        </p:spPr>
        <p:txBody>
          <a:bodyPr wrap="square" rtlCol="0">
            <a:spAutoFit/>
          </a:bodyPr>
          <a:lstStyle/>
          <a:p>
            <a:pPr marR="0" algn="just" rtl="0">
              <a:spcAft>
                <a:spcPts val="400"/>
              </a:spcAft>
            </a:pPr>
            <a:r>
              <a:rPr lang="en-US" sz="2600" b="1" u="none" strike="noStrike" baseline="0" dirty="0">
                <a:solidFill>
                  <a:schemeClr val="bg1">
                    <a:lumMod val="50000"/>
                  </a:schemeClr>
                </a:solidFill>
                <a:latin typeface="Calibri" panose="020F0502020204030204" pitchFamily="34" charset="0"/>
                <a:cs typeface="Calibri" panose="020F0502020204030204" pitchFamily="34" charset="0"/>
              </a:rPr>
              <a:t>  1  Now faith is the substance of things hoped for, the evidence of things not seen. </a:t>
            </a:r>
          </a:p>
          <a:p>
            <a:pPr marR="0" algn="just" rtl="0">
              <a:spcAft>
                <a:spcPts val="400"/>
              </a:spcAft>
            </a:pPr>
            <a:r>
              <a:rPr lang="en-US" sz="2600" b="1" u="none" strike="noStrike" baseline="0" dirty="0">
                <a:solidFill>
                  <a:schemeClr val="bg1">
                    <a:lumMod val="50000"/>
                  </a:schemeClr>
                </a:solidFill>
                <a:latin typeface="Calibri" panose="020F0502020204030204" pitchFamily="34" charset="0"/>
                <a:cs typeface="Calibri" panose="020F0502020204030204" pitchFamily="34" charset="0"/>
              </a:rPr>
              <a:t>  2  For by it the elders obtained a good testimony. </a:t>
            </a:r>
          </a:p>
          <a:p>
            <a:pPr marR="0" algn="just" rtl="0">
              <a:spcAft>
                <a:spcPts val="400"/>
              </a:spcAft>
            </a:pPr>
            <a:r>
              <a:rPr lang="en-US" sz="2600" b="1" u="none" strike="noStrike" baseline="0" dirty="0">
                <a:solidFill>
                  <a:schemeClr val="bg1"/>
                </a:solidFill>
                <a:latin typeface="Calibri" panose="020F0502020204030204" pitchFamily="34" charset="0"/>
                <a:cs typeface="Calibri" panose="020F0502020204030204" pitchFamily="34" charset="0"/>
              </a:rPr>
              <a:t>  3  By faith we understand that the worlds were framed by the word of God, so that the things which are seen were not made of things which are visible. </a:t>
            </a:r>
          </a:p>
          <a:p>
            <a:pPr marR="0" algn="just" rtl="0">
              <a:spcAft>
                <a:spcPts val="400"/>
              </a:spcAft>
            </a:pPr>
            <a:r>
              <a:rPr lang="en-US" sz="2600" b="1" u="none" strike="noStrike" baseline="0" dirty="0">
                <a:solidFill>
                  <a:schemeClr val="bg1">
                    <a:lumMod val="50000"/>
                  </a:schemeClr>
                </a:solidFill>
                <a:latin typeface="Calibri" panose="020F0502020204030204" pitchFamily="34" charset="0"/>
                <a:cs typeface="Calibri" panose="020F0502020204030204" pitchFamily="34" charset="0"/>
              </a:rPr>
              <a:t>  4  By faith Abel offered to God a more excellent sacrifice than Cain, through which he obtained witness that he was righteous, God testifying of his gifts; and through it he being dead still speaks. </a:t>
            </a:r>
          </a:p>
          <a:p>
            <a:pPr marR="0" algn="just" rtl="0">
              <a:spcAft>
                <a:spcPts val="400"/>
              </a:spcAft>
            </a:pPr>
            <a:r>
              <a:rPr lang="en-US" sz="2600" b="1" u="none" strike="noStrike" baseline="0" dirty="0">
                <a:solidFill>
                  <a:schemeClr val="bg1">
                    <a:lumMod val="50000"/>
                  </a:schemeClr>
                </a:solidFill>
                <a:latin typeface="Calibri" panose="020F0502020204030204" pitchFamily="34" charset="0"/>
                <a:cs typeface="Calibri" panose="020F0502020204030204" pitchFamily="34" charset="0"/>
              </a:rPr>
              <a:t>  5  By faith Enoch was taken away so that he did not see death, "And was not found, because God had taken him"; for before he was taken he had this testimony, that he pleased God. </a:t>
            </a:r>
          </a:p>
          <a:p>
            <a:pPr marR="0" algn="just" rtl="0">
              <a:spcAft>
                <a:spcPts val="400"/>
              </a:spcAft>
            </a:pPr>
            <a:r>
              <a:rPr lang="en-US" sz="2600" b="1" u="none" strike="noStrike" baseline="0" dirty="0">
                <a:solidFill>
                  <a:schemeClr val="bg1">
                    <a:lumMod val="50000"/>
                  </a:schemeClr>
                </a:solidFill>
                <a:latin typeface="Calibri" panose="020F0502020204030204" pitchFamily="34" charset="0"/>
                <a:cs typeface="Calibri" panose="020F0502020204030204" pitchFamily="34" charset="0"/>
              </a:rPr>
              <a:t>  6  But without faith it is impossible to please Him, for he who comes to God must believe that He is, and that He is a rewarder of those who diligently seek Him. </a:t>
            </a:r>
            <a:endParaRPr lang="en-US" sz="2600" b="1" dirty="0">
              <a:solidFill>
                <a:schemeClr val="bg1">
                  <a:lumMod val="50000"/>
                </a:schemeClr>
              </a:solidFill>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D0A51C41-AE7F-4F9A-9A77-A4FF11057F56}"/>
              </a:ext>
            </a:extLst>
          </p:cNvPr>
          <p:cNvSpPr txBox="1"/>
          <p:nvPr/>
        </p:nvSpPr>
        <p:spPr>
          <a:xfrm>
            <a:off x="386423" y="2916222"/>
            <a:ext cx="11389940" cy="461665"/>
          </a:xfrm>
          <a:prstGeom prst="rect">
            <a:avLst/>
          </a:prstGeom>
          <a:solidFill>
            <a:srgbClr val="C00000"/>
          </a:solidFill>
          <a:ln w="57150">
            <a:solidFill>
              <a:srgbClr val="FFFF00"/>
            </a:solidFill>
          </a:ln>
        </p:spPr>
        <p:txBody>
          <a:bodyPr wrap="square" rtlCol="0">
            <a:spAutoFit/>
          </a:bodyPr>
          <a:lstStyle/>
          <a:p>
            <a:pPr marL="342900" marR="0" indent="-342900" algn="just" rtl="0">
              <a:spcAft>
                <a:spcPts val="600"/>
              </a:spcAft>
              <a:buClr>
                <a:schemeClr val="bg1"/>
              </a:buClr>
              <a:buFont typeface="Arial" panose="020B0604020202020204" pitchFamily="34" charset="0"/>
              <a:buChar char="•"/>
            </a:pPr>
            <a:r>
              <a:rPr lang="en-US" sz="2400" b="1" strike="noStrike" baseline="0" dirty="0">
                <a:solidFill>
                  <a:srgbClr val="FFFF00"/>
                </a:solidFill>
                <a:latin typeface="Calibri" panose="020F0502020204030204" pitchFamily="34" charset="0"/>
                <a:cs typeface="Calibri" panose="020F0502020204030204" pitchFamily="34" charset="0"/>
              </a:rPr>
              <a:t>Verse 3:  What do we see and confidently know by faith</a:t>
            </a:r>
          </a:p>
        </p:txBody>
      </p:sp>
    </p:spTree>
    <p:extLst>
      <p:ext uri="{BB962C8B-B14F-4D97-AF65-F5344CB8AC3E}">
        <p14:creationId xmlns:p14="http://schemas.microsoft.com/office/powerpoint/2010/main" val="3068272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Nuggets of Truth in Heb. 11:1-6</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436423"/>
            <a:ext cx="11682884" cy="6186309"/>
          </a:xfrm>
          <a:prstGeom prst="rect">
            <a:avLst/>
          </a:prstGeom>
          <a:noFill/>
        </p:spPr>
        <p:txBody>
          <a:bodyPr wrap="square" rtlCol="0">
            <a:spAutoFit/>
          </a:bodyPr>
          <a:lstStyle/>
          <a:p>
            <a:pPr marR="0" algn="just" rtl="0">
              <a:spcAft>
                <a:spcPts val="600"/>
              </a:spcAft>
              <a:buClr>
                <a:schemeClr val="bg1"/>
              </a:buClr>
            </a:pPr>
            <a:endParaRPr lang="en-US" sz="1100" b="1" strike="noStrike" baseline="0" dirty="0">
              <a:solidFill>
                <a:schemeClr val="bg1"/>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1:  What does it say? W</a:t>
            </a:r>
            <a:r>
              <a:rPr lang="en-US" sz="3000" b="1" dirty="0">
                <a:solidFill>
                  <a:schemeClr val="bg1"/>
                </a:solidFill>
                <a:latin typeface="Calibri" panose="020F0502020204030204" pitchFamily="34" charset="0"/>
                <a:cs typeface="Calibri" panose="020F0502020204030204" pitchFamily="34" charset="0"/>
              </a:rPr>
              <a:t>hat does it mean?</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1:  Key words = faith, substance, hope,, unseen</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Verse 2:  How have the elders (OT godly men) and all found favor</a:t>
            </a:r>
            <a:endParaRPr lang="en-US" sz="3000" b="1" strike="noStrike" baseline="0" dirty="0">
              <a:solidFill>
                <a:schemeClr val="bg1"/>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3:  What do we see and confidently know by faith</a:t>
            </a:r>
          </a:p>
          <a:p>
            <a:pPr marL="342900" marR="0" indent="-342900" algn="just" rtl="0">
              <a:spcAft>
                <a:spcPts val="600"/>
              </a:spcAft>
              <a:buClr>
                <a:schemeClr val="bg1"/>
              </a:buClr>
              <a:buFont typeface="Arial" panose="020B0604020202020204" pitchFamily="34" charset="0"/>
              <a:buChar char="•"/>
            </a:pPr>
            <a:r>
              <a:rPr lang="en-US" sz="3000" b="1" dirty="0">
                <a:solidFill>
                  <a:srgbClr val="FFFF00"/>
                </a:solidFill>
                <a:latin typeface="Calibri" panose="020F0502020204030204" pitchFamily="34" charset="0"/>
                <a:cs typeface="Calibri" panose="020F0502020204030204" pitchFamily="34" charset="0"/>
              </a:rPr>
              <a:t>Verse 4:  </a:t>
            </a:r>
            <a:r>
              <a:rPr lang="en-US" sz="3000" b="1" strike="noStrike" baseline="0" dirty="0">
                <a:solidFill>
                  <a:srgbClr val="FFFF00"/>
                </a:solidFill>
                <a:latin typeface="Calibri" panose="020F0502020204030204" pitchFamily="34" charset="0"/>
                <a:cs typeface="Calibri" panose="020F0502020204030204" pitchFamily="34" charset="0"/>
              </a:rPr>
              <a:t>Definition of actions by faith</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rgbClr val="FFFF00"/>
                </a:solidFill>
                <a:latin typeface="Calibri" panose="020F0502020204030204" pitchFamily="34" charset="0"/>
                <a:cs typeface="Calibri" panose="020F0502020204030204" pitchFamily="34" charset="0"/>
              </a:rPr>
              <a:t>Verse 4:  His worship shows his righteousness, does your?</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rgbClr val="FFFF00"/>
                </a:solidFill>
                <a:latin typeface="Calibri" panose="020F0502020204030204" pitchFamily="34" charset="0"/>
                <a:cs typeface="Calibri" panose="020F0502020204030204" pitchFamily="34" charset="0"/>
              </a:rPr>
              <a:t>Verse 4:  The dead do not know earthly events; but they do speak</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Verse 5:  Enoch is first indication of another place at another time</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5:  God testified to _______, that Enoch was righteous</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Jude shows Enoch was a prophet</a:t>
            </a: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Verse 6:  </a:t>
            </a:r>
            <a:r>
              <a:rPr lang="en-US" sz="3000" b="1" dirty="0">
                <a:solidFill>
                  <a:schemeClr val="bg1"/>
                </a:solidFill>
                <a:latin typeface="Calibri" panose="020F0502020204030204" pitchFamily="34" charset="0"/>
                <a:cs typeface="Calibri" panose="020F0502020204030204" pitchFamily="34" charset="0"/>
              </a:rPr>
              <a:t>The Process: Believe God is; God rewards, then comes to God</a:t>
            </a: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38079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just"/>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pPr algn="just"/>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Looking at the Scripture—Heb. 11:1-6</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307777"/>
          </a:xfrm>
          <a:prstGeom prst="rect">
            <a:avLst/>
          </a:prstGeom>
          <a:noFill/>
        </p:spPr>
        <p:txBody>
          <a:bodyPr wrap="square" rtlCol="0">
            <a:spAutoFit/>
          </a:bodyPr>
          <a:lstStyle/>
          <a:p>
            <a:pPr algn="just"/>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39188" y="593435"/>
            <a:ext cx="11494097" cy="5550237"/>
          </a:xfrm>
          <a:prstGeom prst="rect">
            <a:avLst/>
          </a:prstGeom>
          <a:noFill/>
        </p:spPr>
        <p:txBody>
          <a:bodyPr wrap="square" rtlCol="0">
            <a:spAutoFit/>
          </a:bodyPr>
          <a:lstStyle/>
          <a:p>
            <a:pPr marR="0" algn="just" rtl="0">
              <a:spcAft>
                <a:spcPts val="400"/>
              </a:spcAft>
            </a:pPr>
            <a:r>
              <a:rPr lang="en-US" sz="2600" b="1" u="none" strike="noStrike" baseline="0" dirty="0">
                <a:solidFill>
                  <a:schemeClr val="bg1">
                    <a:lumMod val="50000"/>
                  </a:schemeClr>
                </a:solidFill>
                <a:latin typeface="Calibri" panose="020F0502020204030204" pitchFamily="34" charset="0"/>
                <a:cs typeface="Calibri" panose="020F0502020204030204" pitchFamily="34" charset="0"/>
              </a:rPr>
              <a:t>  1  Now faith is the substance of things hoped for, the evidence of things not seen. </a:t>
            </a:r>
          </a:p>
          <a:p>
            <a:pPr marR="0" algn="just" rtl="0">
              <a:spcAft>
                <a:spcPts val="400"/>
              </a:spcAft>
            </a:pPr>
            <a:r>
              <a:rPr lang="en-US" sz="2600" b="1" u="none" strike="noStrike" baseline="0" dirty="0">
                <a:solidFill>
                  <a:schemeClr val="bg1">
                    <a:lumMod val="50000"/>
                  </a:schemeClr>
                </a:solidFill>
                <a:latin typeface="Calibri" panose="020F0502020204030204" pitchFamily="34" charset="0"/>
                <a:cs typeface="Calibri" panose="020F0502020204030204" pitchFamily="34" charset="0"/>
              </a:rPr>
              <a:t>  2  For by it the elders obtained a good testimony. </a:t>
            </a:r>
          </a:p>
          <a:p>
            <a:pPr marR="0" algn="just" rtl="0">
              <a:spcAft>
                <a:spcPts val="400"/>
              </a:spcAft>
            </a:pPr>
            <a:r>
              <a:rPr lang="en-US" sz="2600" b="1" u="none" strike="noStrike" baseline="0" dirty="0">
                <a:solidFill>
                  <a:schemeClr val="bg1">
                    <a:lumMod val="50000"/>
                  </a:schemeClr>
                </a:solidFill>
                <a:latin typeface="Calibri" panose="020F0502020204030204" pitchFamily="34" charset="0"/>
                <a:cs typeface="Calibri" panose="020F0502020204030204" pitchFamily="34" charset="0"/>
              </a:rPr>
              <a:t>  3  By faith we understand that the worlds were framed by the word of God, so that the things which are seen were not made of things which are visible. </a:t>
            </a:r>
          </a:p>
          <a:p>
            <a:pPr marR="0" algn="just" rtl="0">
              <a:spcAft>
                <a:spcPts val="400"/>
              </a:spcAft>
            </a:pPr>
            <a:r>
              <a:rPr lang="en-US" sz="2600" b="1" u="none" strike="noStrike" baseline="0" dirty="0">
                <a:solidFill>
                  <a:schemeClr val="bg1"/>
                </a:solidFill>
                <a:latin typeface="Calibri" panose="020F0502020204030204" pitchFamily="34" charset="0"/>
                <a:cs typeface="Calibri" panose="020F0502020204030204" pitchFamily="34" charset="0"/>
              </a:rPr>
              <a:t>  4  By faith Abel offered to God a more excellent sacrifice than Cain, through which he obtained witness that he was righteous, God testifying of his gifts; and through it he being dead still speaks. </a:t>
            </a:r>
          </a:p>
          <a:p>
            <a:pPr marR="0" algn="just" rtl="0">
              <a:spcAft>
                <a:spcPts val="400"/>
              </a:spcAft>
            </a:pPr>
            <a:r>
              <a:rPr lang="en-US" sz="2600" b="1" u="none" strike="noStrike" baseline="0" dirty="0">
                <a:solidFill>
                  <a:schemeClr val="bg1">
                    <a:lumMod val="50000"/>
                  </a:schemeClr>
                </a:solidFill>
                <a:latin typeface="Calibri" panose="020F0502020204030204" pitchFamily="34" charset="0"/>
                <a:cs typeface="Calibri" panose="020F0502020204030204" pitchFamily="34" charset="0"/>
              </a:rPr>
              <a:t>  5  By faith Enoch was taken away so that he did not see death, "And was not found, because God had taken him"; for before he was taken he had this testimony, that he pleased God. </a:t>
            </a:r>
          </a:p>
          <a:p>
            <a:pPr marR="0" algn="just" rtl="0">
              <a:spcAft>
                <a:spcPts val="400"/>
              </a:spcAft>
            </a:pPr>
            <a:r>
              <a:rPr lang="en-US" sz="2600" b="1" u="none" strike="noStrike" baseline="0" dirty="0">
                <a:solidFill>
                  <a:schemeClr val="bg1">
                    <a:lumMod val="50000"/>
                  </a:schemeClr>
                </a:solidFill>
                <a:latin typeface="Calibri" panose="020F0502020204030204" pitchFamily="34" charset="0"/>
                <a:cs typeface="Calibri" panose="020F0502020204030204" pitchFamily="34" charset="0"/>
              </a:rPr>
              <a:t>  6  But without faith it is impossible to please Him, for he who comes to God must believe that He is, and that He is a rewarder of those who diligently seek Him. </a:t>
            </a:r>
            <a:endParaRPr lang="en-US" sz="2600" b="1" dirty="0">
              <a:solidFill>
                <a:schemeClr val="bg1">
                  <a:lumMod val="50000"/>
                </a:schemeClr>
              </a:solidFill>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6B85795E-176B-4CC0-BA08-9B191FC86D11}"/>
              </a:ext>
            </a:extLst>
          </p:cNvPr>
          <p:cNvSpPr txBox="1"/>
          <p:nvPr/>
        </p:nvSpPr>
        <p:spPr>
          <a:xfrm>
            <a:off x="353538" y="4001490"/>
            <a:ext cx="11389940" cy="1354217"/>
          </a:xfrm>
          <a:prstGeom prst="rect">
            <a:avLst/>
          </a:prstGeom>
          <a:solidFill>
            <a:srgbClr val="C00000"/>
          </a:solidFill>
          <a:ln w="57150">
            <a:solidFill>
              <a:srgbClr val="FFFF00"/>
            </a:solidFill>
          </a:ln>
        </p:spPr>
        <p:txBody>
          <a:bodyPr wrap="square" rtlCol="0">
            <a:spAutoFit/>
          </a:bodyPr>
          <a:lstStyle/>
          <a:p>
            <a:pPr marL="342900" marR="0" indent="-342900" algn="just" rtl="0">
              <a:spcAft>
                <a:spcPts val="6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Verse 4:  </a:t>
            </a:r>
            <a:r>
              <a:rPr lang="en-US" sz="2400" b="1" strike="noStrike" baseline="0" dirty="0">
                <a:solidFill>
                  <a:srgbClr val="FFFF00"/>
                </a:solidFill>
                <a:latin typeface="Calibri" panose="020F0502020204030204" pitchFamily="34" charset="0"/>
                <a:cs typeface="Calibri" panose="020F0502020204030204" pitchFamily="34" charset="0"/>
              </a:rPr>
              <a:t>Definition of actions by faith; faith without actions is dead faith</a:t>
            </a:r>
          </a:p>
          <a:p>
            <a:pPr marL="342900" marR="0" indent="-342900" algn="just" rtl="0">
              <a:spcAft>
                <a:spcPts val="600"/>
              </a:spcAft>
              <a:buClr>
                <a:schemeClr val="bg1"/>
              </a:buClr>
              <a:buFont typeface="Arial" panose="020B0604020202020204" pitchFamily="34" charset="0"/>
              <a:buChar char="•"/>
            </a:pPr>
            <a:r>
              <a:rPr lang="en-US" sz="2400" b="1" strike="noStrike" baseline="0" dirty="0">
                <a:solidFill>
                  <a:srgbClr val="FFFF00"/>
                </a:solidFill>
                <a:latin typeface="Calibri" panose="020F0502020204030204" pitchFamily="34" charset="0"/>
                <a:cs typeface="Calibri" panose="020F0502020204030204" pitchFamily="34" charset="0"/>
              </a:rPr>
              <a:t>Verse 4:  His worship shows his righteousness, does your?</a:t>
            </a:r>
          </a:p>
          <a:p>
            <a:pPr marL="342900" marR="0" indent="-342900" algn="just" rtl="0">
              <a:spcAft>
                <a:spcPts val="600"/>
              </a:spcAft>
              <a:buClr>
                <a:schemeClr val="bg1"/>
              </a:buClr>
              <a:buFont typeface="Arial" panose="020B0604020202020204" pitchFamily="34" charset="0"/>
              <a:buChar char="•"/>
            </a:pPr>
            <a:r>
              <a:rPr lang="en-US" sz="2400" b="1" strike="noStrike" baseline="0" dirty="0">
                <a:solidFill>
                  <a:srgbClr val="FFFF00"/>
                </a:solidFill>
                <a:latin typeface="Calibri" panose="020F0502020204030204" pitchFamily="34" charset="0"/>
                <a:cs typeface="Calibri" panose="020F0502020204030204" pitchFamily="34" charset="0"/>
              </a:rPr>
              <a:t>Verse 4:  The dead do not know earthly events; but they do speak</a:t>
            </a:r>
          </a:p>
        </p:txBody>
      </p:sp>
    </p:spTree>
    <p:extLst>
      <p:ext uri="{BB962C8B-B14F-4D97-AF65-F5344CB8AC3E}">
        <p14:creationId xmlns:p14="http://schemas.microsoft.com/office/powerpoint/2010/main" val="273195901"/>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24486</TotalTime>
  <Words>4229</Words>
  <Application>Microsoft Office PowerPoint</Application>
  <PresentationFormat>Widescreen</PresentationFormat>
  <Paragraphs>264</Paragraphs>
  <Slides>24</Slides>
  <Notes>24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Cambria</vt:lpstr>
      <vt:lpstr>Office Theme</vt:lpstr>
      <vt:lpstr>Looking Deeper at Well-Known Verses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God Has Provided the Way to Him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David Sproule</cp:lastModifiedBy>
  <cp:revision>841</cp:revision>
  <cp:lastPrinted>2021-08-01T20:26:46Z</cp:lastPrinted>
  <dcterms:modified xsi:type="dcterms:W3CDTF">2021-08-01T20:27:08Z</dcterms:modified>
</cp:coreProperties>
</file>