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2" r:id="rId5"/>
    <p:sldId id="309" r:id="rId6"/>
    <p:sldId id="318" r:id="rId7"/>
    <p:sldId id="346" r:id="rId8"/>
    <p:sldId id="347" r:id="rId9"/>
    <p:sldId id="348" r:id="rId10"/>
    <p:sldId id="349" r:id="rId11"/>
    <p:sldId id="350" r:id="rId12"/>
    <p:sldId id="284" r:id="rId13"/>
    <p:sldId id="351" r:id="rId14"/>
    <p:sldId id="302" r:id="rId15"/>
    <p:sldId id="352" r:id="rId16"/>
    <p:sldId id="322" r:id="rId17"/>
    <p:sldId id="353" r:id="rId18"/>
    <p:sldId id="303" r:id="rId19"/>
    <p:sldId id="354" r:id="rId20"/>
    <p:sldId id="355" r:id="rId21"/>
    <p:sldId id="286" r:id="rId22"/>
    <p:sldId id="312" r:id="rId23"/>
    <p:sldId id="356" r:id="rId24"/>
    <p:sldId id="325" r:id="rId25"/>
    <p:sldId id="357" r:id="rId26"/>
    <p:sldId id="358" r:id="rId27"/>
    <p:sldId id="359" r:id="rId28"/>
    <p:sldId id="360" r:id="rId29"/>
    <p:sldId id="291"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8EA322-E108-411C-9500-45338E29208A}" v="2458" dt="2021-07-25T10:39:51.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30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7857-DC8B-4D95-8FBE-FFF927785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49105-255C-49B7-AEA2-70018A22E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4A65C-DA31-41BD-8F01-F5D8593BFF76}"/>
              </a:ext>
            </a:extLst>
          </p:cNvPr>
          <p:cNvSpPr>
            <a:spLocks noGrp="1"/>
          </p:cNvSpPr>
          <p:nvPr>
            <p:ph type="dt" sz="half" idx="10"/>
          </p:nvPr>
        </p:nvSpPr>
        <p:spPr/>
        <p:txBody>
          <a:bodyPr/>
          <a:lstStyle/>
          <a:p>
            <a:fld id="{AF2D3330-157C-4282-94BD-ED17F9613015}" type="datetimeFigureOut">
              <a:rPr lang="en-US" smtClean="0"/>
              <a:t>7/25/2021</a:t>
            </a:fld>
            <a:endParaRPr lang="en-US"/>
          </a:p>
        </p:txBody>
      </p:sp>
      <p:sp>
        <p:nvSpPr>
          <p:cNvPr id="5" name="Footer Placeholder 4">
            <a:extLst>
              <a:ext uri="{FF2B5EF4-FFF2-40B4-BE49-F238E27FC236}">
                <a16:creationId xmlns:a16="http://schemas.microsoft.com/office/drawing/2014/main" id="{DD30BCA1-7E5A-4864-911A-60F7BCFE6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B3279-0CB1-4DEA-95DD-0C98EB19C899}"/>
              </a:ext>
            </a:extLst>
          </p:cNvPr>
          <p:cNvSpPr>
            <a:spLocks noGrp="1"/>
          </p:cNvSpPr>
          <p:nvPr>
            <p:ph type="sldNum" sz="quarter" idx="12"/>
          </p:nvPr>
        </p:nvSpPr>
        <p:spPr/>
        <p:txBody>
          <a:bodyPr/>
          <a:lstStyle/>
          <a:p>
            <a:fld id="{B5FC3D28-FEE8-46FF-91CE-B5556BFD9E51}" type="slidenum">
              <a:rPr lang="en-US" smtClean="0"/>
              <a:t>‹#›</a:t>
            </a:fld>
            <a:endParaRPr lang="en-US"/>
          </a:p>
        </p:txBody>
      </p:sp>
      <p:pic>
        <p:nvPicPr>
          <p:cNvPr id="11" name="Picture 10" descr="Text&#10;&#10;Description automatically generated">
            <a:extLst>
              <a:ext uri="{FF2B5EF4-FFF2-40B4-BE49-F238E27FC236}">
                <a16:creationId xmlns:a16="http://schemas.microsoft.com/office/drawing/2014/main" id="{036A1171-B973-4834-BF41-578D38E48C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170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641-C437-49CA-AFD9-2F8B1BDCF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582A83-14B4-4DC1-8CD4-BA83E68FE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7FB93-225D-4079-8F5A-7FADF5872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FC285-CB0D-43FA-9970-5546FBD3A30E}"/>
              </a:ext>
            </a:extLst>
          </p:cNvPr>
          <p:cNvSpPr>
            <a:spLocks noGrp="1"/>
          </p:cNvSpPr>
          <p:nvPr>
            <p:ph type="dt" sz="half" idx="10"/>
          </p:nvPr>
        </p:nvSpPr>
        <p:spPr/>
        <p:txBody>
          <a:bodyPr/>
          <a:lstStyle/>
          <a:p>
            <a:fld id="{AF2D3330-157C-4282-94BD-ED17F9613015}" type="datetimeFigureOut">
              <a:rPr lang="en-US" smtClean="0"/>
              <a:t>7/25/2021</a:t>
            </a:fld>
            <a:endParaRPr lang="en-US"/>
          </a:p>
        </p:txBody>
      </p:sp>
      <p:sp>
        <p:nvSpPr>
          <p:cNvPr id="6" name="Footer Placeholder 5">
            <a:extLst>
              <a:ext uri="{FF2B5EF4-FFF2-40B4-BE49-F238E27FC236}">
                <a16:creationId xmlns:a16="http://schemas.microsoft.com/office/drawing/2014/main" id="{6F7E8DE9-4C4B-4912-8C88-71BF5562E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61459-6091-4F40-A9AD-8FFEFCCCAE15}"/>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257990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8B10-7D7B-46BF-A140-7B76939B4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99A83-DA0B-40A8-BAA4-79D35ABDA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F1CC0-69FA-4F4A-906D-361480B8A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34FDC-926A-4F8C-BA5C-7A90A631AD6C}"/>
              </a:ext>
            </a:extLst>
          </p:cNvPr>
          <p:cNvSpPr>
            <a:spLocks noGrp="1"/>
          </p:cNvSpPr>
          <p:nvPr>
            <p:ph type="dt" sz="half" idx="10"/>
          </p:nvPr>
        </p:nvSpPr>
        <p:spPr/>
        <p:txBody>
          <a:bodyPr/>
          <a:lstStyle/>
          <a:p>
            <a:fld id="{AF2D3330-157C-4282-94BD-ED17F9613015}" type="datetimeFigureOut">
              <a:rPr lang="en-US" smtClean="0"/>
              <a:t>7/25/2021</a:t>
            </a:fld>
            <a:endParaRPr lang="en-US"/>
          </a:p>
        </p:txBody>
      </p:sp>
      <p:sp>
        <p:nvSpPr>
          <p:cNvPr id="6" name="Footer Placeholder 5">
            <a:extLst>
              <a:ext uri="{FF2B5EF4-FFF2-40B4-BE49-F238E27FC236}">
                <a16:creationId xmlns:a16="http://schemas.microsoft.com/office/drawing/2014/main" id="{AE18F66D-65D7-4844-96F0-36CBDCEEE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7880C-1B0D-4E05-B328-DC793E88F787}"/>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1246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48C2-D8A2-48D5-8512-DBE2705E3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E58FB-6CC3-4DE7-9EA8-D7C28B19E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756B3-88E9-4A73-9950-F3B4A57FFC9A}"/>
              </a:ext>
            </a:extLst>
          </p:cNvPr>
          <p:cNvSpPr>
            <a:spLocks noGrp="1"/>
          </p:cNvSpPr>
          <p:nvPr>
            <p:ph type="dt" sz="half" idx="10"/>
          </p:nvPr>
        </p:nvSpPr>
        <p:spPr/>
        <p:txBody>
          <a:bodyPr/>
          <a:lstStyle/>
          <a:p>
            <a:fld id="{AF2D3330-157C-4282-94BD-ED17F9613015}" type="datetimeFigureOut">
              <a:rPr lang="en-US" smtClean="0"/>
              <a:t>7/25/2021</a:t>
            </a:fld>
            <a:endParaRPr lang="en-US"/>
          </a:p>
        </p:txBody>
      </p:sp>
      <p:sp>
        <p:nvSpPr>
          <p:cNvPr id="5" name="Footer Placeholder 4">
            <a:extLst>
              <a:ext uri="{FF2B5EF4-FFF2-40B4-BE49-F238E27FC236}">
                <a16:creationId xmlns:a16="http://schemas.microsoft.com/office/drawing/2014/main" id="{48DBCED9-D869-4F73-A779-72A60863C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528CD-CEA7-4A9E-AAEE-0FDE5C1C54B8}"/>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900995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FC16B-A4A1-4DB2-B418-56C664CA9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8572E9-7FA7-446A-B782-3C7CA50A09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4F7CA-B0C2-48CE-8E76-14C1DAC509D3}"/>
              </a:ext>
            </a:extLst>
          </p:cNvPr>
          <p:cNvSpPr>
            <a:spLocks noGrp="1"/>
          </p:cNvSpPr>
          <p:nvPr>
            <p:ph type="dt" sz="half" idx="10"/>
          </p:nvPr>
        </p:nvSpPr>
        <p:spPr/>
        <p:txBody>
          <a:bodyPr/>
          <a:lstStyle/>
          <a:p>
            <a:fld id="{AF2D3330-157C-4282-94BD-ED17F9613015}" type="datetimeFigureOut">
              <a:rPr lang="en-US" smtClean="0"/>
              <a:t>7/25/2021</a:t>
            </a:fld>
            <a:endParaRPr lang="en-US"/>
          </a:p>
        </p:txBody>
      </p:sp>
      <p:sp>
        <p:nvSpPr>
          <p:cNvPr id="5" name="Footer Placeholder 4">
            <a:extLst>
              <a:ext uri="{FF2B5EF4-FFF2-40B4-BE49-F238E27FC236}">
                <a16:creationId xmlns:a16="http://schemas.microsoft.com/office/drawing/2014/main" id="{46032A8E-C187-49A9-BBC8-0B5AC9B24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A12C1-3E4C-4876-9B63-1C09C02554E1}"/>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38551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F28192-D5AF-474A-9444-EA033F0D2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389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73E7F88-7110-4741-9F17-13F9F25B0C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45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86919F64-886C-49DE-B77B-B7D75E8C3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527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C5D6-602C-41F4-B49A-BA1BDD300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EFAD8-9B33-4681-8877-AF739B8B5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5E573-2861-4088-AC77-25712A8235FE}"/>
              </a:ext>
            </a:extLst>
          </p:cNvPr>
          <p:cNvSpPr>
            <a:spLocks noGrp="1"/>
          </p:cNvSpPr>
          <p:nvPr>
            <p:ph type="dt" sz="half" idx="10"/>
          </p:nvPr>
        </p:nvSpPr>
        <p:spPr/>
        <p:txBody>
          <a:bodyPr/>
          <a:lstStyle/>
          <a:p>
            <a:fld id="{AF2D3330-157C-4282-94BD-ED17F9613015}" type="datetimeFigureOut">
              <a:rPr lang="en-US" smtClean="0"/>
              <a:t>7/25/2021</a:t>
            </a:fld>
            <a:endParaRPr lang="en-US"/>
          </a:p>
        </p:txBody>
      </p:sp>
      <p:sp>
        <p:nvSpPr>
          <p:cNvPr id="5" name="Footer Placeholder 4">
            <a:extLst>
              <a:ext uri="{FF2B5EF4-FFF2-40B4-BE49-F238E27FC236}">
                <a16:creationId xmlns:a16="http://schemas.microsoft.com/office/drawing/2014/main" id="{25D01C05-3E3B-4A17-8B16-490B05294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4A6A-A032-4F05-AE9C-22248A36AF50}"/>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0377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B7D-979A-44F7-98CE-D25853734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3BCD9-6295-4E9A-B628-1C3856654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8985C-B63C-4EEF-A7F2-413E116289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51624A-2827-4CA9-A06F-C3566E0E58C7}"/>
              </a:ext>
            </a:extLst>
          </p:cNvPr>
          <p:cNvSpPr>
            <a:spLocks noGrp="1"/>
          </p:cNvSpPr>
          <p:nvPr>
            <p:ph type="dt" sz="half" idx="10"/>
          </p:nvPr>
        </p:nvSpPr>
        <p:spPr/>
        <p:txBody>
          <a:bodyPr/>
          <a:lstStyle/>
          <a:p>
            <a:fld id="{AF2D3330-157C-4282-94BD-ED17F9613015}" type="datetimeFigureOut">
              <a:rPr lang="en-US" smtClean="0"/>
              <a:t>7/25/2021</a:t>
            </a:fld>
            <a:endParaRPr lang="en-US"/>
          </a:p>
        </p:txBody>
      </p:sp>
      <p:sp>
        <p:nvSpPr>
          <p:cNvPr id="6" name="Footer Placeholder 5">
            <a:extLst>
              <a:ext uri="{FF2B5EF4-FFF2-40B4-BE49-F238E27FC236}">
                <a16:creationId xmlns:a16="http://schemas.microsoft.com/office/drawing/2014/main" id="{33457EA0-C800-4035-8E5D-98AD3A8AA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09FC7-88CC-422F-878C-B3E11F9709CD}"/>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24423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A000-1AD5-4E2A-A57E-6763E349A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6B38B-AFCC-4EFC-95DD-FEC1715AC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44D95-1F54-4016-B4B5-ED6F907088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FBAB4-ADC6-4E06-A260-2526BD339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9B671-9E73-49B2-9DF4-946AF03626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DB8CF-BD39-48C8-B3B0-D516A108D0D0}"/>
              </a:ext>
            </a:extLst>
          </p:cNvPr>
          <p:cNvSpPr>
            <a:spLocks noGrp="1"/>
          </p:cNvSpPr>
          <p:nvPr>
            <p:ph type="dt" sz="half" idx="10"/>
          </p:nvPr>
        </p:nvSpPr>
        <p:spPr/>
        <p:txBody>
          <a:bodyPr/>
          <a:lstStyle/>
          <a:p>
            <a:fld id="{AF2D3330-157C-4282-94BD-ED17F9613015}" type="datetimeFigureOut">
              <a:rPr lang="en-US" smtClean="0"/>
              <a:t>7/25/2021</a:t>
            </a:fld>
            <a:endParaRPr lang="en-US"/>
          </a:p>
        </p:txBody>
      </p:sp>
      <p:sp>
        <p:nvSpPr>
          <p:cNvPr id="8" name="Footer Placeholder 7">
            <a:extLst>
              <a:ext uri="{FF2B5EF4-FFF2-40B4-BE49-F238E27FC236}">
                <a16:creationId xmlns:a16="http://schemas.microsoft.com/office/drawing/2014/main" id="{10B56E17-6AAD-411B-8F1C-6A91D820B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679023-72F5-4ECC-A388-BB09CFCB85D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7247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F320-2366-4130-8B7C-F465F06B64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225C4-ACAE-4811-B1CA-78542286C78E}"/>
              </a:ext>
            </a:extLst>
          </p:cNvPr>
          <p:cNvSpPr>
            <a:spLocks noGrp="1"/>
          </p:cNvSpPr>
          <p:nvPr>
            <p:ph type="dt" sz="half" idx="10"/>
          </p:nvPr>
        </p:nvSpPr>
        <p:spPr/>
        <p:txBody>
          <a:bodyPr/>
          <a:lstStyle/>
          <a:p>
            <a:fld id="{AF2D3330-157C-4282-94BD-ED17F9613015}" type="datetimeFigureOut">
              <a:rPr lang="en-US" smtClean="0"/>
              <a:t>7/25/2021</a:t>
            </a:fld>
            <a:endParaRPr lang="en-US"/>
          </a:p>
        </p:txBody>
      </p:sp>
      <p:sp>
        <p:nvSpPr>
          <p:cNvPr id="4" name="Footer Placeholder 3">
            <a:extLst>
              <a:ext uri="{FF2B5EF4-FFF2-40B4-BE49-F238E27FC236}">
                <a16:creationId xmlns:a16="http://schemas.microsoft.com/office/drawing/2014/main" id="{0B846226-651C-4C2D-A675-3A3BC7D18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374F5-4D3A-41FC-92FE-3349ED74DE0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09292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4AF1A-4255-4826-A1C4-D1EE314C0CE7}"/>
              </a:ext>
            </a:extLst>
          </p:cNvPr>
          <p:cNvSpPr>
            <a:spLocks noGrp="1"/>
          </p:cNvSpPr>
          <p:nvPr>
            <p:ph type="dt" sz="half" idx="10"/>
          </p:nvPr>
        </p:nvSpPr>
        <p:spPr/>
        <p:txBody>
          <a:bodyPr/>
          <a:lstStyle/>
          <a:p>
            <a:fld id="{AF2D3330-157C-4282-94BD-ED17F9613015}" type="datetimeFigureOut">
              <a:rPr lang="en-US" smtClean="0"/>
              <a:t>7/25/2021</a:t>
            </a:fld>
            <a:endParaRPr lang="en-US"/>
          </a:p>
        </p:txBody>
      </p:sp>
      <p:sp>
        <p:nvSpPr>
          <p:cNvPr id="3" name="Footer Placeholder 2">
            <a:extLst>
              <a:ext uri="{FF2B5EF4-FFF2-40B4-BE49-F238E27FC236}">
                <a16:creationId xmlns:a16="http://schemas.microsoft.com/office/drawing/2014/main" id="{A9AA2D85-5832-442D-B47D-4C2430D279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6A8C4-4927-4D4B-8AD2-2580A1E57013}"/>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171874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FB483-3D23-452D-B431-A13189444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BF4728-0FF9-4BB9-AB49-46FABB576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6C99-8626-442D-B799-81AA1B087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3330-157C-4282-94BD-ED17F9613015}" type="datetimeFigureOut">
              <a:rPr lang="en-US" smtClean="0"/>
              <a:t>7/25/2021</a:t>
            </a:fld>
            <a:endParaRPr lang="en-US"/>
          </a:p>
        </p:txBody>
      </p:sp>
      <p:sp>
        <p:nvSpPr>
          <p:cNvPr id="5" name="Footer Placeholder 4">
            <a:extLst>
              <a:ext uri="{FF2B5EF4-FFF2-40B4-BE49-F238E27FC236}">
                <a16:creationId xmlns:a16="http://schemas.microsoft.com/office/drawing/2014/main" id="{273F41DE-63E7-46B5-9542-E830CC1182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3F32C-44C1-4764-ABB8-EB3393ED5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C3D28-FEE8-46FF-91CE-B5556BFD9E51}" type="slidenum">
              <a:rPr lang="en-US" smtClean="0"/>
              <a:t>‹#›</a:t>
            </a:fld>
            <a:endParaRPr lang="en-US"/>
          </a:p>
        </p:txBody>
      </p:sp>
    </p:spTree>
    <p:extLst>
      <p:ext uri="{BB962C8B-B14F-4D97-AF65-F5344CB8AC3E}">
        <p14:creationId xmlns:p14="http://schemas.microsoft.com/office/powerpoint/2010/main" val="19498973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44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First, answer objections commonly raised.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lnSpcReduction="10000"/>
          </a:bodyPr>
          <a:lstStyle/>
          <a:p>
            <a:pPr>
              <a:buFont typeface="+mj-lt"/>
              <a:buAutoNum type="alphaUcPeriod" startAt="3"/>
            </a:pPr>
            <a:r>
              <a:rPr lang="en-US" i="1" dirty="0"/>
              <a:t>Some argue: “‘Water’ in John 3:5 refers to ‘the amniotic fluid that breaks from the womb shortly before childbirth, or to stand metaphorically for semen.’  Thus, Jesus is saying that everyone who is born physically (i.e., passes through ‘water’) must then be born spiritually (i.e., passing through the ‘Spirit’).”</a:t>
            </a:r>
          </a:p>
          <a:p>
            <a:pPr lvl="1"/>
            <a:r>
              <a:rPr lang="en-US" dirty="0"/>
              <a:t>“But there are no ancient sources that picture natural birth as ‘from water.’”</a:t>
            </a:r>
          </a:p>
          <a:p>
            <a:pPr lvl="1"/>
            <a:r>
              <a:rPr lang="en-US" dirty="0"/>
              <a:t>In this passage, Jesus is talking about something that Nicodemus (and others) needed to do “anew.”  This was not a reference to the past.</a:t>
            </a:r>
          </a:p>
          <a:p>
            <a:pPr lvl="1"/>
            <a:r>
              <a:rPr lang="en-US" dirty="0"/>
              <a:t>The Bible never uses the word “water” to refer to one’s physical birth.  </a:t>
            </a:r>
          </a:p>
          <a:p>
            <a:pPr lvl="1"/>
            <a:r>
              <a:rPr lang="en-US" dirty="0"/>
              <a:t>If Jesus was stating that individuals needed to be born of “amniotic fluid” through natural birth as a prerequisite to entering His kingdom:</a:t>
            </a:r>
          </a:p>
          <a:p>
            <a:pPr lvl="2"/>
            <a:r>
              <a:rPr lang="en-US" dirty="0"/>
              <a:t>What sense does it make for Jesus to say that?  </a:t>
            </a:r>
          </a:p>
          <a:p>
            <a:pPr lvl="2"/>
            <a:r>
              <a:rPr lang="en-US" dirty="0"/>
              <a:t>What about babies who are born when no amniotic fluid is present?</a:t>
            </a:r>
          </a:p>
          <a:p>
            <a:pPr lvl="2"/>
            <a:r>
              <a:rPr lang="en-US" dirty="0"/>
              <a:t>Why use the word “water” and confuse the whole matter?</a:t>
            </a:r>
          </a:p>
        </p:txBody>
      </p:sp>
    </p:spTree>
    <p:extLst>
      <p:ext uri="{BB962C8B-B14F-4D97-AF65-F5344CB8AC3E}">
        <p14:creationId xmlns:p14="http://schemas.microsoft.com/office/powerpoint/2010/main" val="28753661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First, answer objections commonly raised.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lnSpcReduction="10000"/>
          </a:bodyPr>
          <a:lstStyle/>
          <a:p>
            <a:pPr>
              <a:buFont typeface="+mj-lt"/>
              <a:buAutoNum type="alphaUcPeriod" startAt="3"/>
            </a:pPr>
            <a:r>
              <a:rPr lang="en-US" i="1" dirty="0"/>
              <a:t>Some argue: “‘Water’ in John 3:5 refers to ‘the amniotic fluid that breaks from the womb shortly before childbirth, or to stand metaphorically for semen.’  Thus, Jesus is saying that everyone who is born physically (i.e., passes through ‘water’) must then be born spiritually (i.e., passing through the ‘Spirit’).”</a:t>
            </a:r>
          </a:p>
          <a:p>
            <a:pPr lvl="1">
              <a:buFont typeface="+mj-lt"/>
              <a:buAutoNum type="arabicPeriod" startAt="5"/>
            </a:pPr>
            <a:r>
              <a:rPr lang="en-US" dirty="0"/>
              <a:t>If the word “water” is to be understood as amniotic fluid in verse 5, what about in verse 23?  </a:t>
            </a:r>
          </a:p>
          <a:p>
            <a:pPr lvl="2"/>
            <a:r>
              <a:rPr lang="en-US" dirty="0"/>
              <a:t>Was John baptizing in amniotic fluid?  </a:t>
            </a:r>
          </a:p>
          <a:p>
            <a:pPr lvl="2"/>
            <a:r>
              <a:rPr lang="en-US" dirty="0"/>
              <a:t>How would a reader know to make a difference between the two words?</a:t>
            </a:r>
          </a:p>
          <a:p>
            <a:pPr lvl="1">
              <a:buAutoNum type="arabicPeriod" startAt="5"/>
            </a:pPr>
            <a:r>
              <a:rPr lang="en-US" dirty="0"/>
              <a:t>If “water” is not water in John 3:5, how do we know that any passage requiring baptism (specifically, the Great Commission) is requiring actual water?  </a:t>
            </a:r>
          </a:p>
          <a:p>
            <a:pPr lvl="1">
              <a:buAutoNum type="arabicPeriod" startAt="5"/>
            </a:pPr>
            <a:r>
              <a:rPr lang="en-US" dirty="0"/>
              <a:t>The reality is that such a position forces two births into John 3:5, instead of one.</a:t>
            </a:r>
          </a:p>
          <a:p>
            <a:pPr lvl="2"/>
            <a:r>
              <a:rPr lang="en-US" dirty="0"/>
              <a:t>The simple truth is, “The Greek construction does not </a:t>
            </a:r>
            <a:r>
              <a:rPr lang="en-US" dirty="0" err="1"/>
              <a:t>favour</a:t>
            </a:r>
            <a:r>
              <a:rPr lang="en-US" dirty="0"/>
              <a:t> two births here.  Moreover the entire expression ‘of water and the Spirit’ cries out to be read as the equivalent of…‘from above,’ if there is genuine parallelism between v. 3 and v. 5, and this too argues that the expression should be taken as a reference to but one birth, not two.”</a:t>
            </a:r>
          </a:p>
        </p:txBody>
      </p:sp>
    </p:spTree>
    <p:extLst>
      <p:ext uri="{BB962C8B-B14F-4D97-AF65-F5344CB8AC3E}">
        <p14:creationId xmlns:p14="http://schemas.microsoft.com/office/powerpoint/2010/main" val="28091677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To be “born again” means to be “born of water and the Spirit.”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90749"/>
            <a:ext cx="12072359" cy="4667249"/>
          </a:xfrm>
        </p:spPr>
        <p:txBody>
          <a:bodyPr>
            <a:normAutofit/>
          </a:bodyPr>
          <a:lstStyle/>
          <a:p>
            <a:r>
              <a:rPr lang="en-US" dirty="0"/>
              <a:t>In verse 3, Jesus introduces the need to be “born again.”</a:t>
            </a:r>
          </a:p>
          <a:p>
            <a:pPr lvl="1"/>
            <a:r>
              <a:rPr lang="en-US" dirty="0"/>
              <a:t>Jesus described the conversion process as being “born.”</a:t>
            </a:r>
          </a:p>
          <a:p>
            <a:pPr lvl="2"/>
            <a:r>
              <a:rPr lang="en-US" dirty="0"/>
              <a:t>The verb </a:t>
            </a:r>
            <a:r>
              <a:rPr lang="en-US" i="1" dirty="0" err="1"/>
              <a:t>gennao</a:t>
            </a:r>
            <a:r>
              <a:rPr lang="en-US" i="1" dirty="0"/>
              <a:t> </a:t>
            </a:r>
            <a:r>
              <a:rPr lang="en-US" dirty="0"/>
              <a:t>means “to beget, to be born,” and is used metaphorically here to describe the transformation that takes place at conversion.</a:t>
            </a:r>
          </a:p>
          <a:p>
            <a:pPr lvl="1"/>
            <a:r>
              <a:rPr lang="en-US" dirty="0"/>
              <a:t>Jesus described the conversion process as being born “again.”</a:t>
            </a:r>
          </a:p>
          <a:p>
            <a:pPr lvl="2"/>
            <a:r>
              <a:rPr lang="en-US" dirty="0"/>
              <a:t>The word “again” comes from the Greek </a:t>
            </a:r>
            <a:r>
              <a:rPr lang="en-US" i="1" dirty="0" err="1"/>
              <a:t>anothen</a:t>
            </a:r>
            <a:r>
              <a:rPr lang="en-US" i="1" dirty="0"/>
              <a:t>.</a:t>
            </a:r>
          </a:p>
          <a:p>
            <a:pPr lvl="2"/>
            <a:r>
              <a:rPr lang="en-US" i="1" dirty="0" err="1"/>
              <a:t>Anothen</a:t>
            </a:r>
            <a:r>
              <a:rPr lang="en-US" i="1" dirty="0"/>
              <a:t> </a:t>
            </a:r>
            <a:r>
              <a:rPr lang="en-US" dirty="0"/>
              <a:t>can mean “from above” (as in John 3:31; 19:11; Jas. 1:17; 3:15, 17).</a:t>
            </a:r>
          </a:p>
          <a:p>
            <a:pPr lvl="2"/>
            <a:r>
              <a:rPr lang="en-US" i="1" dirty="0" err="1"/>
              <a:t>Anothen</a:t>
            </a:r>
            <a:r>
              <a:rPr lang="en-US" i="1" dirty="0"/>
              <a:t> </a:t>
            </a:r>
            <a:r>
              <a:rPr lang="en-US" dirty="0"/>
              <a:t>can also mean “again, anew” (as in Gal. 4:9).</a:t>
            </a:r>
          </a:p>
          <a:p>
            <a:pPr lvl="2"/>
            <a:r>
              <a:rPr lang="en-US" dirty="0"/>
              <a:t>It appears that Nicodemus believed Jesus to mean “again, anew,” based on his reaction in verse 4, for he likely would not have been taken aback by a birth from heaven.  </a:t>
            </a:r>
          </a:p>
          <a:p>
            <a:pPr lvl="2"/>
            <a:r>
              <a:rPr lang="en-US" dirty="0"/>
              <a:t>So, “again” or “anew” would appear to be the best translation here.</a:t>
            </a:r>
          </a:p>
        </p:txBody>
      </p:sp>
    </p:spTree>
    <p:extLst>
      <p:ext uri="{BB962C8B-B14F-4D97-AF65-F5344CB8AC3E}">
        <p14:creationId xmlns:p14="http://schemas.microsoft.com/office/powerpoint/2010/main" val="3325114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25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	To be “born again” means to be “born of water and the Spirit.”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90749"/>
            <a:ext cx="12072359" cy="4667249"/>
          </a:xfrm>
        </p:spPr>
        <p:txBody>
          <a:bodyPr>
            <a:normAutofit/>
          </a:bodyPr>
          <a:lstStyle/>
          <a:p>
            <a:pPr>
              <a:buFont typeface="+mj-lt"/>
              <a:buAutoNum type="alphaUcPeriod" startAt="2"/>
            </a:pPr>
            <a:r>
              <a:rPr lang="en-US" dirty="0"/>
              <a:t>In verse 5, Jesus expounds upon the “born again” from verse 3.</a:t>
            </a:r>
          </a:p>
          <a:p>
            <a:pPr lvl="1"/>
            <a:r>
              <a:rPr lang="en-US" dirty="0"/>
              <a:t>Jesus did not change subjects between verses 3 and 5.</a:t>
            </a:r>
          </a:p>
          <a:p>
            <a:pPr lvl="1"/>
            <a:r>
              <a:rPr lang="en-US" dirty="0"/>
              <a:t>In both verses, Jesus is talking about the single (and the same) “new birth.”</a:t>
            </a:r>
          </a:p>
          <a:p>
            <a:pPr lvl="1"/>
            <a:r>
              <a:rPr lang="en-US" dirty="0"/>
              <a:t>The new birth, according to Jesus, is one birth with two elements:  water and Spirit.</a:t>
            </a:r>
          </a:p>
          <a:p>
            <a:pPr lvl="2"/>
            <a:r>
              <a:rPr lang="en-US" dirty="0"/>
              <a:t>Jesus is not talking about two separate births but only one birth.</a:t>
            </a:r>
          </a:p>
          <a:p>
            <a:pPr lvl="2"/>
            <a:r>
              <a:rPr lang="en-US" dirty="0"/>
              <a:t>The coordinating conjunction “and” joins two equal parts of the one birth.</a:t>
            </a:r>
          </a:p>
          <a:p>
            <a:pPr lvl="2"/>
            <a:r>
              <a:rPr lang="en-US" dirty="0"/>
              <a:t>“The Greek construction does not </a:t>
            </a:r>
            <a:r>
              <a:rPr lang="en-US" dirty="0" err="1"/>
              <a:t>favour</a:t>
            </a:r>
            <a:r>
              <a:rPr lang="en-US" dirty="0"/>
              <a:t> two births here.”</a:t>
            </a:r>
          </a:p>
          <a:p>
            <a:pPr lvl="2"/>
            <a:r>
              <a:rPr lang="en-US" dirty="0"/>
              <a:t>The two nouns (water and Spirit) “without articles joined by [‘and’] as objects of one preposition” emphasize that “they are aspects or elements of one concept.”</a:t>
            </a:r>
          </a:p>
          <a:p>
            <a:pPr lvl="2"/>
            <a:r>
              <a:rPr lang="en-US" dirty="0"/>
              <a:t>Thus, both elements (water and Spirit) are equally essential parts of the one birth.</a:t>
            </a:r>
          </a:p>
          <a:p>
            <a:pPr lvl="4"/>
            <a:endParaRPr lang="en-US" dirty="0"/>
          </a:p>
        </p:txBody>
      </p:sp>
    </p:spTree>
    <p:extLst>
      <p:ext uri="{BB962C8B-B14F-4D97-AF65-F5344CB8AC3E}">
        <p14:creationId xmlns:p14="http://schemas.microsoft.com/office/powerpoint/2010/main" val="13693403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III.	</a:t>
            </a:r>
            <a:r>
              <a:rPr lang="en-US" sz="4300" dirty="0"/>
              <a:t>To be “born again” involves being “born of the Spirit.”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r>
              <a:rPr lang="en-US" dirty="0"/>
              <a:t>The rest of the New Testament is a good commentary on this text.</a:t>
            </a:r>
          </a:p>
          <a:p>
            <a:pPr lvl="1"/>
            <a:r>
              <a:rPr lang="en-US" dirty="0"/>
              <a:t>The Holy Spirit uses an intermediary instrument to affect one’s heart and convert them to Christ.</a:t>
            </a:r>
          </a:p>
          <a:p>
            <a:pPr lvl="2"/>
            <a:r>
              <a:rPr lang="en-US" dirty="0"/>
              <a:t>The only instrument that the New Testament reveals the Spirit using is “the sword of the Spirit, which is the word of God” (Eph. 6:17).</a:t>
            </a:r>
          </a:p>
          <a:p>
            <a:pPr lvl="2"/>
            <a:r>
              <a:rPr lang="en-US" dirty="0"/>
              <a:t>The Spirit is the One responsible for the words of the Bible (2 Pet. 1:20-21; 1 Cor. 2:10-13).</a:t>
            </a:r>
          </a:p>
          <a:p>
            <a:pPr lvl="1"/>
            <a:r>
              <a:rPr lang="en-US" dirty="0"/>
              <a:t>Note how other New Testament passages make this clear connection:</a:t>
            </a:r>
          </a:p>
          <a:p>
            <a:pPr lvl="2"/>
            <a:r>
              <a:rPr lang="en-US" dirty="0"/>
              <a:t>“Since you have purified your souls in </a:t>
            </a:r>
            <a:r>
              <a:rPr lang="en-US" u="sng" dirty="0"/>
              <a:t>obeying the truth through the Spirit</a:t>
            </a:r>
            <a:r>
              <a:rPr lang="en-US" dirty="0"/>
              <a:t> in sincere love of the brethren, love one another fervently with a pure heart, </a:t>
            </a:r>
            <a:r>
              <a:rPr lang="en-US" u="sng" dirty="0"/>
              <a:t>having been born again</a:t>
            </a:r>
            <a:r>
              <a:rPr lang="en-US" dirty="0"/>
              <a:t>, not of corruptible </a:t>
            </a:r>
            <a:r>
              <a:rPr lang="en-US" u="sng" dirty="0"/>
              <a:t>seed</a:t>
            </a:r>
            <a:r>
              <a:rPr lang="en-US" dirty="0"/>
              <a:t> but </a:t>
            </a:r>
            <a:r>
              <a:rPr lang="en-US" u="sng" dirty="0"/>
              <a:t>incorruptible</a:t>
            </a:r>
            <a:r>
              <a:rPr lang="en-US" dirty="0"/>
              <a:t>, through </a:t>
            </a:r>
            <a:r>
              <a:rPr lang="en-US" u="sng" dirty="0"/>
              <a:t>the word of God</a:t>
            </a:r>
            <a:r>
              <a:rPr lang="en-US" dirty="0"/>
              <a:t> which lives and abides forever…this is </a:t>
            </a:r>
            <a:r>
              <a:rPr lang="en-US" u="sng" dirty="0"/>
              <a:t>the word</a:t>
            </a:r>
            <a:r>
              <a:rPr lang="en-US" dirty="0"/>
              <a:t> which by </a:t>
            </a:r>
            <a:r>
              <a:rPr lang="en-US" u="sng" dirty="0"/>
              <a:t>the gospel</a:t>
            </a:r>
            <a:r>
              <a:rPr lang="en-US" dirty="0"/>
              <a:t> was preached to you” (1 Pet. 1:22-25).</a:t>
            </a:r>
          </a:p>
          <a:p>
            <a:pPr lvl="2"/>
            <a:r>
              <a:rPr lang="en-US" dirty="0"/>
              <a:t>“Of His own will He </a:t>
            </a:r>
            <a:r>
              <a:rPr lang="en-US" u="sng" dirty="0"/>
              <a:t>brought us forth by the word of truth</a:t>
            </a:r>
            <a:r>
              <a:rPr lang="en-US" dirty="0"/>
              <a:t>, that we might be a kind of </a:t>
            </a:r>
            <a:r>
              <a:rPr lang="en-US" dirty="0" err="1"/>
              <a:t>firstfruits</a:t>
            </a:r>
            <a:r>
              <a:rPr lang="en-US" dirty="0"/>
              <a:t> of His creatures” (Jas. 1:18).</a:t>
            </a:r>
          </a:p>
          <a:p>
            <a:pPr lvl="2"/>
            <a:r>
              <a:rPr lang="en-US" dirty="0"/>
              <a:t>“…for in Christ Jesus I have </a:t>
            </a:r>
            <a:r>
              <a:rPr lang="en-US" u="sng" dirty="0"/>
              <a:t>begotten you through the gospel</a:t>
            </a:r>
            <a:r>
              <a:rPr lang="en-US" dirty="0"/>
              <a:t>” (1 Cor. 4:15; cf. 1 Pet. 1:12).</a:t>
            </a:r>
          </a:p>
        </p:txBody>
      </p:sp>
    </p:spTree>
    <p:extLst>
      <p:ext uri="{BB962C8B-B14F-4D97-AF65-F5344CB8AC3E}">
        <p14:creationId xmlns:p14="http://schemas.microsoft.com/office/powerpoint/2010/main" val="2089821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III.	</a:t>
            </a:r>
            <a:r>
              <a:rPr lang="en-US" sz="4300" dirty="0"/>
              <a:t>To be “born again” involves being “born of the Spirit.”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pPr>
              <a:buFont typeface="+mj-lt"/>
              <a:buAutoNum type="alphaUcPeriod" startAt="2"/>
            </a:pPr>
            <a:r>
              <a:rPr lang="en-US" dirty="0"/>
              <a:t>In the birth experience, there must be a seed to do the begetting.</a:t>
            </a:r>
          </a:p>
          <a:p>
            <a:pPr lvl="1"/>
            <a:r>
              <a:rPr lang="en-US" dirty="0"/>
              <a:t>That process begins with the implantation of that seed when one “hears” the gospel/seed (Rom. 10:17), and</a:t>
            </a:r>
          </a:p>
          <a:p>
            <a:pPr lvl="1"/>
            <a:r>
              <a:rPr lang="en-US" dirty="0"/>
              <a:t>When one “believes” the gospel/seed (1 John 5:1), and</a:t>
            </a:r>
          </a:p>
          <a:p>
            <a:pPr lvl="1"/>
            <a:r>
              <a:rPr lang="en-US" dirty="0"/>
              <a:t>Culminates when one “obeys” the truth/seed (1 Pet. 1:22).</a:t>
            </a:r>
          </a:p>
          <a:p>
            <a:pPr lvl="1"/>
            <a:r>
              <a:rPr lang="en-US" dirty="0"/>
              <a:t>“One cannot experience the new birth by water and Spirit without the Word.” </a:t>
            </a:r>
          </a:p>
        </p:txBody>
      </p:sp>
    </p:spTree>
    <p:extLst>
      <p:ext uri="{BB962C8B-B14F-4D97-AF65-F5344CB8AC3E}">
        <p14:creationId xmlns:p14="http://schemas.microsoft.com/office/powerpoint/2010/main" val="5456463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900" dirty="0"/>
              <a:t>IV.	 To be “born again” involves being “born of water.”</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fontScale="92500" lnSpcReduction="10000"/>
          </a:bodyPr>
          <a:lstStyle/>
          <a:p>
            <a:r>
              <a:rPr lang="en-US" dirty="0"/>
              <a:t>Elsewhere the New Testament makes reference to Jesus’ resurrection and calls Him, “the firstborn from the dead” (Col. 1:18; Rev. 1:5).</a:t>
            </a:r>
          </a:p>
          <a:p>
            <a:pPr lvl="1"/>
            <a:r>
              <a:rPr lang="en-US" dirty="0"/>
              <a:t>Jesus was “born from the dead.”  </a:t>
            </a:r>
          </a:p>
          <a:p>
            <a:pPr lvl="1"/>
            <a:r>
              <a:rPr lang="en-US" dirty="0"/>
              <a:t>He “came forth,” He was “brought forth,” He was “delivered.”  These are terms to describe His resurrection, but they are also terms that can describe a birth.</a:t>
            </a:r>
          </a:p>
          <a:p>
            <a:pPr lvl="1"/>
            <a:r>
              <a:rPr lang="en-US" dirty="0"/>
              <a:t>In being “born from the dead,” Jesus was “raised from the dead” (Acts 3:15; 4:10).</a:t>
            </a:r>
          </a:p>
          <a:p>
            <a:pPr lvl="1"/>
            <a:r>
              <a:rPr lang="en-US" dirty="0"/>
              <a:t>Regarding Jesus’ resurrection, God said, “You are My Son, Today I have begotten You” (Psa. 2:7).</a:t>
            </a:r>
          </a:p>
          <a:p>
            <a:pPr lvl="1"/>
            <a:r>
              <a:rPr lang="en-US" dirty="0"/>
              <a:t>So, Jesus was brought forth from the dead, and the Bible likens that to being “born.”</a:t>
            </a:r>
          </a:p>
          <a:p>
            <a:r>
              <a:rPr lang="en-US" dirty="0"/>
              <a:t>In like manner, the Bible speaks of one being “buried with Him in baptism, in which you also were raised with Him…” (Col. 2:12; cf. Rom. 6:4).  </a:t>
            </a:r>
          </a:p>
          <a:p>
            <a:pPr lvl="1"/>
            <a:r>
              <a:rPr lang="en-US" dirty="0"/>
              <a:t>Baptism requires a going down into the water, but that is not all.</a:t>
            </a:r>
          </a:p>
          <a:p>
            <a:pPr lvl="1"/>
            <a:r>
              <a:rPr lang="en-US" dirty="0"/>
              <a:t>Baptism requires a coming up out of the water.</a:t>
            </a:r>
          </a:p>
          <a:p>
            <a:pPr lvl="1"/>
            <a:r>
              <a:rPr lang="en-US" dirty="0"/>
              <a:t>The Bible describes this as being “born of water” or literally “out of water.”</a:t>
            </a:r>
          </a:p>
          <a:p>
            <a:r>
              <a:rPr lang="en-US" dirty="0"/>
              <a:t>Jesus was “born of the dead,” meaning He came up from the dead.</a:t>
            </a:r>
          </a:p>
          <a:p>
            <a:pPr lvl="1"/>
            <a:r>
              <a:rPr lang="en-US" dirty="0"/>
              <a:t>Thus, when one is “born of water,” He is coming up out/from the waters of baptism.</a:t>
            </a:r>
          </a:p>
        </p:txBody>
      </p:sp>
    </p:spTree>
    <p:extLst>
      <p:ext uri="{BB962C8B-B14F-4D97-AF65-F5344CB8AC3E}">
        <p14:creationId xmlns:p14="http://schemas.microsoft.com/office/powerpoint/2010/main" val="23227263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a:bodyPr>
          <a:lstStyle/>
          <a:p>
            <a:pPr marL="630238" indent="-630238"/>
            <a:r>
              <a:rPr lang="en-US" sz="3900" dirty="0"/>
              <a:t>IV.	 To be “born again” involves being “born of water.”</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a:bodyPr>
          <a:lstStyle/>
          <a:p>
            <a:pPr>
              <a:buFont typeface="+mj-lt"/>
              <a:buAutoNum type="alphaUcPeriod" startAt="4"/>
            </a:pPr>
            <a:r>
              <a:rPr lang="en-US" dirty="0"/>
              <a:t>In the birth experience, there must be a bringing forth.</a:t>
            </a:r>
          </a:p>
          <a:p>
            <a:pPr lvl="1"/>
            <a:r>
              <a:rPr lang="en-US" dirty="0"/>
              <a:t>First, the seed for begetting must be implanted.</a:t>
            </a:r>
          </a:p>
          <a:p>
            <a:pPr lvl="1"/>
            <a:r>
              <a:rPr lang="en-US" dirty="0"/>
              <a:t>Then there must be a bringing forth or a delivery (a birth).</a:t>
            </a:r>
          </a:p>
          <a:p>
            <a:pPr lvl="1"/>
            <a:r>
              <a:rPr lang="en-US" dirty="0"/>
              <a:t>Note that these two elements of physical birth are the same two elements of the spiritual birth that takes place in baptism.  </a:t>
            </a:r>
          </a:p>
          <a:p>
            <a:pPr lvl="1"/>
            <a:r>
              <a:rPr lang="en-US" dirty="0"/>
              <a:t>Just as a physical birth cannot occur without both elements, a spiritual birth cannot occur without both elements.</a:t>
            </a:r>
          </a:p>
        </p:txBody>
      </p:sp>
    </p:spTree>
    <p:extLst>
      <p:ext uri="{BB962C8B-B14F-4D97-AF65-F5344CB8AC3E}">
        <p14:creationId xmlns:p14="http://schemas.microsoft.com/office/powerpoint/2010/main" val="1222637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	Only those who are baptized (i.e., born again) enter the kingdom of God.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209799"/>
            <a:ext cx="12072359" cy="4648199"/>
          </a:xfrm>
        </p:spPr>
        <p:txBody>
          <a:bodyPr>
            <a:normAutofit/>
          </a:bodyPr>
          <a:lstStyle/>
          <a:p>
            <a:r>
              <a:rPr lang="en-US" dirty="0"/>
              <a:t>When one is born, he enters into a new realm with new relationships.</a:t>
            </a:r>
          </a:p>
          <a:p>
            <a:r>
              <a:rPr lang="en-US" dirty="0"/>
              <a:t>Jesus used two parallel terms regarding access to the kingdom of God:  </a:t>
            </a:r>
            <a:br>
              <a:rPr lang="en-US" dirty="0"/>
            </a:br>
            <a:r>
              <a:rPr lang="en-US" dirty="0"/>
              <a:t>“see” and “enter.”  </a:t>
            </a:r>
          </a:p>
          <a:p>
            <a:pPr lvl="1"/>
            <a:r>
              <a:rPr lang="en-US" dirty="0"/>
              <a:t>To “see” the kingdom (v. 3) means, “to experience, encounter, participate in.”</a:t>
            </a:r>
          </a:p>
          <a:p>
            <a:pPr lvl="1"/>
            <a:r>
              <a:rPr lang="en-US" dirty="0"/>
              <a:t>To “enter” the kingdom (v. 5) literally means “to come into.”</a:t>
            </a:r>
          </a:p>
          <a:p>
            <a:pPr lvl="1"/>
            <a:r>
              <a:rPr lang="en-US" dirty="0"/>
              <a:t>Notice how the two terms (“see” and “enter”) go hand-in-hand.</a:t>
            </a:r>
          </a:p>
          <a:p>
            <a:pPr lvl="2"/>
            <a:r>
              <a:rPr lang="en-US" dirty="0"/>
              <a:t>When one enters the kingdom, he will experience, encounter and participate in it.</a:t>
            </a:r>
          </a:p>
          <a:p>
            <a:pPr lvl="2"/>
            <a:r>
              <a:rPr lang="en-US" dirty="0"/>
              <a:t>But one cannot experience, encounter and participate in the kingdom without entering it.</a:t>
            </a:r>
          </a:p>
          <a:p>
            <a:pPr lvl="2"/>
            <a:r>
              <a:rPr lang="en-US" dirty="0"/>
              <a:t>To “see” the kingdom is “equivalent of ‘enter.’”</a:t>
            </a:r>
          </a:p>
          <a:p>
            <a:r>
              <a:rPr lang="en-US" dirty="0"/>
              <a:t>Jesus told Nicodemus that there is only one way into the kingdom of God.</a:t>
            </a:r>
          </a:p>
          <a:p>
            <a:endParaRPr lang="en-US" dirty="0"/>
          </a:p>
        </p:txBody>
      </p:sp>
    </p:spTree>
    <p:extLst>
      <p:ext uri="{BB962C8B-B14F-4D97-AF65-F5344CB8AC3E}">
        <p14:creationId xmlns:p14="http://schemas.microsoft.com/office/powerpoint/2010/main" val="41915273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	Only those who are baptized (i.e., born again) enter the kingdom of God.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209799"/>
            <a:ext cx="12072359" cy="4648199"/>
          </a:xfrm>
        </p:spPr>
        <p:txBody>
          <a:bodyPr>
            <a:normAutofit/>
          </a:bodyPr>
          <a:lstStyle/>
          <a:p>
            <a:pPr>
              <a:buFont typeface="+mj-lt"/>
              <a:buAutoNum type="alphaUcPeriod" startAt="4"/>
            </a:pPr>
            <a:r>
              <a:rPr lang="en-US" dirty="0"/>
              <a:t>It is critically important to let the New Testament define the “kingdom.”</a:t>
            </a:r>
          </a:p>
          <a:p>
            <a:pPr lvl="1"/>
            <a:r>
              <a:rPr lang="en-US" dirty="0"/>
              <a:t>While there is a heavenly, eternal, final state of the “kingdom” described in the New Testament (cf. 2 Pet. 1:11; 2 Tim. 4:18) as heaven itself, that is not the immediate intent of Jesus’ words.</a:t>
            </a:r>
          </a:p>
          <a:p>
            <a:pPr lvl="1"/>
            <a:r>
              <a:rPr lang="en-US" dirty="0"/>
              <a:t>The kingdom is the church that Jesus built/established (Matt. 16:18-19).</a:t>
            </a:r>
          </a:p>
          <a:p>
            <a:pPr lvl="1"/>
            <a:r>
              <a:rPr lang="en-US" dirty="0"/>
              <a:t>The kingdom has Christ as its King and the New Testament as its law.</a:t>
            </a:r>
          </a:p>
          <a:p>
            <a:pPr>
              <a:buAutoNum type="alphaUcPeriod" startAt="4"/>
            </a:pPr>
            <a:r>
              <a:rPr lang="en-US" dirty="0"/>
              <a:t>Jesus taught that the only way into this kingdom (His kingdom) is by being born of water and the Spirit (i.e., obeying the Lord and being baptized).</a:t>
            </a:r>
          </a:p>
          <a:p>
            <a:pPr lvl="1"/>
            <a:r>
              <a:rPr lang="en-US" dirty="0"/>
              <a:t>There is no other entrance into His kingdom.</a:t>
            </a:r>
          </a:p>
        </p:txBody>
      </p:sp>
    </p:spTree>
    <p:extLst>
      <p:ext uri="{BB962C8B-B14F-4D97-AF65-F5344CB8AC3E}">
        <p14:creationId xmlns:p14="http://schemas.microsoft.com/office/powerpoint/2010/main" val="21628069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p:txBody>
          <a:bodyPr>
            <a:normAutofit/>
          </a:bodyPr>
          <a:lstStyle/>
          <a:p>
            <a:r>
              <a:rPr lang="en-US" sz="2700" dirty="0"/>
              <a:t>Baptism is a Bible subject—the Bible is our only source of knowledge about it.</a:t>
            </a:r>
          </a:p>
          <a:p>
            <a:r>
              <a:rPr lang="en-US" sz="2700" dirty="0"/>
              <a:t>Baptism is a vitally important subject for us, for it comes from God Himself.</a:t>
            </a:r>
          </a:p>
          <a:p>
            <a:r>
              <a:rPr lang="en-US" sz="2700" dirty="0"/>
              <a:t>By definition, baptism is an immersion in water.</a:t>
            </a:r>
          </a:p>
          <a:p>
            <a:r>
              <a:rPr lang="en-US" sz="2700" dirty="0"/>
              <a:t>The Bible specifies that there is “one baptism” (Eph. 4:5).</a:t>
            </a:r>
          </a:p>
          <a:p>
            <a:r>
              <a:rPr lang="en-US" sz="2700" dirty="0"/>
              <a:t>The “one baptism” of the Bible is water baptism of Christ’s Great Commission.</a:t>
            </a:r>
          </a:p>
          <a:p>
            <a:r>
              <a:rPr lang="en-US" sz="2700" dirty="0"/>
              <a:t>The Bible teaches that baptism is tied to man’s relationship with God.</a:t>
            </a:r>
          </a:p>
          <a:p>
            <a:r>
              <a:rPr lang="en-US" sz="2700" dirty="0"/>
              <a:t>So, what is the Bible purpose for baptism?</a:t>
            </a:r>
          </a:p>
          <a:p>
            <a:r>
              <a:rPr lang="en-US" sz="2700" dirty="0"/>
              <a:t>What does baptism have to do (if anything) with my salvation?</a:t>
            </a:r>
          </a:p>
          <a:p>
            <a:r>
              <a:rPr lang="en-US" sz="2700" dirty="0"/>
              <a:t>This is a serious study!  We must find Bible truth on this subject!</a:t>
            </a:r>
          </a:p>
        </p:txBody>
      </p:sp>
    </p:spTree>
    <p:extLst>
      <p:ext uri="{BB962C8B-B14F-4D97-AF65-F5344CB8AC3E}">
        <p14:creationId xmlns:p14="http://schemas.microsoft.com/office/powerpoint/2010/main" val="3754758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	Only those who are baptized (i.e., born again) enter the kingdom of God.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209799"/>
            <a:ext cx="12072359" cy="4648199"/>
          </a:xfrm>
        </p:spPr>
        <p:txBody>
          <a:bodyPr>
            <a:normAutofit/>
          </a:bodyPr>
          <a:lstStyle/>
          <a:p>
            <a:pPr>
              <a:buFont typeface="+mj-lt"/>
              <a:buAutoNum type="alphaUcPeriod" startAt="6"/>
            </a:pPr>
            <a:r>
              <a:rPr lang="en-US" dirty="0"/>
              <a:t>The New Testament consistently teaches that baptism is the only means of entrance into the kingdom of God.</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pPr>
              <a:buFont typeface="+mj-lt"/>
              <a:buAutoNum type="alphaUcPeriod" startAt="7"/>
            </a:pPr>
            <a:r>
              <a:rPr lang="en-US" dirty="0"/>
              <a:t>Being a part of the kingdom of God is essential for us today.</a:t>
            </a:r>
          </a:p>
          <a:p>
            <a:pPr lvl="1"/>
            <a:r>
              <a:rPr lang="en-US" dirty="0"/>
              <a:t>To enjoy the blessings of His kingdom, we must be baptized into His kingdom!</a:t>
            </a:r>
          </a:p>
        </p:txBody>
      </p:sp>
      <p:graphicFrame>
        <p:nvGraphicFramePr>
          <p:cNvPr id="4" name="Table 5">
            <a:extLst>
              <a:ext uri="{FF2B5EF4-FFF2-40B4-BE49-F238E27FC236}">
                <a16:creationId xmlns:a16="http://schemas.microsoft.com/office/drawing/2014/main" id="{A50D09AE-0E17-426F-8C09-F3F317CD1D32}"/>
              </a:ext>
            </a:extLst>
          </p:cNvPr>
          <p:cNvGraphicFramePr>
            <a:graphicFrameLocks noGrp="1"/>
          </p:cNvGraphicFramePr>
          <p:nvPr>
            <p:extLst>
              <p:ext uri="{D42A27DB-BD31-4B8C-83A1-F6EECF244321}">
                <p14:modId xmlns:p14="http://schemas.microsoft.com/office/powerpoint/2010/main" val="3412787938"/>
              </p:ext>
            </p:extLst>
          </p:nvPr>
        </p:nvGraphicFramePr>
        <p:xfrm>
          <a:off x="1175608" y="3109196"/>
          <a:ext cx="7692167" cy="2485135"/>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015267">
                  <a:extLst>
                    <a:ext uri="{9D8B030D-6E8A-4147-A177-3AD203B41FA5}">
                      <a16:colId xmlns:a16="http://schemas.microsoft.com/office/drawing/2014/main" val="3873581602"/>
                    </a:ext>
                  </a:extLst>
                </a:gridCol>
                <a:gridCol w="2771775">
                  <a:extLst>
                    <a:ext uri="{9D8B030D-6E8A-4147-A177-3AD203B41FA5}">
                      <a16:colId xmlns:a16="http://schemas.microsoft.com/office/drawing/2014/main" val="1203034984"/>
                    </a:ext>
                  </a:extLst>
                </a:gridCol>
                <a:gridCol w="2905125">
                  <a:extLst>
                    <a:ext uri="{9D8B030D-6E8A-4147-A177-3AD203B41FA5}">
                      <a16:colId xmlns:a16="http://schemas.microsoft.com/office/drawing/2014/main" val="4145453115"/>
                    </a:ext>
                  </a:extLst>
                </a:gridCol>
              </a:tblGrid>
              <a:tr h="570672">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Designation</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Means of Entrance</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Scripture</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550126510"/>
                  </a:ext>
                </a:extLst>
              </a:tr>
              <a:tr h="47556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Kingdom</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 </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John 3:3-5</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728682"/>
                  </a:ext>
                </a:extLst>
              </a:tr>
              <a:tr h="47556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Church</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 </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Acts 2:41, 47</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761162"/>
                  </a:ext>
                </a:extLst>
              </a:tr>
              <a:tr h="487783">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Body</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 </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1 Cor. 12:13</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373872"/>
                  </a:ext>
                </a:extLst>
              </a:tr>
              <a:tr h="47556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Family</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 </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Gal. 3:26-27; 1 Tim. 3:15</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593883"/>
                  </a:ext>
                </a:extLst>
              </a:tr>
            </a:tbl>
          </a:graphicData>
        </a:graphic>
      </p:graphicFrame>
    </p:spTree>
    <p:extLst>
      <p:ext uri="{BB962C8B-B14F-4D97-AF65-F5344CB8AC3E}">
        <p14:creationId xmlns:p14="http://schemas.microsoft.com/office/powerpoint/2010/main" val="19912884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157819" cy="648101"/>
          </a:xfrm>
        </p:spPr>
        <p:txBody>
          <a:bodyPr anchor="t" anchorCtr="0">
            <a:normAutofit fontScale="90000"/>
          </a:bodyPr>
          <a:lstStyle/>
          <a:p>
            <a:pPr marL="630238" indent="-630238"/>
            <a:r>
              <a:rPr lang="en-US" dirty="0"/>
              <a:t>VI.	Baptism begins a new life as God’s child.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72359" cy="5213202"/>
          </a:xfrm>
        </p:spPr>
        <p:txBody>
          <a:bodyPr>
            <a:normAutofit fontScale="92500" lnSpcReduction="10000"/>
          </a:bodyPr>
          <a:lstStyle/>
          <a:p>
            <a:r>
              <a:rPr lang="en-US" dirty="0"/>
              <a:t>Jesus described the conversion process as a birth—being “born.”</a:t>
            </a:r>
          </a:p>
          <a:p>
            <a:pPr lvl="1"/>
            <a:r>
              <a:rPr lang="en-US" dirty="0"/>
              <a:t>The verb </a:t>
            </a:r>
            <a:r>
              <a:rPr lang="en-US" i="1" dirty="0" err="1"/>
              <a:t>gennao</a:t>
            </a:r>
            <a:r>
              <a:rPr lang="en-US" i="1" dirty="0"/>
              <a:t> </a:t>
            </a:r>
            <a:r>
              <a:rPr lang="en-US" dirty="0"/>
              <a:t>means “to beget, to be born,” and it is “used metaphorically” by “the apostle John, of the gracious act of God in conferring …the nature and disposition of ‘children,’ imparting to them spiritual life.”</a:t>
            </a:r>
          </a:p>
          <a:p>
            <a:pPr lvl="1"/>
            <a:r>
              <a:rPr lang="en-US" dirty="0"/>
              <a:t>To become a “child of God,” one must be born of (begotten of) God.</a:t>
            </a:r>
          </a:p>
          <a:p>
            <a:r>
              <a:rPr lang="en-US" dirty="0"/>
              <a:t>Jesus was explaining to Nicodemus how to become a true child of God.</a:t>
            </a:r>
          </a:p>
          <a:p>
            <a:r>
              <a:rPr lang="en-US" dirty="0"/>
              <a:t>The time of one’s birth is a marked and remembered occasion.</a:t>
            </a:r>
          </a:p>
          <a:p>
            <a:pPr lvl="1"/>
            <a:r>
              <a:rPr lang="en-US" dirty="0"/>
              <a:t>When one is born physically, he is automatically a child of the ones who gave him life.</a:t>
            </a:r>
          </a:p>
          <a:p>
            <a:pPr lvl="1"/>
            <a:r>
              <a:rPr lang="en-US" dirty="0"/>
              <a:t>Likewise, when one is born again (spiritually), he is automatically a child of God, the One who gave him new life (cf. Rom. 6:3-4; Gal. 3:27).</a:t>
            </a:r>
          </a:p>
          <a:p>
            <a:pPr lvl="1"/>
            <a:r>
              <a:rPr lang="en-US" dirty="0"/>
              <a:t>Baptism is that marked and remembered occasion for every child of God.</a:t>
            </a:r>
          </a:p>
          <a:p>
            <a:r>
              <a:rPr lang="en-US" dirty="0"/>
              <a:t>Those who have been born again in baptism are “newborn babes…” (1 Pet. 2:2).</a:t>
            </a:r>
          </a:p>
          <a:p>
            <a:r>
              <a:rPr lang="en-US" dirty="0"/>
              <a:t>Galatians 3:26-27 and John 3:3-5 both decisively establish that baptism is that time when one becomes a child of God and enters a new life in Christ. </a:t>
            </a:r>
          </a:p>
        </p:txBody>
      </p:sp>
    </p:spTree>
    <p:extLst>
      <p:ext uri="{BB962C8B-B14F-4D97-AF65-F5344CB8AC3E}">
        <p14:creationId xmlns:p14="http://schemas.microsoft.com/office/powerpoint/2010/main" val="12068687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VII. Baptism is an absolute MUST!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a:bodyPr>
          <a:lstStyle/>
          <a:p>
            <a:r>
              <a:rPr lang="en-US" dirty="0"/>
              <a:t>Jesus used the word “unless” (or “except”) to emphasize the absolute necessity of baptism.</a:t>
            </a:r>
          </a:p>
          <a:p>
            <a:pPr lvl="1"/>
            <a:r>
              <a:rPr lang="en-US" dirty="0"/>
              <a:t>The Greek for “unless” is a “marker of condition” and literally means “if not.”</a:t>
            </a:r>
          </a:p>
          <a:p>
            <a:pPr lvl="1"/>
            <a:r>
              <a:rPr lang="en-US" dirty="0"/>
              <a:t>Therefore, the expression means “except on condition that.”</a:t>
            </a:r>
          </a:p>
          <a:p>
            <a:r>
              <a:rPr lang="en-US" dirty="0"/>
              <a:t>Jesus used the word “cannot” to emphasize the absolute necessity of baptism.</a:t>
            </a:r>
          </a:p>
          <a:p>
            <a:pPr lvl="1"/>
            <a:r>
              <a:rPr lang="en-US" dirty="0"/>
              <a:t>The word “cannot” combines a Greek negative adverb with </a:t>
            </a:r>
            <a:r>
              <a:rPr lang="en-US" i="1" dirty="0" err="1"/>
              <a:t>dunamai</a:t>
            </a:r>
            <a:r>
              <a:rPr lang="en-US" dirty="0"/>
              <a:t>, which means “to possess capability for experiencing or doing something.”</a:t>
            </a:r>
          </a:p>
          <a:p>
            <a:pPr lvl="1"/>
            <a:r>
              <a:rPr lang="en-US" dirty="0"/>
              <a:t>Therefore, the expression means “is not capable of experiencing.”</a:t>
            </a:r>
          </a:p>
          <a:p>
            <a:endParaRPr lang="en-US" dirty="0"/>
          </a:p>
        </p:txBody>
      </p:sp>
    </p:spTree>
    <p:extLst>
      <p:ext uri="{BB962C8B-B14F-4D97-AF65-F5344CB8AC3E}">
        <p14:creationId xmlns:p14="http://schemas.microsoft.com/office/powerpoint/2010/main" val="2504272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VII. Baptism is an absolute MUST!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2032481" cy="5213202"/>
          </a:xfrm>
        </p:spPr>
        <p:txBody>
          <a:bodyPr>
            <a:normAutofit fontScale="92500" lnSpcReduction="10000"/>
          </a:bodyPr>
          <a:lstStyle/>
          <a:p>
            <a:pPr>
              <a:buFont typeface="+mj-lt"/>
              <a:buAutoNum type="alphaUcPeriod" startAt="3"/>
            </a:pPr>
            <a:r>
              <a:rPr lang="en-US" dirty="0"/>
              <a:t>Jesus used the word “must” to emphasize the absolute necessity of baptism.</a:t>
            </a:r>
          </a:p>
          <a:p>
            <a:pPr lvl="1"/>
            <a:r>
              <a:rPr lang="en-US" dirty="0"/>
              <a:t>The word “must” comes from the Greek word </a:t>
            </a:r>
            <a:r>
              <a:rPr lang="en-US" i="1" dirty="0" err="1"/>
              <a:t>dei</a:t>
            </a:r>
            <a:r>
              <a:rPr lang="en-US" i="1" dirty="0"/>
              <a:t>, </a:t>
            </a:r>
            <a:r>
              <a:rPr lang="en-US" dirty="0"/>
              <a:t>which means “to be under necessity of happening…compulsion caused by the necessity of attaining a certain result.”</a:t>
            </a:r>
          </a:p>
          <a:p>
            <a:pPr lvl="1"/>
            <a:r>
              <a:rPr lang="en-US" dirty="0"/>
              <a:t>The one who was told that he “must” do something was obligated, bound and required to comply.  Something that is a “must” is NOT optional!</a:t>
            </a:r>
          </a:p>
          <a:p>
            <a:pPr>
              <a:buAutoNum type="alphaUcPeriod" startAt="3"/>
            </a:pPr>
            <a:r>
              <a:rPr lang="en-US" dirty="0"/>
              <a:t>Jesus used the word plural “you” to emphasize the universal necessity of baptism.</a:t>
            </a:r>
          </a:p>
          <a:p>
            <a:pPr lvl="1"/>
            <a:r>
              <a:rPr lang="en-US" dirty="0"/>
              <a:t>First, notice that Jesus talked in general terms of application.</a:t>
            </a:r>
          </a:p>
          <a:p>
            <a:pPr lvl="2"/>
            <a:r>
              <a:rPr lang="en-US"/>
              <a:t>He </a:t>
            </a:r>
            <a:r>
              <a:rPr lang="en-US" dirty="0"/>
              <a:t>said, “Unless ONE is born again,” meaning any “someone.”</a:t>
            </a:r>
          </a:p>
          <a:p>
            <a:pPr lvl="1"/>
            <a:r>
              <a:rPr lang="en-US" dirty="0"/>
              <a:t>Second, notice that when Jesus emphasized the “must” that He made it universal.</a:t>
            </a:r>
          </a:p>
          <a:p>
            <a:pPr lvl="2"/>
            <a:r>
              <a:rPr lang="en-US" dirty="0"/>
              <a:t>He did not say to Nicodemus, “Nicodemus, you (singular) must be born again.”</a:t>
            </a:r>
          </a:p>
          <a:p>
            <a:pPr lvl="2"/>
            <a:r>
              <a:rPr lang="en-US" dirty="0"/>
              <a:t>Instead, He said, “You (plural) must be born again.”</a:t>
            </a:r>
          </a:p>
          <a:p>
            <a:pPr>
              <a:buAutoNum type="alphaUcPeriod" startAt="3"/>
            </a:pPr>
            <a:r>
              <a:rPr lang="en-US" dirty="0"/>
              <a:t>No stronger terms could have been used.</a:t>
            </a:r>
          </a:p>
          <a:p>
            <a:pPr lvl="1"/>
            <a:r>
              <a:rPr lang="en-US" dirty="0"/>
              <a:t>UNLESS one is baptized, he CANNOT see or enter the kingdom of God.</a:t>
            </a:r>
          </a:p>
          <a:p>
            <a:pPr lvl="1"/>
            <a:r>
              <a:rPr lang="en-US" dirty="0"/>
              <a:t>You (all of you) MUST be baptized!</a:t>
            </a:r>
          </a:p>
          <a:p>
            <a:pPr lvl="1"/>
            <a:r>
              <a:rPr lang="en-US" dirty="0"/>
              <a:t>Baptism is an imperative of Jesus!</a:t>
            </a:r>
          </a:p>
        </p:txBody>
      </p:sp>
    </p:spTree>
    <p:extLst>
      <p:ext uri="{BB962C8B-B14F-4D97-AF65-F5344CB8AC3E}">
        <p14:creationId xmlns:p14="http://schemas.microsoft.com/office/powerpoint/2010/main" val="3638987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1168534"/>
          </a:xfrm>
        </p:spPr>
        <p:txBody>
          <a:bodyPr anchor="t" anchorCtr="0">
            <a:normAutofit/>
          </a:bodyPr>
          <a:lstStyle/>
          <a:p>
            <a:pPr marL="914400" indent="-914400"/>
            <a:r>
              <a:rPr lang="en-US" sz="3800" dirty="0"/>
              <a:t>VIII. The New Testament consistently connects the new birth with water, baptism and the Holy Spirit.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65230"/>
            <a:ext cx="12032481" cy="4692769"/>
          </a:xfrm>
        </p:spPr>
        <p:txBody>
          <a:bodyPr>
            <a:normAutofit/>
          </a:bodyPr>
          <a:lstStyle/>
          <a:p>
            <a:r>
              <a:rPr lang="en-US" dirty="0"/>
              <a:t>The New Testament consistently connects “water” with baptism.</a:t>
            </a:r>
          </a:p>
          <a:p>
            <a:pPr lvl="1"/>
            <a:r>
              <a:rPr lang="en-US" dirty="0"/>
              <a:t>“John also was </a:t>
            </a:r>
            <a:r>
              <a:rPr lang="en-US" u="sng" dirty="0"/>
              <a:t>baptizing</a:t>
            </a:r>
            <a:r>
              <a:rPr lang="en-US" dirty="0"/>
              <a:t> in </a:t>
            </a:r>
            <a:r>
              <a:rPr lang="en-US" dirty="0" err="1"/>
              <a:t>Aenon</a:t>
            </a:r>
            <a:r>
              <a:rPr lang="en-US" dirty="0"/>
              <a:t> near Salim, because there was much </a:t>
            </a:r>
            <a:r>
              <a:rPr lang="en-US" u="sng" dirty="0"/>
              <a:t>water</a:t>
            </a:r>
            <a:r>
              <a:rPr lang="en-US" dirty="0"/>
              <a:t> there” (John 3:23).</a:t>
            </a:r>
          </a:p>
          <a:p>
            <a:pPr lvl="1"/>
            <a:r>
              <a:rPr lang="en-US" dirty="0"/>
              <a:t>Peter said, “Can anyone forbid </a:t>
            </a:r>
            <a:r>
              <a:rPr lang="en-US" u="sng" dirty="0"/>
              <a:t>water</a:t>
            </a:r>
            <a:r>
              <a:rPr lang="en-US" dirty="0"/>
              <a:t>, that these should not be </a:t>
            </a:r>
            <a:r>
              <a:rPr lang="en-US" u="sng" dirty="0"/>
              <a:t>baptized</a:t>
            </a:r>
            <a:r>
              <a:rPr lang="en-US" dirty="0"/>
              <a:t>…?” (Acts 10:47).</a:t>
            </a:r>
          </a:p>
          <a:p>
            <a:pPr lvl="1"/>
            <a:r>
              <a:rPr lang="en-US" dirty="0"/>
              <a:t>The eunuch said, “See, here is </a:t>
            </a:r>
            <a:r>
              <a:rPr lang="en-US" u="sng" dirty="0"/>
              <a:t>water</a:t>
            </a:r>
            <a:r>
              <a:rPr lang="en-US" dirty="0"/>
              <a:t>. What hinders me from being </a:t>
            </a:r>
            <a:r>
              <a:rPr lang="en-US" u="sng" dirty="0"/>
              <a:t>baptized</a:t>
            </a:r>
            <a:r>
              <a:rPr lang="en-US" dirty="0"/>
              <a:t>?” (Acts 8:36).</a:t>
            </a:r>
          </a:p>
          <a:p>
            <a:pPr lvl="1"/>
            <a:r>
              <a:rPr lang="en-US" dirty="0"/>
              <a:t>“…eight souls, were saved through </a:t>
            </a:r>
            <a:r>
              <a:rPr lang="en-US" u="sng" dirty="0"/>
              <a:t>water</a:t>
            </a:r>
            <a:r>
              <a:rPr lang="en-US" dirty="0"/>
              <a:t>.  There is also an antitype which now saves us—</a:t>
            </a:r>
            <a:r>
              <a:rPr lang="en-US" u="sng" dirty="0"/>
              <a:t>baptism</a:t>
            </a:r>
            <a:r>
              <a:rPr lang="en-US" dirty="0"/>
              <a:t>…” (1 Pet. 3:20-21).</a:t>
            </a:r>
          </a:p>
          <a:p>
            <a:pPr lvl="1"/>
            <a:r>
              <a:rPr lang="en-US" dirty="0"/>
              <a:t>“Born of </a:t>
            </a:r>
            <a:r>
              <a:rPr lang="en-US" u="sng" dirty="0"/>
              <a:t>water</a:t>
            </a:r>
            <a:r>
              <a:rPr lang="en-US" dirty="0"/>
              <a:t>” (John 3:5) is a reference to Bible baptism.</a:t>
            </a:r>
          </a:p>
          <a:p>
            <a:pPr lvl="1"/>
            <a:r>
              <a:rPr lang="en-US" dirty="0"/>
              <a:t>“Cleanse her with the washing of </a:t>
            </a:r>
            <a:r>
              <a:rPr lang="en-US" u="sng" dirty="0"/>
              <a:t>water</a:t>
            </a:r>
            <a:r>
              <a:rPr lang="en-US" dirty="0"/>
              <a:t>” (Eph. 5:26) is a reference to baptism.</a:t>
            </a:r>
          </a:p>
          <a:p>
            <a:pPr lvl="1"/>
            <a:r>
              <a:rPr lang="en-US" dirty="0"/>
              <a:t>“Our bodies washed with pure </a:t>
            </a:r>
            <a:r>
              <a:rPr lang="en-US" u="sng" dirty="0"/>
              <a:t>water</a:t>
            </a:r>
            <a:r>
              <a:rPr lang="en-US" dirty="0"/>
              <a:t>” (Heb. 10:22) is a reference to baptism.</a:t>
            </a:r>
          </a:p>
        </p:txBody>
      </p:sp>
    </p:spTree>
    <p:extLst>
      <p:ext uri="{BB962C8B-B14F-4D97-AF65-F5344CB8AC3E}">
        <p14:creationId xmlns:p14="http://schemas.microsoft.com/office/powerpoint/2010/main" val="3406861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1168534"/>
          </a:xfrm>
        </p:spPr>
        <p:txBody>
          <a:bodyPr anchor="t" anchorCtr="0">
            <a:normAutofit/>
          </a:bodyPr>
          <a:lstStyle/>
          <a:p>
            <a:pPr marL="914400" indent="-914400"/>
            <a:r>
              <a:rPr lang="en-US" sz="3800" dirty="0"/>
              <a:t>VIII. The New Testament consistently connects the new birth with water, baptism and the Holy Spirit.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65230"/>
            <a:ext cx="12032481" cy="4692769"/>
          </a:xfrm>
        </p:spPr>
        <p:txBody>
          <a:bodyPr>
            <a:normAutofit/>
          </a:bodyPr>
          <a:lstStyle/>
          <a:p>
            <a:pPr>
              <a:buFont typeface="+mj-lt"/>
              <a:buAutoNum type="alphaUcPeriod" startAt="2"/>
            </a:pPr>
            <a:r>
              <a:rPr lang="en-US" dirty="0"/>
              <a:t>The New Testament consistently connects “washing” and the “water” of baptism.</a:t>
            </a:r>
          </a:p>
          <a:p>
            <a:pPr lvl="1"/>
            <a:r>
              <a:rPr lang="en-US" dirty="0"/>
              <a:t>“Sanctify and cleanse her with the </a:t>
            </a:r>
            <a:r>
              <a:rPr lang="en-US" u="sng" dirty="0"/>
              <a:t>washing</a:t>
            </a:r>
            <a:r>
              <a:rPr lang="en-US" dirty="0"/>
              <a:t> of </a:t>
            </a:r>
            <a:r>
              <a:rPr lang="en-US" u="sng" dirty="0"/>
              <a:t>water</a:t>
            </a:r>
            <a:r>
              <a:rPr lang="en-US" dirty="0"/>
              <a:t>” (Eph. 5:26).</a:t>
            </a:r>
          </a:p>
          <a:p>
            <a:pPr lvl="1"/>
            <a:r>
              <a:rPr lang="en-US" dirty="0"/>
              <a:t>“Our bodies </a:t>
            </a:r>
            <a:r>
              <a:rPr lang="en-US" u="sng" dirty="0"/>
              <a:t>washed</a:t>
            </a:r>
            <a:r>
              <a:rPr lang="en-US" dirty="0"/>
              <a:t> with pure </a:t>
            </a:r>
            <a:r>
              <a:rPr lang="en-US" u="sng" dirty="0"/>
              <a:t>water</a:t>
            </a:r>
            <a:r>
              <a:rPr lang="en-US" dirty="0"/>
              <a:t>” (Heb. 10:22).</a:t>
            </a:r>
          </a:p>
          <a:p>
            <a:pPr lvl="1"/>
            <a:r>
              <a:rPr lang="en-US" dirty="0"/>
              <a:t>“He saved us, through the </a:t>
            </a:r>
            <a:r>
              <a:rPr lang="en-US" u="sng" dirty="0"/>
              <a:t>washing</a:t>
            </a:r>
            <a:r>
              <a:rPr lang="en-US" dirty="0"/>
              <a:t> of regeneration” (Tit. 3:5).</a:t>
            </a:r>
          </a:p>
          <a:p>
            <a:pPr lvl="1"/>
            <a:r>
              <a:rPr lang="en-US" dirty="0"/>
              <a:t>“But you were </a:t>
            </a:r>
            <a:r>
              <a:rPr lang="en-US" u="sng" dirty="0"/>
              <a:t>washed</a:t>
            </a:r>
            <a:r>
              <a:rPr lang="en-US" dirty="0"/>
              <a:t>… sanctified…justified” (1 Cor. 6:11).</a:t>
            </a:r>
          </a:p>
          <a:p>
            <a:pPr lvl="1"/>
            <a:r>
              <a:rPr lang="en-US" dirty="0"/>
              <a:t>“Arise and be </a:t>
            </a:r>
            <a:r>
              <a:rPr lang="en-US" u="sng" dirty="0"/>
              <a:t>baptized</a:t>
            </a:r>
            <a:r>
              <a:rPr lang="en-US" dirty="0"/>
              <a:t>, and </a:t>
            </a:r>
            <a:r>
              <a:rPr lang="en-US" u="sng" dirty="0"/>
              <a:t>wash</a:t>
            </a:r>
            <a:r>
              <a:rPr lang="en-US" dirty="0"/>
              <a:t> away your sins” (Acts 22:16).</a:t>
            </a:r>
          </a:p>
        </p:txBody>
      </p:sp>
    </p:spTree>
    <p:extLst>
      <p:ext uri="{BB962C8B-B14F-4D97-AF65-F5344CB8AC3E}">
        <p14:creationId xmlns:p14="http://schemas.microsoft.com/office/powerpoint/2010/main" val="12691440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1168534"/>
          </a:xfrm>
        </p:spPr>
        <p:txBody>
          <a:bodyPr anchor="t" anchorCtr="0">
            <a:normAutofit/>
          </a:bodyPr>
          <a:lstStyle/>
          <a:p>
            <a:pPr marL="914400" indent="-914400"/>
            <a:r>
              <a:rPr lang="en-US" sz="3800" dirty="0"/>
              <a:t>VIII. The New Testament consistently connects the new birth with water, baptism and the Holy Spirit.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65230"/>
            <a:ext cx="12032481" cy="4692769"/>
          </a:xfrm>
        </p:spPr>
        <p:txBody>
          <a:bodyPr>
            <a:normAutofit/>
          </a:bodyPr>
          <a:lstStyle/>
          <a:p>
            <a:pPr>
              <a:buFont typeface="+mj-lt"/>
              <a:buAutoNum type="alphaUcPeriod" startAt="3"/>
            </a:pPr>
            <a:r>
              <a:rPr lang="en-US" dirty="0"/>
              <a:t>The New Testament consistently connects the new birth with “water” and “washing.”</a:t>
            </a:r>
          </a:p>
          <a:p>
            <a:pPr lvl="1"/>
            <a:r>
              <a:rPr lang="en-US" dirty="0"/>
              <a:t>“…Unless one is </a:t>
            </a:r>
            <a:r>
              <a:rPr lang="en-US" u="sng" dirty="0"/>
              <a:t>born again</a:t>
            </a:r>
            <a:r>
              <a:rPr lang="en-US" dirty="0"/>
              <a:t>…Unless one is </a:t>
            </a:r>
            <a:r>
              <a:rPr lang="en-US" u="sng" dirty="0"/>
              <a:t>born of water</a:t>
            </a:r>
            <a:r>
              <a:rPr lang="en-US" dirty="0"/>
              <a:t>” (John 3:3-5).</a:t>
            </a:r>
          </a:p>
          <a:p>
            <a:pPr lvl="1"/>
            <a:r>
              <a:rPr lang="en-US" dirty="0"/>
              <a:t>“He saved us, through the </a:t>
            </a:r>
            <a:r>
              <a:rPr lang="en-US" u="sng" dirty="0"/>
              <a:t>washing of regeneration</a:t>
            </a:r>
            <a:r>
              <a:rPr lang="en-US" dirty="0"/>
              <a:t>” (Tit. 3:5).</a:t>
            </a:r>
          </a:p>
          <a:p>
            <a:pPr lvl="1"/>
            <a:r>
              <a:rPr lang="en-US" dirty="0"/>
              <a:t>The “washing of regeneration” is a key expression in Titus 3:5.</a:t>
            </a:r>
          </a:p>
          <a:p>
            <a:pPr lvl="2"/>
            <a:r>
              <a:rPr lang="en-US" dirty="0"/>
              <a:t>Scholars affirm that “washing of regeneration” “distinctly refers to baptism.”</a:t>
            </a:r>
          </a:p>
          <a:p>
            <a:pPr lvl="2"/>
            <a:r>
              <a:rPr lang="en-US" dirty="0"/>
              <a:t>The Greek word for “regeneration” literally means “birth again” or “new birth,” and is defined: “experience of a complete change of life, rebirth” that is “effected in baptism.”</a:t>
            </a:r>
          </a:p>
          <a:p>
            <a:pPr lvl="1"/>
            <a:r>
              <a:rPr lang="en-US" dirty="0"/>
              <a:t>The Greek preposition </a:t>
            </a:r>
            <a:r>
              <a:rPr lang="en-US" i="1" dirty="0" err="1"/>
              <a:t>dia</a:t>
            </a:r>
            <a:r>
              <a:rPr lang="en-US" i="1" dirty="0"/>
              <a:t> </a:t>
            </a:r>
            <a:r>
              <a:rPr lang="en-US" dirty="0"/>
              <a:t>is used here (as it was in 1 Peter 3:20).</a:t>
            </a:r>
          </a:p>
          <a:p>
            <a:pPr lvl="2"/>
            <a:r>
              <a:rPr lang="en-US" i="1" dirty="0" err="1"/>
              <a:t>Dia</a:t>
            </a:r>
            <a:r>
              <a:rPr lang="en-US" dirty="0"/>
              <a:t> is a “marker of instrumentality or circumstance whereby something is accomplished or effected.”</a:t>
            </a:r>
          </a:p>
          <a:p>
            <a:pPr lvl="2"/>
            <a:r>
              <a:rPr lang="en-US" dirty="0"/>
              <a:t>Thus, we are saved from our sins THROUGH (whereby something is accomplished or effected) “the washing of regeneration,” which is baptism.  </a:t>
            </a:r>
          </a:p>
          <a:p>
            <a:pPr lvl="2"/>
            <a:r>
              <a:rPr lang="en-US" dirty="0"/>
              <a:t>The “washing of regeneration” in Titus 3:5 is the same thing as the “born of water” in John 3:5. </a:t>
            </a:r>
          </a:p>
        </p:txBody>
      </p:sp>
    </p:spTree>
    <p:extLst>
      <p:ext uri="{BB962C8B-B14F-4D97-AF65-F5344CB8AC3E}">
        <p14:creationId xmlns:p14="http://schemas.microsoft.com/office/powerpoint/2010/main" val="8029853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1168534"/>
          </a:xfrm>
        </p:spPr>
        <p:txBody>
          <a:bodyPr anchor="t" anchorCtr="0">
            <a:normAutofit/>
          </a:bodyPr>
          <a:lstStyle/>
          <a:p>
            <a:pPr marL="914400" indent="-914400"/>
            <a:r>
              <a:rPr lang="en-US" sz="3800" dirty="0"/>
              <a:t>VIII. The New Testament consistently connects the new birth with water, baptism and the Holy Spirit.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65230"/>
            <a:ext cx="12032481" cy="4692769"/>
          </a:xfrm>
        </p:spPr>
        <p:txBody>
          <a:bodyPr>
            <a:normAutofit/>
          </a:bodyPr>
          <a:lstStyle/>
          <a:p>
            <a:pPr>
              <a:buFont typeface="+mj-lt"/>
              <a:buAutoNum type="alphaUcPeriod" startAt="4"/>
            </a:pPr>
            <a:r>
              <a:rPr lang="en-US" dirty="0"/>
              <a:t>The New Testament consistently connects the work of the Holy Spirit with baptism.</a:t>
            </a:r>
          </a:p>
          <a:p>
            <a:pPr lvl="1"/>
            <a:r>
              <a:rPr lang="en-US" dirty="0"/>
              <a:t>“Unless one is born of </a:t>
            </a:r>
            <a:r>
              <a:rPr lang="en-US" u="sng" dirty="0"/>
              <a:t>water</a:t>
            </a:r>
            <a:r>
              <a:rPr lang="en-US" dirty="0"/>
              <a:t> and the </a:t>
            </a:r>
            <a:r>
              <a:rPr lang="en-US" u="sng" dirty="0"/>
              <a:t>Spirit</a:t>
            </a:r>
            <a:r>
              <a:rPr lang="en-US" dirty="0"/>
              <a:t>” (John 3:5).</a:t>
            </a:r>
          </a:p>
          <a:p>
            <a:pPr lvl="1"/>
            <a:r>
              <a:rPr lang="en-US" dirty="0"/>
              <a:t>“For by one </a:t>
            </a:r>
            <a:r>
              <a:rPr lang="en-US" u="sng" dirty="0"/>
              <a:t>Spirit</a:t>
            </a:r>
            <a:r>
              <a:rPr lang="en-US" dirty="0"/>
              <a:t> we were all </a:t>
            </a:r>
            <a:r>
              <a:rPr lang="en-US" u="sng" dirty="0"/>
              <a:t>baptized</a:t>
            </a:r>
            <a:r>
              <a:rPr lang="en-US" dirty="0"/>
              <a:t> into one body” (1 Cor. 12:13).  </a:t>
            </a:r>
          </a:p>
          <a:p>
            <a:pPr lvl="1"/>
            <a:r>
              <a:rPr lang="en-US" dirty="0"/>
              <a:t>“But you were </a:t>
            </a:r>
            <a:r>
              <a:rPr lang="en-US" u="sng" dirty="0"/>
              <a:t>washed</a:t>
            </a:r>
            <a:r>
              <a:rPr lang="en-US" dirty="0"/>
              <a:t>, but you were sanctified, but you were justified in the name of the Lord Jesus and by the </a:t>
            </a:r>
            <a:r>
              <a:rPr lang="en-US" u="sng" dirty="0"/>
              <a:t>Spirit</a:t>
            </a:r>
            <a:r>
              <a:rPr lang="en-US" dirty="0"/>
              <a:t> of our God” (1 Cor. 6:11).</a:t>
            </a:r>
          </a:p>
          <a:p>
            <a:pPr lvl="1"/>
            <a:r>
              <a:rPr lang="en-US" dirty="0"/>
              <a:t>“According to His mercy He saved us, through the </a:t>
            </a:r>
            <a:r>
              <a:rPr lang="en-US" u="sng" dirty="0"/>
              <a:t>washing</a:t>
            </a:r>
            <a:r>
              <a:rPr lang="en-US" dirty="0"/>
              <a:t> of regeneration and renewing of the </a:t>
            </a:r>
            <a:r>
              <a:rPr lang="en-US" u="sng" dirty="0"/>
              <a:t>Holy Spirit</a:t>
            </a:r>
            <a:r>
              <a:rPr lang="en-US" dirty="0"/>
              <a:t>” (Tit. 3:5).</a:t>
            </a:r>
          </a:p>
          <a:p>
            <a:pPr lvl="1"/>
            <a:r>
              <a:rPr lang="en-US" dirty="0"/>
              <a:t>“Sanctify and cleanse her with the </a:t>
            </a:r>
            <a:r>
              <a:rPr lang="en-US" u="sng" dirty="0"/>
              <a:t>washing of water</a:t>
            </a:r>
            <a:r>
              <a:rPr lang="en-US" dirty="0"/>
              <a:t> by the </a:t>
            </a:r>
            <a:r>
              <a:rPr lang="en-US" u="sng" dirty="0"/>
              <a:t>word</a:t>
            </a:r>
            <a:r>
              <a:rPr lang="en-US" dirty="0"/>
              <a:t>” (Eph. 5:26). </a:t>
            </a:r>
          </a:p>
          <a:p>
            <a:pPr lvl="2"/>
            <a:r>
              <a:rPr lang="en-US" dirty="0"/>
              <a:t>The Holy Spirit is responsible for the production of “the word” (2 Pet. 1:20-21; 1 Cor. 2:10-13).</a:t>
            </a:r>
          </a:p>
          <a:p>
            <a:pPr lvl="2"/>
            <a:r>
              <a:rPr lang="en-US" dirty="0"/>
              <a:t>Thus, “the word” is the instrument that the Spirit uses (the words themselves) to teach men of their need for salvation and the only means of securing it (through “the washing of water” – i.e., baptism).</a:t>
            </a:r>
          </a:p>
          <a:p>
            <a:pPr lvl="2"/>
            <a:endParaRPr lang="en-US" dirty="0"/>
          </a:p>
        </p:txBody>
      </p:sp>
    </p:spTree>
    <p:extLst>
      <p:ext uri="{BB962C8B-B14F-4D97-AF65-F5344CB8AC3E}">
        <p14:creationId xmlns:p14="http://schemas.microsoft.com/office/powerpoint/2010/main" val="10612345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1168534"/>
          </a:xfrm>
        </p:spPr>
        <p:txBody>
          <a:bodyPr anchor="t" anchorCtr="0">
            <a:normAutofit/>
          </a:bodyPr>
          <a:lstStyle/>
          <a:p>
            <a:pPr marL="914400" indent="-914400"/>
            <a:r>
              <a:rPr lang="en-US" sz="3800" dirty="0"/>
              <a:t>VIII. The New Testament consistently connects the new birth with water, baptism and the Holy Spirit.</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65230"/>
            <a:ext cx="12032481" cy="4779034"/>
          </a:xfrm>
        </p:spPr>
        <p:txBody>
          <a:bodyPr>
            <a:normAutofit/>
          </a:bodyPr>
          <a:lstStyle/>
          <a:p>
            <a:pPr>
              <a:buFont typeface="+mj-lt"/>
              <a:buAutoNum type="alphaUcPeriod" startAt="5"/>
            </a:pPr>
            <a:r>
              <a:rPr lang="en-US" dirty="0"/>
              <a:t>The New Testament consistently ties all of these elements of the new birth together:</a:t>
            </a:r>
          </a:p>
          <a:p>
            <a:pPr marL="400050" lvl="1" indent="0">
              <a:buNone/>
            </a:pPr>
            <a:endParaRPr lang="en-US" dirty="0"/>
          </a:p>
          <a:p>
            <a:pPr marL="400050" lvl="1" indent="0">
              <a:buNone/>
            </a:pPr>
            <a:endParaRPr lang="en-US" dirty="0"/>
          </a:p>
          <a:p>
            <a:pPr marL="400050" lvl="1" indent="0">
              <a:buNone/>
            </a:pPr>
            <a:endParaRPr lang="en-US" dirty="0"/>
          </a:p>
          <a:p>
            <a:pPr marL="400050" lvl="1" indent="0">
              <a:buNone/>
            </a:pPr>
            <a:endParaRPr lang="en-US" dirty="0"/>
          </a:p>
          <a:p>
            <a:pPr marL="400050" lvl="1" indent="0">
              <a:buNone/>
            </a:pPr>
            <a:endParaRPr lang="en-US" dirty="0"/>
          </a:p>
          <a:p>
            <a:pPr marL="400050" lvl="1" indent="0">
              <a:buNone/>
            </a:pPr>
            <a:endParaRPr lang="en-US" dirty="0"/>
          </a:p>
          <a:p>
            <a:pPr marL="400050" lvl="1" indent="0">
              <a:buNone/>
            </a:pPr>
            <a:endParaRPr lang="en-US" dirty="0"/>
          </a:p>
          <a:p>
            <a:pPr lvl="1"/>
            <a:r>
              <a:rPr lang="en-US" sz="2200" dirty="0"/>
              <a:t>The seed (i.e., the Word given by the Spirit) begets and renews us when obeyed.</a:t>
            </a:r>
          </a:p>
          <a:p>
            <a:pPr lvl="1"/>
            <a:r>
              <a:rPr lang="en-US" sz="2200" dirty="0"/>
              <a:t>When we obey the Spirit’s instructions in the Word, we are baptized and delivered.</a:t>
            </a:r>
          </a:p>
          <a:p>
            <a:pPr lvl="1"/>
            <a:r>
              <a:rPr lang="en-US" sz="2200" dirty="0"/>
              <a:t>We are delivered into the kingdom of God, saved and cleansed from our sin.</a:t>
            </a:r>
          </a:p>
          <a:p>
            <a:pPr lvl="1"/>
            <a:endParaRPr lang="en-US" dirty="0"/>
          </a:p>
        </p:txBody>
      </p:sp>
      <p:graphicFrame>
        <p:nvGraphicFramePr>
          <p:cNvPr id="4" name="Table 5">
            <a:extLst>
              <a:ext uri="{FF2B5EF4-FFF2-40B4-BE49-F238E27FC236}">
                <a16:creationId xmlns:a16="http://schemas.microsoft.com/office/drawing/2014/main" id="{3A6B9DD3-1DAE-431E-AC32-01F5E128614D}"/>
              </a:ext>
            </a:extLst>
          </p:cNvPr>
          <p:cNvGraphicFramePr>
            <a:graphicFrameLocks noGrp="1"/>
          </p:cNvGraphicFramePr>
          <p:nvPr>
            <p:extLst>
              <p:ext uri="{D42A27DB-BD31-4B8C-83A1-F6EECF244321}">
                <p14:modId xmlns:p14="http://schemas.microsoft.com/office/powerpoint/2010/main" val="161744295"/>
              </p:ext>
            </p:extLst>
          </p:nvPr>
        </p:nvGraphicFramePr>
        <p:xfrm>
          <a:off x="2242869" y="2652062"/>
          <a:ext cx="9523561" cy="3011743"/>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1397478">
                  <a:extLst>
                    <a:ext uri="{9D8B030D-6E8A-4147-A177-3AD203B41FA5}">
                      <a16:colId xmlns:a16="http://schemas.microsoft.com/office/drawing/2014/main" val="3873581602"/>
                    </a:ext>
                  </a:extLst>
                </a:gridCol>
                <a:gridCol w="2501660">
                  <a:extLst>
                    <a:ext uri="{9D8B030D-6E8A-4147-A177-3AD203B41FA5}">
                      <a16:colId xmlns:a16="http://schemas.microsoft.com/office/drawing/2014/main" val="1203034984"/>
                    </a:ext>
                  </a:extLst>
                </a:gridCol>
                <a:gridCol w="3165894">
                  <a:extLst>
                    <a:ext uri="{9D8B030D-6E8A-4147-A177-3AD203B41FA5}">
                      <a16:colId xmlns:a16="http://schemas.microsoft.com/office/drawing/2014/main" val="4145453115"/>
                    </a:ext>
                  </a:extLst>
                </a:gridCol>
                <a:gridCol w="2458529">
                  <a:extLst>
                    <a:ext uri="{9D8B030D-6E8A-4147-A177-3AD203B41FA5}">
                      <a16:colId xmlns:a16="http://schemas.microsoft.com/office/drawing/2014/main" val="3486651621"/>
                    </a:ext>
                  </a:extLst>
                </a:gridCol>
              </a:tblGrid>
              <a:tr h="570672">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Scripture</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The Holy Spirit in Conversion </a:t>
                      </a:r>
                    </a:p>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(or the New Birth)</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The Place</a:t>
                      </a:r>
                    </a:p>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of Conversion </a:t>
                      </a:r>
                    </a:p>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(or the New Birth)</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The Result</a:t>
                      </a:r>
                    </a:p>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of Conversion </a:t>
                      </a:r>
                    </a:p>
                    <a:p>
                      <a:pPr marL="0" marR="0">
                        <a:spcBef>
                          <a:spcPts val="0"/>
                        </a:spcBef>
                        <a:spcAft>
                          <a:spcPts val="0"/>
                        </a:spcAft>
                      </a:pPr>
                      <a:r>
                        <a:rPr lang="en-US" sz="2400" b="1" dirty="0">
                          <a:solidFill>
                            <a:schemeClr val="bg1"/>
                          </a:solidFill>
                          <a:effectLst>
                            <a:glow rad="88900">
                              <a:schemeClr val="tx1"/>
                            </a:glow>
                          </a:effectLst>
                          <a:latin typeface="Calibri" panose="020F0502020204030204" pitchFamily="34" charset="0"/>
                          <a:ea typeface="Calibri" panose="020F0502020204030204" pitchFamily="34" charset="0"/>
                          <a:cs typeface="Times New Roman" panose="02020603050405020304" pitchFamily="18" charset="0"/>
                        </a:rPr>
                        <a:t>(or the New Birth)</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3550126510"/>
                  </a:ext>
                </a:extLst>
              </a:tr>
              <a:tr h="47556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John 3:5</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Spirit</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Water</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Enter the kingdom</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9728682"/>
                  </a:ext>
                </a:extLst>
              </a:tr>
              <a:tr h="47556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1 Cor. 12:13</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One Spirit</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Baptized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Into one body</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761162"/>
                  </a:ext>
                </a:extLst>
              </a:tr>
              <a:tr h="487783">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Eph. 5:26</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word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washing of water</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Cleansed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373872"/>
                  </a:ext>
                </a:extLst>
              </a:tr>
              <a:tr h="475560">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Titus 3:5</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Holy Spirit</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The washing of regeneration</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2000" b="1" dirty="0">
                          <a:effectLst>
                            <a:glow rad="88900">
                              <a:schemeClr val="bg1"/>
                            </a:glow>
                          </a:effectLst>
                          <a:latin typeface="Calibri" panose="020F0502020204030204" pitchFamily="34" charset="0"/>
                          <a:ea typeface="Calibri" panose="020F0502020204030204" pitchFamily="34" charset="0"/>
                          <a:cs typeface="Times New Roman" panose="02020603050405020304" pitchFamily="18" charset="0"/>
                        </a:rPr>
                        <a:t>Saved</a:t>
                      </a:r>
                    </a:p>
                  </a:txBody>
                  <a:tcPr marL="68580" marR="68580"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2593883"/>
                  </a:ext>
                </a:extLst>
              </a:tr>
            </a:tbl>
          </a:graphicData>
        </a:graphic>
      </p:graphicFrame>
    </p:spTree>
    <p:extLst>
      <p:ext uri="{BB962C8B-B14F-4D97-AF65-F5344CB8AC3E}">
        <p14:creationId xmlns:p14="http://schemas.microsoft.com/office/powerpoint/2010/main" val="38173249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5562"/>
            <a:ext cx="11778591" cy="648101"/>
          </a:xfrm>
        </p:spPr>
        <p:txBody>
          <a:bodyPr anchor="t" anchorCtr="0">
            <a:normAutofit fontScale="90000"/>
          </a:bodyPr>
          <a:lstStyle/>
          <a:p>
            <a:pPr marL="630238" indent="-630238"/>
            <a:r>
              <a:rPr lang="en-US" dirty="0"/>
              <a:t>IX.	Summary of the place God has given baptism in John 3:3-5</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2147977"/>
            <a:ext cx="11947021" cy="4710022"/>
          </a:xfrm>
        </p:spPr>
        <p:txBody>
          <a:bodyPr>
            <a:normAutofit/>
          </a:bodyPr>
          <a:lstStyle/>
          <a:p>
            <a:pPr>
              <a:spcBef>
                <a:spcPts val="0"/>
              </a:spcBef>
            </a:pPr>
            <a:r>
              <a:rPr lang="en-US" dirty="0"/>
              <a:t>To be “born again” of “water and the Spirit” means to be baptized.</a:t>
            </a:r>
          </a:p>
          <a:p>
            <a:pPr>
              <a:spcBef>
                <a:spcPts val="0"/>
              </a:spcBef>
            </a:pPr>
            <a:r>
              <a:rPr lang="en-US" dirty="0"/>
              <a:t>To be “born again” means to be “born of water and the Spirit.”</a:t>
            </a:r>
          </a:p>
          <a:p>
            <a:pPr>
              <a:spcBef>
                <a:spcPts val="0"/>
              </a:spcBef>
            </a:pPr>
            <a:r>
              <a:rPr lang="en-US" dirty="0"/>
              <a:t>To be “born again” involves being “born of the Spirit.”</a:t>
            </a:r>
          </a:p>
          <a:p>
            <a:pPr>
              <a:spcBef>
                <a:spcPts val="0"/>
              </a:spcBef>
            </a:pPr>
            <a:r>
              <a:rPr lang="en-US" dirty="0"/>
              <a:t>To be “born again” involves being “born of water.”</a:t>
            </a:r>
          </a:p>
          <a:p>
            <a:pPr>
              <a:spcBef>
                <a:spcPts val="0"/>
              </a:spcBef>
            </a:pPr>
            <a:r>
              <a:rPr lang="en-US" dirty="0"/>
              <a:t>Only those who are baptized (i.e., born again) enter the kingdom of God.</a:t>
            </a:r>
          </a:p>
          <a:p>
            <a:pPr>
              <a:spcBef>
                <a:spcPts val="0"/>
              </a:spcBef>
            </a:pPr>
            <a:r>
              <a:rPr lang="en-US" dirty="0"/>
              <a:t>Baptism begins a new life as God’s child.</a:t>
            </a:r>
          </a:p>
          <a:p>
            <a:pPr>
              <a:spcBef>
                <a:spcPts val="0"/>
              </a:spcBef>
            </a:pPr>
            <a:r>
              <a:rPr lang="en-US" dirty="0"/>
              <a:t>Baptism is an absolute MUST!</a:t>
            </a:r>
          </a:p>
          <a:p>
            <a:pPr>
              <a:spcBef>
                <a:spcPts val="0"/>
              </a:spcBef>
            </a:pPr>
            <a:r>
              <a:rPr lang="en-US" dirty="0"/>
              <a:t>N.T. consistently connects the new birth w/water, baptism &amp; the Holy Spirit.</a:t>
            </a:r>
          </a:p>
          <a:p>
            <a:pPr>
              <a:spcBef>
                <a:spcPts val="0"/>
              </a:spcBef>
            </a:pPr>
            <a:endParaRPr lang="en-US" dirty="0"/>
          </a:p>
        </p:txBody>
      </p:sp>
      <p:sp>
        <p:nvSpPr>
          <p:cNvPr id="4" name="TextBox 3">
            <a:extLst>
              <a:ext uri="{FF2B5EF4-FFF2-40B4-BE49-F238E27FC236}">
                <a16:creationId xmlns:a16="http://schemas.microsoft.com/office/drawing/2014/main" id="{36D69DF4-3235-4E78-A3DC-C31A1600A7B3}"/>
              </a:ext>
            </a:extLst>
          </p:cNvPr>
          <p:cNvSpPr txBox="1"/>
          <p:nvPr/>
        </p:nvSpPr>
        <p:spPr>
          <a:xfrm>
            <a:off x="1205802" y="5127618"/>
            <a:ext cx="9224387" cy="1754326"/>
          </a:xfrm>
          <a:prstGeom prst="rect">
            <a:avLst/>
          </a:prstGeom>
          <a:noFill/>
        </p:spPr>
        <p:txBody>
          <a:bodyPr wrap="square" rtlCol="0">
            <a:spAutoFit/>
          </a:bodyPr>
          <a:lstStyle/>
          <a:p>
            <a:pPr algn="ctr"/>
            <a:r>
              <a:rPr kumimoji="0" lang="en-US" sz="44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Baptism is essential</a:t>
            </a:r>
          </a:p>
          <a:p>
            <a:pPr algn="ctr"/>
            <a:r>
              <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rPr>
              <a:t>to </a:t>
            </a:r>
            <a:r>
              <a:rPr lang="en-US" sz="3200" b="1" dirty="0">
                <a:solidFill>
                  <a:prstClr val="black"/>
                </a:solidFill>
                <a:effectLst>
                  <a:glow rad="88900">
                    <a:prstClr val="white"/>
                  </a:glow>
                </a:effectLst>
              </a:rPr>
              <a:t>being born again and</a:t>
            </a:r>
          </a:p>
          <a:p>
            <a:pPr algn="ctr"/>
            <a:r>
              <a:rPr lang="en-US" sz="3200" b="1" dirty="0">
                <a:solidFill>
                  <a:prstClr val="black"/>
                </a:solidFill>
                <a:effectLst>
                  <a:glow rad="88900">
                    <a:prstClr val="white"/>
                  </a:glow>
                </a:effectLst>
              </a:rPr>
              <a:t>entering the kingdom of God!</a:t>
            </a:r>
            <a:endParaRPr kumimoji="0" lang="en-US" sz="3200" b="1" i="0" u="none" strike="noStrike" kern="1200" cap="none" spc="0" normalizeH="0" baseline="0" noProof="0" dirty="0">
              <a:ln>
                <a:noFill/>
              </a:ln>
              <a:solidFill>
                <a:prstClr val="black"/>
              </a:solidFill>
              <a:effectLst>
                <a:glow rad="88900">
                  <a:prstClr val="white"/>
                </a:glow>
              </a:effectLst>
              <a:uLnTx/>
              <a:uFillTx/>
              <a:latin typeface="Calibri" panose="020F0502020204030204"/>
              <a:ea typeface="+mn-ea"/>
              <a:cs typeface="+mn-cs"/>
            </a:endParaRPr>
          </a:p>
        </p:txBody>
      </p:sp>
    </p:spTree>
    <p:extLst>
      <p:ext uri="{BB962C8B-B14F-4D97-AF65-F5344CB8AC3E}">
        <p14:creationId xmlns:p14="http://schemas.microsoft.com/office/powerpoint/2010/main" val="35996022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0"/>
            </a:pPr>
            <a:r>
              <a:rPr lang="en-US" dirty="0"/>
              <a:t>The words “baptism,” “Baptist,” “baptize,” “baptizes,” “baptized” and “baptizing” are found 115 times in 91 verses in the New Testament:</a:t>
            </a:r>
          </a:p>
        </p:txBody>
      </p:sp>
      <p:sp>
        <p:nvSpPr>
          <p:cNvPr id="4" name="AutoShape 3">
            <a:extLst>
              <a:ext uri="{FF2B5EF4-FFF2-40B4-BE49-F238E27FC236}">
                <a16:creationId xmlns:a16="http://schemas.microsoft.com/office/drawing/2014/main" id="{A53D2C02-A8C5-407A-968B-1FA9CBB4FBF8}"/>
              </a:ext>
            </a:extLst>
          </p:cNvPr>
          <p:cNvSpPr>
            <a:spLocks noChangeAspect="1" noChangeArrowheads="1" noTextEdit="1"/>
          </p:cNvSpPr>
          <p:nvPr/>
        </p:nvSpPr>
        <p:spPr bwMode="auto">
          <a:xfrm>
            <a:off x="31750" y="2759075"/>
            <a:ext cx="12120563"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a:extLst>
              <a:ext uri="{FF2B5EF4-FFF2-40B4-BE49-F238E27FC236}">
                <a16:creationId xmlns:a16="http://schemas.microsoft.com/office/drawing/2014/main" id="{0AFE38EC-C4F2-4DEE-A1CB-459C69820F93}"/>
              </a:ext>
            </a:extLst>
          </p:cNvPr>
          <p:cNvSpPr>
            <a:spLocks noChangeArrowheads="1"/>
          </p:cNvSpPr>
          <p:nvPr/>
        </p:nvSpPr>
        <p:spPr bwMode="auto">
          <a:xfrm>
            <a:off x="101600" y="2832100"/>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Mt. 3:1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6" name="Rectangle 6">
            <a:extLst>
              <a:ext uri="{FF2B5EF4-FFF2-40B4-BE49-F238E27FC236}">
                <a16:creationId xmlns:a16="http://schemas.microsoft.com/office/drawing/2014/main" id="{8184CD2A-A3E3-46C3-B6BA-7FD2441D3F28}"/>
              </a:ext>
            </a:extLst>
          </p:cNvPr>
          <p:cNvSpPr>
            <a:spLocks noChangeArrowheads="1"/>
          </p:cNvSpPr>
          <p:nvPr/>
        </p:nvSpPr>
        <p:spPr bwMode="auto">
          <a:xfrm>
            <a:off x="1314450" y="28321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7" name="Rectangle 7">
            <a:extLst>
              <a:ext uri="{FF2B5EF4-FFF2-40B4-BE49-F238E27FC236}">
                <a16:creationId xmlns:a16="http://schemas.microsoft.com/office/drawing/2014/main" id="{1E710962-D132-42F6-BA12-83D0D987A11A}"/>
              </a:ext>
            </a:extLst>
          </p:cNvPr>
          <p:cNvSpPr>
            <a:spLocks noChangeArrowheads="1"/>
          </p:cNvSpPr>
          <p:nvPr/>
        </p:nvSpPr>
        <p:spPr bwMode="auto">
          <a:xfrm>
            <a:off x="2525713" y="28321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8" name="Rectangle 8">
            <a:extLst>
              <a:ext uri="{FF2B5EF4-FFF2-40B4-BE49-F238E27FC236}">
                <a16:creationId xmlns:a16="http://schemas.microsoft.com/office/drawing/2014/main" id="{2823383D-8AEA-42F2-B7B7-5721B7571FC0}"/>
              </a:ext>
            </a:extLst>
          </p:cNvPr>
          <p:cNvSpPr>
            <a:spLocks noChangeArrowheads="1"/>
          </p:cNvSpPr>
          <p:nvPr/>
        </p:nvSpPr>
        <p:spPr bwMode="auto">
          <a:xfrm>
            <a:off x="3738563" y="28321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9" name="Rectangle 9">
            <a:extLst>
              <a:ext uri="{FF2B5EF4-FFF2-40B4-BE49-F238E27FC236}">
                <a16:creationId xmlns:a16="http://schemas.microsoft.com/office/drawing/2014/main" id="{044BED42-3B03-4F8B-BB77-A6215249182F}"/>
              </a:ext>
            </a:extLst>
          </p:cNvPr>
          <p:cNvSpPr>
            <a:spLocks noChangeArrowheads="1"/>
          </p:cNvSpPr>
          <p:nvPr/>
        </p:nvSpPr>
        <p:spPr bwMode="auto">
          <a:xfrm>
            <a:off x="4949825" y="2832100"/>
            <a:ext cx="948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12:50</a:t>
            </a:r>
            <a:endParaRPr kumimoji="0" lang="en-US" altLang="en-US" sz="1800" b="0" i="0" u="none" strike="noStrike" cap="none" normalizeH="0" baseline="0">
              <a:ln>
                <a:noFill/>
              </a:ln>
              <a:solidFill>
                <a:schemeClr val="tx1"/>
              </a:solidFill>
              <a:effectLst>
                <a:glow rad="63500">
                  <a:schemeClr val="bg1"/>
                </a:glow>
              </a:effectLst>
            </a:endParaRPr>
          </a:p>
        </p:txBody>
      </p:sp>
      <p:sp>
        <p:nvSpPr>
          <p:cNvPr id="10" name="Rectangle 10">
            <a:extLst>
              <a:ext uri="{FF2B5EF4-FFF2-40B4-BE49-F238E27FC236}">
                <a16:creationId xmlns:a16="http://schemas.microsoft.com/office/drawing/2014/main" id="{39FB3096-FADB-43BE-8A8E-84EDDF62BA3D}"/>
              </a:ext>
            </a:extLst>
          </p:cNvPr>
          <p:cNvSpPr>
            <a:spLocks noChangeArrowheads="1"/>
          </p:cNvSpPr>
          <p:nvPr/>
        </p:nvSpPr>
        <p:spPr bwMode="auto">
          <a:xfrm>
            <a:off x="6162675" y="2832100"/>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11" name="Rectangle 11">
            <a:extLst>
              <a:ext uri="{FF2B5EF4-FFF2-40B4-BE49-F238E27FC236}">
                <a16:creationId xmlns:a16="http://schemas.microsoft.com/office/drawing/2014/main" id="{692CEF28-F5AF-40B8-9764-083402CF86B7}"/>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2" name="Rectangle 12">
            <a:extLst>
              <a:ext uri="{FF2B5EF4-FFF2-40B4-BE49-F238E27FC236}">
                <a16:creationId xmlns:a16="http://schemas.microsoft.com/office/drawing/2014/main" id="{5BBB7549-50C0-47FB-90B7-AF3483F98D04}"/>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18:8</a:t>
            </a:r>
            <a:endParaRPr kumimoji="0" lang="en-US" altLang="en-US" sz="1800" b="0" i="0" u="none" strike="noStrike" cap="none" normalizeH="0" baseline="0">
              <a:ln>
                <a:noFill/>
              </a:ln>
              <a:solidFill>
                <a:schemeClr val="tx1"/>
              </a:solidFill>
              <a:effectLst>
                <a:glow rad="63500">
                  <a:schemeClr val="bg1"/>
                </a:glow>
              </a:effectLst>
            </a:endParaRPr>
          </a:p>
        </p:txBody>
      </p:sp>
      <p:sp>
        <p:nvSpPr>
          <p:cNvPr id="13" name="Rectangle 13">
            <a:extLst>
              <a:ext uri="{FF2B5EF4-FFF2-40B4-BE49-F238E27FC236}">
                <a16:creationId xmlns:a16="http://schemas.microsoft.com/office/drawing/2014/main" id="{E8BBF760-0868-4C71-810A-11840C063E55}"/>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14" name="Rectangle 14">
            <a:extLst>
              <a:ext uri="{FF2B5EF4-FFF2-40B4-BE49-F238E27FC236}">
                <a16:creationId xmlns:a16="http://schemas.microsoft.com/office/drawing/2014/main" id="{8E38D43F-D261-4A26-AC7C-04B06297156D}"/>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15" name="Rectangle 15">
            <a:extLst>
              <a:ext uri="{FF2B5EF4-FFF2-40B4-BE49-F238E27FC236}">
                <a16:creationId xmlns:a16="http://schemas.microsoft.com/office/drawing/2014/main" id="{4CF2086A-9310-45C4-BDB8-1C42F2ED06BB}"/>
              </a:ext>
            </a:extLst>
          </p:cNvPr>
          <p:cNvSpPr>
            <a:spLocks noChangeArrowheads="1"/>
          </p:cNvSpPr>
          <p:nvPr/>
        </p:nvSpPr>
        <p:spPr bwMode="auto">
          <a:xfrm>
            <a:off x="101600" y="3235325"/>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3:6</a:t>
            </a:r>
            <a:endParaRPr kumimoji="0" lang="en-US" altLang="en-US" sz="1800" b="0" i="0" u="none" strike="noStrike" cap="none" normalizeH="0" baseline="0">
              <a:ln>
                <a:noFill/>
              </a:ln>
              <a:solidFill>
                <a:schemeClr val="tx1"/>
              </a:solidFill>
              <a:effectLst>
                <a:glow rad="63500">
                  <a:schemeClr val="bg1"/>
                </a:glow>
              </a:effectLst>
            </a:endParaRPr>
          </a:p>
        </p:txBody>
      </p:sp>
      <p:sp>
        <p:nvSpPr>
          <p:cNvPr id="16" name="Rectangle 16">
            <a:extLst>
              <a:ext uri="{FF2B5EF4-FFF2-40B4-BE49-F238E27FC236}">
                <a16:creationId xmlns:a16="http://schemas.microsoft.com/office/drawing/2014/main" id="{AC706060-3B08-4E97-8F28-33E5673E1622}"/>
              </a:ext>
            </a:extLst>
          </p:cNvPr>
          <p:cNvSpPr>
            <a:spLocks noChangeArrowheads="1"/>
          </p:cNvSpPr>
          <p:nvPr/>
        </p:nvSpPr>
        <p:spPr bwMode="auto">
          <a:xfrm>
            <a:off x="1314450" y="323532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7" name="Rectangle 17">
            <a:extLst>
              <a:ext uri="{FF2B5EF4-FFF2-40B4-BE49-F238E27FC236}">
                <a16:creationId xmlns:a16="http://schemas.microsoft.com/office/drawing/2014/main" id="{D378C058-3474-4F6F-827C-750F57E2BB88}"/>
              </a:ext>
            </a:extLst>
          </p:cNvPr>
          <p:cNvSpPr>
            <a:spLocks noChangeArrowheads="1"/>
          </p:cNvSpPr>
          <p:nvPr/>
        </p:nvSpPr>
        <p:spPr bwMode="auto">
          <a:xfrm>
            <a:off x="2525713" y="323532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18" name="Rectangle 18">
            <a:extLst>
              <a:ext uri="{FF2B5EF4-FFF2-40B4-BE49-F238E27FC236}">
                <a16:creationId xmlns:a16="http://schemas.microsoft.com/office/drawing/2014/main" id="{3907A8E6-27A9-4C60-9BDA-74862B81CF23}"/>
              </a:ext>
            </a:extLst>
          </p:cNvPr>
          <p:cNvSpPr>
            <a:spLocks noChangeArrowheads="1"/>
          </p:cNvSpPr>
          <p:nvPr/>
        </p:nvSpPr>
        <p:spPr bwMode="auto">
          <a:xfrm>
            <a:off x="3738563"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19" name="Rectangle 19">
            <a:extLst>
              <a:ext uri="{FF2B5EF4-FFF2-40B4-BE49-F238E27FC236}">
                <a16:creationId xmlns:a16="http://schemas.microsoft.com/office/drawing/2014/main" id="{B4B11449-0369-47CE-A5CA-07029FF5E021}"/>
              </a:ext>
            </a:extLst>
          </p:cNvPr>
          <p:cNvSpPr>
            <a:spLocks noChangeArrowheads="1"/>
          </p:cNvSpPr>
          <p:nvPr/>
        </p:nvSpPr>
        <p:spPr bwMode="auto">
          <a:xfrm>
            <a:off x="4949825" y="323532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20:4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0" name="Rectangle 20">
            <a:extLst>
              <a:ext uri="{FF2B5EF4-FFF2-40B4-BE49-F238E27FC236}">
                <a16:creationId xmlns:a16="http://schemas.microsoft.com/office/drawing/2014/main" id="{E90EF1B9-592A-40D2-9EC2-B91D107527C5}"/>
              </a:ext>
            </a:extLst>
          </p:cNvPr>
          <p:cNvSpPr>
            <a:spLocks noChangeArrowheads="1"/>
          </p:cNvSpPr>
          <p:nvPr/>
        </p:nvSpPr>
        <p:spPr bwMode="auto">
          <a:xfrm>
            <a:off x="6162675" y="3235325"/>
            <a:ext cx="67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21" name="Rectangle 21">
            <a:extLst>
              <a:ext uri="{FF2B5EF4-FFF2-40B4-BE49-F238E27FC236}">
                <a16:creationId xmlns:a16="http://schemas.microsoft.com/office/drawing/2014/main" id="{55347F83-2519-49E2-899B-AB48B9CFE262}"/>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22" name="Rectangle 22">
            <a:extLst>
              <a:ext uri="{FF2B5EF4-FFF2-40B4-BE49-F238E27FC236}">
                <a16:creationId xmlns:a16="http://schemas.microsoft.com/office/drawing/2014/main" id="{0FAA3103-FD5F-4CF8-AB02-F01AE7487FF4}"/>
              </a:ext>
            </a:extLst>
          </p:cNvPr>
          <p:cNvSpPr>
            <a:spLocks noChangeArrowheads="1"/>
          </p:cNvSpPr>
          <p:nvPr/>
        </p:nvSpPr>
        <p:spPr bwMode="auto">
          <a:xfrm>
            <a:off x="8585200" y="323532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18:25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3" name="Rectangle 23">
            <a:extLst>
              <a:ext uri="{FF2B5EF4-FFF2-40B4-BE49-F238E27FC236}">
                <a16:creationId xmlns:a16="http://schemas.microsoft.com/office/drawing/2014/main" id="{0319C53A-81BE-4496-9CC9-A4AB2F2AF62D}"/>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4" name="Rectangle 24">
            <a:extLst>
              <a:ext uri="{FF2B5EF4-FFF2-40B4-BE49-F238E27FC236}">
                <a16:creationId xmlns:a16="http://schemas.microsoft.com/office/drawing/2014/main" id="{07121F4C-EEEA-4EAA-B733-199BAF78F846}"/>
              </a:ext>
            </a:extLst>
          </p:cNvPr>
          <p:cNvSpPr>
            <a:spLocks noChangeArrowheads="1"/>
          </p:cNvSpPr>
          <p:nvPr/>
        </p:nvSpPr>
        <p:spPr bwMode="auto">
          <a:xfrm>
            <a:off x="101600" y="3633788"/>
            <a:ext cx="769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25" name="Rectangle 25">
            <a:extLst>
              <a:ext uri="{FF2B5EF4-FFF2-40B4-BE49-F238E27FC236}">
                <a16:creationId xmlns:a16="http://schemas.microsoft.com/office/drawing/2014/main" id="{4274CC21-90A1-4915-92C7-A62D21FC32ED}"/>
              </a:ext>
            </a:extLst>
          </p:cNvPr>
          <p:cNvSpPr>
            <a:spLocks noChangeArrowheads="1"/>
          </p:cNvSpPr>
          <p:nvPr/>
        </p:nvSpPr>
        <p:spPr bwMode="auto">
          <a:xfrm>
            <a:off x="1314450" y="36337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17:13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26" name="Rectangle 26">
            <a:extLst>
              <a:ext uri="{FF2B5EF4-FFF2-40B4-BE49-F238E27FC236}">
                <a16:creationId xmlns:a16="http://schemas.microsoft.com/office/drawing/2014/main" id="{7EE5E108-4614-49F5-A834-C36AE23C6EEB}"/>
              </a:ext>
            </a:extLst>
          </p:cNvPr>
          <p:cNvSpPr>
            <a:spLocks noChangeArrowheads="1"/>
          </p:cNvSpPr>
          <p:nvPr/>
        </p:nvSpPr>
        <p:spPr bwMode="auto">
          <a:xfrm>
            <a:off x="2525713" y="3633788"/>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27" name="Rectangle 27">
            <a:extLst>
              <a:ext uri="{FF2B5EF4-FFF2-40B4-BE49-F238E27FC236}">
                <a16:creationId xmlns:a16="http://schemas.microsoft.com/office/drawing/2014/main" id="{ABC4E327-5EEB-4A15-844E-F0F5E6991ED5}"/>
              </a:ext>
            </a:extLst>
          </p:cNvPr>
          <p:cNvSpPr>
            <a:spLocks noChangeArrowheads="1"/>
          </p:cNvSpPr>
          <p:nvPr/>
        </p:nvSpPr>
        <p:spPr bwMode="auto">
          <a:xfrm>
            <a:off x="3738563" y="36337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28" name="Rectangle 28">
            <a:extLst>
              <a:ext uri="{FF2B5EF4-FFF2-40B4-BE49-F238E27FC236}">
                <a16:creationId xmlns:a16="http://schemas.microsoft.com/office/drawing/2014/main" id="{8CFCF83D-0706-47E9-B1E3-8D9B3F8398BF}"/>
              </a:ext>
            </a:extLst>
          </p:cNvPr>
          <p:cNvSpPr>
            <a:spLocks noChangeArrowheads="1"/>
          </p:cNvSpPr>
          <p:nvPr/>
        </p:nvSpPr>
        <p:spPr bwMode="auto">
          <a:xfrm>
            <a:off x="4949825" y="36337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29" name="Rectangle 29">
            <a:extLst>
              <a:ext uri="{FF2B5EF4-FFF2-40B4-BE49-F238E27FC236}">
                <a16:creationId xmlns:a16="http://schemas.microsoft.com/office/drawing/2014/main" id="{B210D102-419E-45E8-9A4F-F9569790B707}"/>
              </a:ext>
            </a:extLst>
          </p:cNvPr>
          <p:cNvSpPr>
            <a:spLocks noChangeArrowheads="1"/>
          </p:cNvSpPr>
          <p:nvPr/>
        </p:nvSpPr>
        <p:spPr bwMode="auto">
          <a:xfrm>
            <a:off x="6162675" y="3633788"/>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10:40</a:t>
            </a:r>
            <a:endParaRPr kumimoji="0" lang="en-US" altLang="en-US" sz="1800" b="0" i="0" u="none" strike="noStrike" cap="none" normalizeH="0" baseline="0">
              <a:ln>
                <a:noFill/>
              </a:ln>
              <a:solidFill>
                <a:schemeClr val="tx1"/>
              </a:solidFill>
              <a:effectLst>
                <a:glow rad="63500">
                  <a:schemeClr val="bg1"/>
                </a:glow>
              </a:effectLst>
            </a:endParaRPr>
          </a:p>
        </p:txBody>
      </p:sp>
      <p:sp>
        <p:nvSpPr>
          <p:cNvPr id="30" name="Rectangle 30">
            <a:extLst>
              <a:ext uri="{FF2B5EF4-FFF2-40B4-BE49-F238E27FC236}">
                <a16:creationId xmlns:a16="http://schemas.microsoft.com/office/drawing/2014/main" id="{69DD4D80-B5BB-4092-AD30-C51FA04CE35B}"/>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9:18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31" name="Rectangle 31">
            <a:extLst>
              <a:ext uri="{FF2B5EF4-FFF2-40B4-BE49-F238E27FC236}">
                <a16:creationId xmlns:a16="http://schemas.microsoft.com/office/drawing/2014/main" id="{048A4BE4-8137-4E08-8A0F-96F08407F94F}"/>
              </a:ext>
            </a:extLst>
          </p:cNvPr>
          <p:cNvSpPr>
            <a:spLocks noChangeArrowheads="1"/>
          </p:cNvSpPr>
          <p:nvPr/>
        </p:nvSpPr>
        <p:spPr bwMode="auto">
          <a:xfrm>
            <a:off x="8585200"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19:3</a:t>
            </a:r>
            <a:endParaRPr kumimoji="0" lang="en-US" altLang="en-US" sz="1800" b="0" i="0" u="none" strike="noStrike" cap="none" normalizeH="0" baseline="0">
              <a:ln>
                <a:noFill/>
              </a:ln>
              <a:solidFill>
                <a:schemeClr val="tx1"/>
              </a:solidFill>
              <a:effectLst>
                <a:glow rad="63500">
                  <a:schemeClr val="bg1"/>
                </a:glow>
              </a:effectLst>
            </a:endParaRPr>
          </a:p>
        </p:txBody>
      </p:sp>
      <p:sp>
        <p:nvSpPr>
          <p:cNvPr id="32" name="Rectangle 32">
            <a:extLst>
              <a:ext uri="{FF2B5EF4-FFF2-40B4-BE49-F238E27FC236}">
                <a16:creationId xmlns:a16="http://schemas.microsoft.com/office/drawing/2014/main" id="{8E27CD00-6361-4C95-804E-24180EDC3D65}"/>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1:17</a:t>
            </a:r>
            <a:endParaRPr kumimoji="0" lang="en-US" altLang="en-US" sz="1800" b="0" i="0" u="none" strike="noStrike" cap="none" normalizeH="0" baseline="0">
              <a:ln>
                <a:noFill/>
              </a:ln>
              <a:solidFill>
                <a:schemeClr val="tx1"/>
              </a:solidFill>
              <a:effectLst>
                <a:glow rad="63500">
                  <a:schemeClr val="bg1"/>
                </a:glow>
              </a:effectLst>
            </a:endParaRPr>
          </a:p>
        </p:txBody>
      </p:sp>
      <p:sp>
        <p:nvSpPr>
          <p:cNvPr id="33" name="Rectangle 33">
            <a:extLst>
              <a:ext uri="{FF2B5EF4-FFF2-40B4-BE49-F238E27FC236}">
                <a16:creationId xmlns:a16="http://schemas.microsoft.com/office/drawing/2014/main" id="{EA03848C-078E-4704-BBB5-8DCCD0E677B8}"/>
              </a:ext>
            </a:extLst>
          </p:cNvPr>
          <p:cNvSpPr>
            <a:spLocks noChangeArrowheads="1"/>
          </p:cNvSpPr>
          <p:nvPr/>
        </p:nvSpPr>
        <p:spPr bwMode="auto">
          <a:xfrm>
            <a:off x="101600" y="403701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4" name="Rectangle 34">
            <a:extLst>
              <a:ext uri="{FF2B5EF4-FFF2-40B4-BE49-F238E27FC236}">
                <a16:creationId xmlns:a16="http://schemas.microsoft.com/office/drawing/2014/main" id="{1B10AB7D-F615-43F8-963B-687FB55BBD3D}"/>
              </a:ext>
            </a:extLst>
          </p:cNvPr>
          <p:cNvSpPr>
            <a:spLocks noChangeArrowheads="1"/>
          </p:cNvSpPr>
          <p:nvPr/>
        </p:nvSpPr>
        <p:spPr bwMode="auto">
          <a:xfrm>
            <a:off x="1314450" y="403701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35" name="Rectangle 35">
            <a:extLst>
              <a:ext uri="{FF2B5EF4-FFF2-40B4-BE49-F238E27FC236}">
                <a16:creationId xmlns:a16="http://schemas.microsoft.com/office/drawing/2014/main" id="{CC22EFB0-F597-4E34-B07A-43D6755D0AC7}"/>
              </a:ext>
            </a:extLst>
          </p:cNvPr>
          <p:cNvSpPr>
            <a:spLocks noChangeArrowheads="1"/>
          </p:cNvSpPr>
          <p:nvPr/>
        </p:nvSpPr>
        <p:spPr bwMode="auto">
          <a:xfrm>
            <a:off x="2525713" y="4037013"/>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6:25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36" name="Rectangle 36">
            <a:extLst>
              <a:ext uri="{FF2B5EF4-FFF2-40B4-BE49-F238E27FC236}">
                <a16:creationId xmlns:a16="http://schemas.microsoft.com/office/drawing/2014/main" id="{DC563F3E-C8EF-4EF4-978B-99C747F4E706}"/>
              </a:ext>
            </a:extLst>
          </p:cNvPr>
          <p:cNvSpPr>
            <a:spLocks noChangeArrowheads="1"/>
          </p:cNvSpPr>
          <p:nvPr/>
        </p:nvSpPr>
        <p:spPr bwMode="auto">
          <a:xfrm>
            <a:off x="3738563" y="403701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3:21</a:t>
            </a:r>
            <a:endParaRPr kumimoji="0" lang="en-US" altLang="en-US" sz="1800" b="0" i="0" u="none" strike="noStrike" cap="none" normalizeH="0" baseline="0">
              <a:ln>
                <a:noFill/>
              </a:ln>
              <a:solidFill>
                <a:schemeClr val="tx1"/>
              </a:solidFill>
              <a:effectLst>
                <a:glow rad="63500">
                  <a:schemeClr val="bg1"/>
                </a:glow>
              </a:effectLst>
            </a:endParaRPr>
          </a:p>
        </p:txBody>
      </p:sp>
      <p:sp>
        <p:nvSpPr>
          <p:cNvPr id="37" name="Rectangle 37">
            <a:extLst>
              <a:ext uri="{FF2B5EF4-FFF2-40B4-BE49-F238E27FC236}">
                <a16:creationId xmlns:a16="http://schemas.microsoft.com/office/drawing/2014/main" id="{35F26075-D389-4FF9-9024-890BA1534300}"/>
              </a:ext>
            </a:extLst>
          </p:cNvPr>
          <p:cNvSpPr>
            <a:spLocks noChangeArrowheads="1"/>
          </p:cNvSpPr>
          <p:nvPr/>
        </p:nvSpPr>
        <p:spPr bwMode="auto">
          <a:xfrm>
            <a:off x="4949825" y="403701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38" name="Rectangle 38">
            <a:extLst>
              <a:ext uri="{FF2B5EF4-FFF2-40B4-BE49-F238E27FC236}">
                <a16:creationId xmlns:a16="http://schemas.microsoft.com/office/drawing/2014/main" id="{24A2623C-2166-4408-A080-D575217F105C}"/>
              </a:ext>
            </a:extLst>
          </p:cNvPr>
          <p:cNvSpPr>
            <a:spLocks noChangeArrowheads="1"/>
          </p:cNvSpPr>
          <p:nvPr/>
        </p:nvSpPr>
        <p:spPr bwMode="auto">
          <a:xfrm>
            <a:off x="6162675" y="4037013"/>
            <a:ext cx="7197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glow rad="63500">
                    <a:schemeClr val="bg1"/>
                  </a:glow>
                </a:effectLst>
                <a:latin typeface="Calibri" panose="020F0502020204030204" pitchFamily="34" charset="0"/>
              </a:rPr>
              <a:t>Ac. 1:5</a:t>
            </a:r>
            <a:endParaRPr kumimoji="0" lang="en-US" altLang="en-US" sz="1800" b="0" i="0" u="none" strike="noStrike" cap="none" normalizeH="0" baseline="0" dirty="0">
              <a:ln>
                <a:noFill/>
              </a:ln>
              <a:solidFill>
                <a:schemeClr val="tx1"/>
              </a:solidFill>
              <a:effectLst>
                <a:glow rad="63500">
                  <a:schemeClr val="bg1"/>
                </a:glow>
              </a:effectLst>
            </a:endParaRPr>
          </a:p>
        </p:txBody>
      </p:sp>
      <p:sp>
        <p:nvSpPr>
          <p:cNvPr id="39" name="Rectangle 39">
            <a:extLst>
              <a:ext uri="{FF2B5EF4-FFF2-40B4-BE49-F238E27FC236}">
                <a16:creationId xmlns:a16="http://schemas.microsoft.com/office/drawing/2014/main" id="{84C2D7F5-1791-4612-BCC6-78FBD92C18F3}"/>
              </a:ext>
            </a:extLst>
          </p:cNvPr>
          <p:cNvSpPr>
            <a:spLocks noChangeArrowheads="1"/>
          </p:cNvSpPr>
          <p:nvPr/>
        </p:nvSpPr>
        <p:spPr bwMode="auto">
          <a:xfrm>
            <a:off x="7373938" y="403701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10:37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0" name="Rectangle 40">
            <a:extLst>
              <a:ext uri="{FF2B5EF4-FFF2-40B4-BE49-F238E27FC236}">
                <a16:creationId xmlns:a16="http://schemas.microsoft.com/office/drawing/2014/main" id="{C8A009D9-1A7B-4C9D-9B09-777BAFD4D201}"/>
              </a:ext>
            </a:extLst>
          </p:cNvPr>
          <p:cNvSpPr>
            <a:spLocks noChangeArrowheads="1"/>
          </p:cNvSpPr>
          <p:nvPr/>
        </p:nvSpPr>
        <p:spPr bwMode="auto">
          <a:xfrm>
            <a:off x="8585200" y="403701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19:4</a:t>
            </a:r>
            <a:endParaRPr kumimoji="0" lang="en-US" altLang="en-US" sz="1800" b="0" i="0" u="none" strike="noStrike" cap="none" normalizeH="0" baseline="0">
              <a:ln>
                <a:noFill/>
              </a:ln>
              <a:solidFill>
                <a:schemeClr val="tx1"/>
              </a:solidFill>
              <a:effectLst>
                <a:glow rad="63500">
                  <a:schemeClr val="bg1"/>
                </a:glow>
              </a:effectLst>
            </a:endParaRPr>
          </a:p>
        </p:txBody>
      </p:sp>
      <p:sp>
        <p:nvSpPr>
          <p:cNvPr id="41" name="Rectangle 41">
            <a:extLst>
              <a:ext uri="{FF2B5EF4-FFF2-40B4-BE49-F238E27FC236}">
                <a16:creationId xmlns:a16="http://schemas.microsoft.com/office/drawing/2014/main" id="{EE8D729B-EED0-4967-BEC7-E01C72CF87CE}"/>
              </a:ext>
            </a:extLst>
          </p:cNvPr>
          <p:cNvSpPr>
            <a:spLocks noChangeArrowheads="1"/>
          </p:cNvSpPr>
          <p:nvPr/>
        </p:nvSpPr>
        <p:spPr bwMode="auto">
          <a:xfrm>
            <a:off x="9798050" y="4037013"/>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10:2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2" name="Rectangle 42">
            <a:extLst>
              <a:ext uri="{FF2B5EF4-FFF2-40B4-BE49-F238E27FC236}">
                <a16:creationId xmlns:a16="http://schemas.microsoft.com/office/drawing/2014/main" id="{974116C5-957F-49CE-B440-23BF0CCD0CF8}"/>
              </a:ext>
            </a:extLst>
          </p:cNvPr>
          <p:cNvSpPr>
            <a:spLocks noChangeArrowheads="1"/>
          </p:cNvSpPr>
          <p:nvPr/>
        </p:nvSpPr>
        <p:spPr bwMode="auto">
          <a:xfrm>
            <a:off x="101600" y="4435475"/>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3" name="Rectangle 43">
            <a:extLst>
              <a:ext uri="{FF2B5EF4-FFF2-40B4-BE49-F238E27FC236}">
                <a16:creationId xmlns:a16="http://schemas.microsoft.com/office/drawing/2014/main" id="{3E7B62C0-3C18-4957-91BE-719F4AFD287C}"/>
              </a:ext>
            </a:extLst>
          </p:cNvPr>
          <p:cNvSpPr>
            <a:spLocks noChangeArrowheads="1"/>
          </p:cNvSpPr>
          <p:nvPr/>
        </p:nvSpPr>
        <p:spPr bwMode="auto">
          <a:xfrm>
            <a:off x="1314450" y="4435475"/>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20:23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44" name="Rectangle 44">
            <a:extLst>
              <a:ext uri="{FF2B5EF4-FFF2-40B4-BE49-F238E27FC236}">
                <a16:creationId xmlns:a16="http://schemas.microsoft.com/office/drawing/2014/main" id="{3D659E03-5D9D-452D-935A-1BB1F7CD420F}"/>
              </a:ext>
            </a:extLst>
          </p:cNvPr>
          <p:cNvSpPr>
            <a:spLocks noChangeArrowheads="1"/>
          </p:cNvSpPr>
          <p:nvPr/>
        </p:nvSpPr>
        <p:spPr bwMode="auto">
          <a:xfrm>
            <a:off x="2525713" y="4435475"/>
            <a:ext cx="9345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8:28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5" name="Rectangle 45">
            <a:extLst>
              <a:ext uri="{FF2B5EF4-FFF2-40B4-BE49-F238E27FC236}">
                <a16:creationId xmlns:a16="http://schemas.microsoft.com/office/drawing/2014/main" id="{0EDC0990-B78D-405F-8B85-796F6DA6CE8C}"/>
              </a:ext>
            </a:extLst>
          </p:cNvPr>
          <p:cNvSpPr>
            <a:spLocks noChangeArrowheads="1"/>
          </p:cNvSpPr>
          <p:nvPr/>
        </p:nvSpPr>
        <p:spPr bwMode="auto">
          <a:xfrm>
            <a:off x="3738563" y="4435475"/>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7:20</a:t>
            </a:r>
            <a:endParaRPr kumimoji="0" lang="en-US" altLang="en-US" sz="1800" b="0" i="0" u="none" strike="noStrike" cap="none" normalizeH="0" baseline="0">
              <a:ln>
                <a:noFill/>
              </a:ln>
              <a:solidFill>
                <a:schemeClr val="tx1"/>
              </a:solidFill>
              <a:effectLst>
                <a:glow rad="63500">
                  <a:schemeClr val="bg1"/>
                </a:glow>
              </a:effectLst>
            </a:endParaRPr>
          </a:p>
        </p:txBody>
      </p:sp>
      <p:sp>
        <p:nvSpPr>
          <p:cNvPr id="46" name="Rectangle 46">
            <a:extLst>
              <a:ext uri="{FF2B5EF4-FFF2-40B4-BE49-F238E27FC236}">
                <a16:creationId xmlns:a16="http://schemas.microsoft.com/office/drawing/2014/main" id="{59851DC6-BF88-4DE6-9A05-192A01797212}"/>
              </a:ext>
            </a:extLst>
          </p:cNvPr>
          <p:cNvSpPr>
            <a:spLocks noChangeArrowheads="1"/>
          </p:cNvSpPr>
          <p:nvPr/>
        </p:nvSpPr>
        <p:spPr bwMode="auto">
          <a:xfrm>
            <a:off x="4949825" y="4435475"/>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47" name="Rectangle 47">
            <a:extLst>
              <a:ext uri="{FF2B5EF4-FFF2-40B4-BE49-F238E27FC236}">
                <a16:creationId xmlns:a16="http://schemas.microsoft.com/office/drawing/2014/main" id="{35027AF4-CABA-4710-9F76-F78C5D63502A}"/>
              </a:ext>
            </a:extLst>
          </p:cNvPr>
          <p:cNvSpPr>
            <a:spLocks noChangeArrowheads="1"/>
          </p:cNvSpPr>
          <p:nvPr/>
        </p:nvSpPr>
        <p:spPr bwMode="auto">
          <a:xfrm>
            <a:off x="6162675"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48" name="Rectangle 48">
            <a:extLst>
              <a:ext uri="{FF2B5EF4-FFF2-40B4-BE49-F238E27FC236}">
                <a16:creationId xmlns:a16="http://schemas.microsoft.com/office/drawing/2014/main" id="{2A97F035-0541-46BF-B6F3-BB004DEA9A01}"/>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10:47</a:t>
            </a:r>
            <a:endParaRPr kumimoji="0" lang="en-US" altLang="en-US" sz="1800" b="0" i="0" u="none" strike="noStrike" cap="none" normalizeH="0" baseline="0">
              <a:ln>
                <a:noFill/>
              </a:ln>
              <a:solidFill>
                <a:schemeClr val="tx1"/>
              </a:solidFill>
              <a:effectLst>
                <a:glow rad="63500">
                  <a:schemeClr val="bg1"/>
                </a:glow>
              </a:effectLst>
            </a:endParaRPr>
          </a:p>
        </p:txBody>
      </p:sp>
      <p:sp>
        <p:nvSpPr>
          <p:cNvPr id="49" name="Rectangle 49">
            <a:extLst>
              <a:ext uri="{FF2B5EF4-FFF2-40B4-BE49-F238E27FC236}">
                <a16:creationId xmlns:a16="http://schemas.microsoft.com/office/drawing/2014/main" id="{AAAA0E4F-C966-44AA-8543-BA87E9578F7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19:5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0" name="Rectangle 50">
            <a:extLst>
              <a:ext uri="{FF2B5EF4-FFF2-40B4-BE49-F238E27FC236}">
                <a16:creationId xmlns:a16="http://schemas.microsoft.com/office/drawing/2014/main" id="{BE8F2294-7812-4159-825F-ABF45535366D}"/>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51" name="Rectangle 51">
            <a:extLst>
              <a:ext uri="{FF2B5EF4-FFF2-40B4-BE49-F238E27FC236}">
                <a16:creationId xmlns:a16="http://schemas.microsoft.com/office/drawing/2014/main" id="{A2E136F0-A4E0-4DC2-B07A-71CA76830270}"/>
              </a:ext>
            </a:extLst>
          </p:cNvPr>
          <p:cNvSpPr>
            <a:spLocks noChangeArrowheads="1"/>
          </p:cNvSpPr>
          <p:nvPr/>
        </p:nvSpPr>
        <p:spPr bwMode="auto">
          <a:xfrm>
            <a:off x="101600" y="48387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52" name="Rectangle 52">
            <a:extLst>
              <a:ext uri="{FF2B5EF4-FFF2-40B4-BE49-F238E27FC236}">
                <a16:creationId xmlns:a16="http://schemas.microsoft.com/office/drawing/2014/main" id="{A7BB0B67-FA53-4D00-A8DF-CD984839EC8C}"/>
              </a:ext>
            </a:extLst>
          </p:cNvPr>
          <p:cNvSpPr>
            <a:spLocks noChangeArrowheads="1"/>
          </p:cNvSpPr>
          <p:nvPr/>
        </p:nvSpPr>
        <p:spPr bwMode="auto">
          <a:xfrm>
            <a:off x="1314450" y="483870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21:25</a:t>
            </a:r>
            <a:endParaRPr kumimoji="0" lang="en-US" altLang="en-US" sz="1800" b="0" i="0" u="none" strike="noStrike" cap="none" normalizeH="0" baseline="0">
              <a:ln>
                <a:noFill/>
              </a:ln>
              <a:solidFill>
                <a:schemeClr val="tx1"/>
              </a:solidFill>
              <a:effectLst>
                <a:glow rad="63500">
                  <a:schemeClr val="bg1"/>
                </a:glow>
              </a:effectLst>
            </a:endParaRPr>
          </a:p>
        </p:txBody>
      </p:sp>
      <p:sp>
        <p:nvSpPr>
          <p:cNvPr id="53" name="Rectangle 53">
            <a:extLst>
              <a:ext uri="{FF2B5EF4-FFF2-40B4-BE49-F238E27FC236}">
                <a16:creationId xmlns:a16="http://schemas.microsoft.com/office/drawing/2014/main" id="{A13EFF40-E174-48DA-BCF6-5D55C56E2E99}"/>
              </a:ext>
            </a:extLst>
          </p:cNvPr>
          <p:cNvSpPr>
            <a:spLocks noChangeArrowheads="1"/>
          </p:cNvSpPr>
          <p:nvPr/>
        </p:nvSpPr>
        <p:spPr bwMode="auto">
          <a:xfrm>
            <a:off x="2525713" y="483870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4" name="Rectangle 54">
            <a:extLst>
              <a:ext uri="{FF2B5EF4-FFF2-40B4-BE49-F238E27FC236}">
                <a16:creationId xmlns:a16="http://schemas.microsoft.com/office/drawing/2014/main" id="{DBBA0D3F-2127-45A5-95AF-D948F7C390EE}"/>
              </a:ext>
            </a:extLst>
          </p:cNvPr>
          <p:cNvSpPr>
            <a:spLocks noChangeArrowheads="1"/>
          </p:cNvSpPr>
          <p:nvPr/>
        </p:nvSpPr>
        <p:spPr bwMode="auto">
          <a:xfrm>
            <a:off x="3738563" y="48387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5" name="Rectangle 55">
            <a:extLst>
              <a:ext uri="{FF2B5EF4-FFF2-40B4-BE49-F238E27FC236}">
                <a16:creationId xmlns:a16="http://schemas.microsoft.com/office/drawing/2014/main" id="{B2A5EB35-DB5D-43C3-81FB-CE98E7C69828}"/>
              </a:ext>
            </a:extLst>
          </p:cNvPr>
          <p:cNvSpPr>
            <a:spLocks noChangeArrowheads="1"/>
          </p:cNvSpPr>
          <p:nvPr/>
        </p:nvSpPr>
        <p:spPr bwMode="auto">
          <a:xfrm>
            <a:off x="4949825" y="48387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1:31</a:t>
            </a:r>
            <a:endParaRPr kumimoji="0" lang="en-US" altLang="en-US" sz="1800" b="0" i="0" u="none" strike="noStrike" cap="none" normalizeH="0" baseline="0">
              <a:ln>
                <a:noFill/>
              </a:ln>
              <a:solidFill>
                <a:schemeClr val="tx1"/>
              </a:solidFill>
              <a:effectLst>
                <a:glow rad="63500">
                  <a:schemeClr val="bg1"/>
                </a:glow>
              </a:effectLst>
            </a:endParaRPr>
          </a:p>
        </p:txBody>
      </p:sp>
      <p:sp>
        <p:nvSpPr>
          <p:cNvPr id="56" name="Rectangle 56">
            <a:extLst>
              <a:ext uri="{FF2B5EF4-FFF2-40B4-BE49-F238E27FC236}">
                <a16:creationId xmlns:a16="http://schemas.microsoft.com/office/drawing/2014/main" id="{1952B3CD-9300-4071-B239-A6BE0AA15D43}"/>
              </a:ext>
            </a:extLst>
          </p:cNvPr>
          <p:cNvSpPr>
            <a:spLocks noChangeArrowheads="1"/>
          </p:cNvSpPr>
          <p:nvPr/>
        </p:nvSpPr>
        <p:spPr bwMode="auto">
          <a:xfrm>
            <a:off x="6162675" y="48387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2:38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7" name="Rectangle 57">
            <a:extLst>
              <a:ext uri="{FF2B5EF4-FFF2-40B4-BE49-F238E27FC236}">
                <a16:creationId xmlns:a16="http://schemas.microsoft.com/office/drawing/2014/main" id="{51011D5C-4221-4F64-A20C-BF6BB3DF564F}"/>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10:48</a:t>
            </a:r>
            <a:endParaRPr kumimoji="0" lang="en-US" altLang="en-US" sz="1800" b="0" i="0" u="none" strike="noStrike" cap="none" normalizeH="0" baseline="0">
              <a:ln>
                <a:noFill/>
              </a:ln>
              <a:solidFill>
                <a:schemeClr val="tx1"/>
              </a:solidFill>
              <a:effectLst>
                <a:glow rad="63500">
                  <a:schemeClr val="bg1"/>
                </a:glow>
              </a:effectLst>
            </a:endParaRPr>
          </a:p>
        </p:txBody>
      </p:sp>
      <p:sp>
        <p:nvSpPr>
          <p:cNvPr id="58" name="Rectangle 58">
            <a:extLst>
              <a:ext uri="{FF2B5EF4-FFF2-40B4-BE49-F238E27FC236}">
                <a16:creationId xmlns:a16="http://schemas.microsoft.com/office/drawing/2014/main" id="{BB9C04FF-7A04-4074-892D-C9C046AE0DD6}"/>
              </a:ext>
            </a:extLst>
          </p:cNvPr>
          <p:cNvSpPr>
            <a:spLocks noChangeArrowheads="1"/>
          </p:cNvSpPr>
          <p:nvPr/>
        </p:nvSpPr>
        <p:spPr bwMode="auto">
          <a:xfrm>
            <a:off x="8585200"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22:16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59" name="Rectangle 59">
            <a:extLst>
              <a:ext uri="{FF2B5EF4-FFF2-40B4-BE49-F238E27FC236}">
                <a16:creationId xmlns:a16="http://schemas.microsoft.com/office/drawing/2014/main" id="{A4EF6EAF-B2F1-4822-90DF-D79C8098BC29}"/>
              </a:ext>
            </a:extLst>
          </p:cNvPr>
          <p:cNvSpPr>
            <a:spLocks noChangeArrowheads="1"/>
          </p:cNvSpPr>
          <p:nvPr/>
        </p:nvSpPr>
        <p:spPr bwMode="auto">
          <a:xfrm>
            <a:off x="9798050" y="4838700"/>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15:29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0" name="Rectangle 60">
            <a:extLst>
              <a:ext uri="{FF2B5EF4-FFF2-40B4-BE49-F238E27FC236}">
                <a16:creationId xmlns:a16="http://schemas.microsoft.com/office/drawing/2014/main" id="{A5241E7D-F36D-4433-84D8-58826B23C51C}"/>
              </a:ext>
            </a:extLst>
          </p:cNvPr>
          <p:cNvSpPr>
            <a:spLocks noChangeArrowheads="1"/>
          </p:cNvSpPr>
          <p:nvPr/>
        </p:nvSpPr>
        <p:spPr bwMode="auto">
          <a:xfrm>
            <a:off x="101600" y="5237163"/>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3:16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1" name="Rectangle 61">
            <a:extLst>
              <a:ext uri="{FF2B5EF4-FFF2-40B4-BE49-F238E27FC236}">
                <a16:creationId xmlns:a16="http://schemas.microsoft.com/office/drawing/2014/main" id="{3995BA12-A131-4112-9823-6E889A90041F}"/>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28:19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2" name="Rectangle 62">
            <a:extLst>
              <a:ext uri="{FF2B5EF4-FFF2-40B4-BE49-F238E27FC236}">
                <a16:creationId xmlns:a16="http://schemas.microsoft.com/office/drawing/2014/main" id="{3D10C360-CD45-4FC9-B53E-FAB15ABCB3A9}"/>
              </a:ext>
            </a:extLst>
          </p:cNvPr>
          <p:cNvSpPr>
            <a:spLocks noChangeArrowheads="1"/>
          </p:cNvSpPr>
          <p:nvPr/>
        </p:nvSpPr>
        <p:spPr bwMode="auto">
          <a:xfrm>
            <a:off x="2525713" y="5237163"/>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10:39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3" name="Rectangle 63">
            <a:extLst>
              <a:ext uri="{FF2B5EF4-FFF2-40B4-BE49-F238E27FC236}">
                <a16:creationId xmlns:a16="http://schemas.microsoft.com/office/drawing/2014/main" id="{B181414B-A313-475B-8AC2-523C599A5C07}"/>
              </a:ext>
            </a:extLst>
          </p:cNvPr>
          <p:cNvSpPr>
            <a:spLocks noChangeArrowheads="1"/>
          </p:cNvSpPr>
          <p:nvPr/>
        </p:nvSpPr>
        <p:spPr bwMode="auto">
          <a:xfrm>
            <a:off x="3738563" y="5237163"/>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7:29</a:t>
            </a:r>
            <a:endParaRPr kumimoji="0" lang="en-US" altLang="en-US" sz="1800" b="0" i="0" u="none" strike="noStrike" cap="none" normalizeH="0" baseline="0">
              <a:ln>
                <a:noFill/>
              </a:ln>
              <a:solidFill>
                <a:schemeClr val="tx1"/>
              </a:solidFill>
              <a:effectLst>
                <a:glow rad="63500">
                  <a:schemeClr val="bg1"/>
                </a:glow>
              </a:effectLst>
            </a:endParaRPr>
          </a:p>
        </p:txBody>
      </p:sp>
      <p:sp>
        <p:nvSpPr>
          <p:cNvPr id="64" name="Rectangle 64">
            <a:extLst>
              <a:ext uri="{FF2B5EF4-FFF2-40B4-BE49-F238E27FC236}">
                <a16:creationId xmlns:a16="http://schemas.microsoft.com/office/drawing/2014/main" id="{151DA48A-A934-42D1-91BF-0F3A6D1C5E7D}"/>
              </a:ext>
            </a:extLst>
          </p:cNvPr>
          <p:cNvSpPr>
            <a:spLocks noChangeArrowheads="1"/>
          </p:cNvSpPr>
          <p:nvPr/>
        </p:nvSpPr>
        <p:spPr bwMode="auto">
          <a:xfrm>
            <a:off x="4949825" y="5237163"/>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1:33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5" name="Rectangle 65">
            <a:extLst>
              <a:ext uri="{FF2B5EF4-FFF2-40B4-BE49-F238E27FC236}">
                <a16:creationId xmlns:a16="http://schemas.microsoft.com/office/drawing/2014/main" id="{91D57E65-5845-47C5-8999-E99581249A74}"/>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2:41</a:t>
            </a:r>
            <a:endParaRPr kumimoji="0" lang="en-US" altLang="en-US" sz="1800" b="0" i="0" u="none" strike="noStrike" cap="none" normalizeH="0" baseline="0">
              <a:ln>
                <a:noFill/>
              </a:ln>
              <a:solidFill>
                <a:schemeClr val="tx1"/>
              </a:solidFill>
              <a:effectLst>
                <a:glow rad="63500">
                  <a:schemeClr val="bg1"/>
                </a:glow>
              </a:effectLst>
            </a:endParaRPr>
          </a:p>
        </p:txBody>
      </p:sp>
      <p:sp>
        <p:nvSpPr>
          <p:cNvPr id="66" name="Rectangle 66">
            <a:extLst>
              <a:ext uri="{FF2B5EF4-FFF2-40B4-BE49-F238E27FC236}">
                <a16:creationId xmlns:a16="http://schemas.microsoft.com/office/drawing/2014/main" id="{6949F360-B6A3-4438-887D-765A2821E991}"/>
              </a:ext>
            </a:extLst>
          </p:cNvPr>
          <p:cNvSpPr>
            <a:spLocks noChangeArrowheads="1"/>
          </p:cNvSpPr>
          <p:nvPr/>
        </p:nvSpPr>
        <p:spPr bwMode="auto">
          <a:xfrm>
            <a:off x="7373938" y="5237163"/>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11:16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67" name="Rectangle 67">
            <a:extLst>
              <a:ext uri="{FF2B5EF4-FFF2-40B4-BE49-F238E27FC236}">
                <a16:creationId xmlns:a16="http://schemas.microsoft.com/office/drawing/2014/main" id="{D7840C12-A2E2-495D-B86B-FCCB5ABB50C3}"/>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6:3</a:t>
            </a:r>
            <a:endParaRPr kumimoji="0" lang="en-US" altLang="en-US" sz="1800" b="0" i="0" u="none" strike="noStrike" cap="none" normalizeH="0" baseline="0">
              <a:ln>
                <a:noFill/>
              </a:ln>
              <a:solidFill>
                <a:schemeClr val="tx1"/>
              </a:solidFill>
              <a:effectLst>
                <a:glow rad="63500">
                  <a:schemeClr val="bg1"/>
                </a:glow>
              </a:effectLst>
            </a:endParaRPr>
          </a:p>
        </p:txBody>
      </p:sp>
      <p:sp>
        <p:nvSpPr>
          <p:cNvPr id="68" name="Rectangle 68">
            <a:extLst>
              <a:ext uri="{FF2B5EF4-FFF2-40B4-BE49-F238E27FC236}">
                <a16:creationId xmlns:a16="http://schemas.microsoft.com/office/drawing/2014/main" id="{D0A5AB98-39B4-46CF-A377-A81EBB82F594}"/>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Gal. 3:27</a:t>
            </a:r>
            <a:endParaRPr kumimoji="0" lang="en-US" altLang="en-US" sz="1800" b="0" i="0" u="none" strike="noStrike" cap="none" normalizeH="0" baseline="0">
              <a:ln>
                <a:noFill/>
              </a:ln>
              <a:solidFill>
                <a:schemeClr val="tx1"/>
              </a:solidFill>
              <a:effectLst>
                <a:glow rad="63500">
                  <a:schemeClr val="bg1"/>
                </a:glow>
              </a:effectLst>
            </a:endParaRPr>
          </a:p>
        </p:txBody>
      </p:sp>
      <p:sp>
        <p:nvSpPr>
          <p:cNvPr id="69" name="Rectangle 69">
            <a:extLst>
              <a:ext uri="{FF2B5EF4-FFF2-40B4-BE49-F238E27FC236}">
                <a16:creationId xmlns:a16="http://schemas.microsoft.com/office/drawing/2014/main" id="{E64A0FD3-D349-41E0-B0F9-D88BFC55F10D}"/>
              </a:ext>
            </a:extLst>
          </p:cNvPr>
          <p:cNvSpPr>
            <a:spLocks noChangeArrowheads="1"/>
          </p:cNvSpPr>
          <p:nvPr/>
        </p:nvSpPr>
        <p:spPr bwMode="auto">
          <a:xfrm>
            <a:off x="101600" y="5640388"/>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11:11</a:t>
            </a:r>
            <a:endParaRPr kumimoji="0" lang="en-US" altLang="en-US" sz="1800" b="0" i="0" u="none" strike="noStrike" cap="none" normalizeH="0" baseline="0">
              <a:ln>
                <a:noFill/>
              </a:ln>
              <a:solidFill>
                <a:schemeClr val="tx1"/>
              </a:solidFill>
              <a:effectLst>
                <a:glow rad="63500">
                  <a:schemeClr val="bg1"/>
                </a:glow>
              </a:effectLst>
            </a:endParaRPr>
          </a:p>
        </p:txBody>
      </p:sp>
      <p:sp>
        <p:nvSpPr>
          <p:cNvPr id="70" name="Rectangle 70">
            <a:extLst>
              <a:ext uri="{FF2B5EF4-FFF2-40B4-BE49-F238E27FC236}">
                <a16:creationId xmlns:a16="http://schemas.microsoft.com/office/drawing/2014/main" id="{948760FA-5276-4AE3-91E0-EDD989617A51}"/>
              </a:ext>
            </a:extLst>
          </p:cNvPr>
          <p:cNvSpPr>
            <a:spLocks noChangeArrowheads="1"/>
          </p:cNvSpPr>
          <p:nvPr/>
        </p:nvSpPr>
        <p:spPr bwMode="auto">
          <a:xfrm>
            <a:off x="1314450" y="5640388"/>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1" name="Rectangle 71">
            <a:extLst>
              <a:ext uri="{FF2B5EF4-FFF2-40B4-BE49-F238E27FC236}">
                <a16:creationId xmlns:a16="http://schemas.microsoft.com/office/drawing/2014/main" id="{84C9D9BE-4EE6-4490-A48E-8F375EEF6947}"/>
              </a:ext>
            </a:extLst>
          </p:cNvPr>
          <p:cNvSpPr>
            <a:spLocks noChangeArrowheads="1"/>
          </p:cNvSpPr>
          <p:nvPr/>
        </p:nvSpPr>
        <p:spPr bwMode="auto">
          <a:xfrm>
            <a:off x="2525713" y="5640388"/>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11:30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2" name="Rectangle 72">
            <a:extLst>
              <a:ext uri="{FF2B5EF4-FFF2-40B4-BE49-F238E27FC236}">
                <a16:creationId xmlns:a16="http://schemas.microsoft.com/office/drawing/2014/main" id="{3625048F-5898-422A-89A2-1E9CA45E449F}"/>
              </a:ext>
            </a:extLst>
          </p:cNvPr>
          <p:cNvSpPr>
            <a:spLocks noChangeArrowheads="1"/>
          </p:cNvSpPr>
          <p:nvPr/>
        </p:nvSpPr>
        <p:spPr bwMode="auto">
          <a:xfrm>
            <a:off x="3738563" y="5640388"/>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7:30</a:t>
            </a:r>
            <a:endParaRPr kumimoji="0" lang="en-US" altLang="en-US" sz="1800" b="0" i="0" u="none" strike="noStrike" cap="none" normalizeH="0" baseline="0">
              <a:ln>
                <a:noFill/>
              </a:ln>
              <a:solidFill>
                <a:schemeClr val="tx1"/>
              </a:solidFill>
              <a:effectLst>
                <a:glow rad="63500">
                  <a:schemeClr val="bg1"/>
                </a:glow>
              </a:effectLst>
            </a:endParaRPr>
          </a:p>
        </p:txBody>
      </p:sp>
      <p:sp>
        <p:nvSpPr>
          <p:cNvPr id="73" name="Rectangle 73">
            <a:extLst>
              <a:ext uri="{FF2B5EF4-FFF2-40B4-BE49-F238E27FC236}">
                <a16:creationId xmlns:a16="http://schemas.microsoft.com/office/drawing/2014/main" id="{76826371-CA1C-4A74-9233-88F8F54B9098}"/>
              </a:ext>
            </a:extLst>
          </p:cNvPr>
          <p:cNvSpPr>
            <a:spLocks noChangeArrowheads="1"/>
          </p:cNvSpPr>
          <p:nvPr/>
        </p:nvSpPr>
        <p:spPr bwMode="auto">
          <a:xfrm>
            <a:off x="4949825" y="5640388"/>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4" name="Rectangle 74">
            <a:extLst>
              <a:ext uri="{FF2B5EF4-FFF2-40B4-BE49-F238E27FC236}">
                <a16:creationId xmlns:a16="http://schemas.microsoft.com/office/drawing/2014/main" id="{79EC6FBA-1867-467F-BDF6-EBACCCB65424}"/>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5" name="Rectangle 75">
            <a:extLst>
              <a:ext uri="{FF2B5EF4-FFF2-40B4-BE49-F238E27FC236}">
                <a16:creationId xmlns:a16="http://schemas.microsoft.com/office/drawing/2014/main" id="{765986B1-1D7A-4AF3-9462-0529F361D273}"/>
              </a:ext>
            </a:extLst>
          </p:cNvPr>
          <p:cNvSpPr>
            <a:spLocks noChangeArrowheads="1"/>
          </p:cNvSpPr>
          <p:nvPr/>
        </p:nvSpPr>
        <p:spPr bwMode="auto">
          <a:xfrm>
            <a:off x="7373938" y="5640388"/>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13:24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6" name="Rectangle 76">
            <a:extLst>
              <a:ext uri="{FF2B5EF4-FFF2-40B4-BE49-F238E27FC236}">
                <a16:creationId xmlns:a16="http://schemas.microsoft.com/office/drawing/2014/main" id="{F25FD5D9-BD45-4830-9AC6-A1050838394A}"/>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Ro. 6:4</a:t>
            </a:r>
            <a:endParaRPr kumimoji="0" lang="en-US" altLang="en-US" sz="1800" b="0" i="0" u="none" strike="noStrike" cap="none" normalizeH="0" baseline="0">
              <a:ln>
                <a:noFill/>
              </a:ln>
              <a:solidFill>
                <a:schemeClr val="tx1"/>
              </a:solidFill>
              <a:effectLst>
                <a:glow rad="63500">
                  <a:schemeClr val="bg1"/>
                </a:glow>
              </a:effectLst>
            </a:endParaRPr>
          </a:p>
        </p:txBody>
      </p:sp>
      <p:sp>
        <p:nvSpPr>
          <p:cNvPr id="77" name="Rectangle 77">
            <a:extLst>
              <a:ext uri="{FF2B5EF4-FFF2-40B4-BE49-F238E27FC236}">
                <a16:creationId xmlns:a16="http://schemas.microsoft.com/office/drawing/2014/main" id="{D4F8EE59-FA72-4BC9-8F60-18AA5335156E}"/>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Eph. 4:5</a:t>
            </a:r>
            <a:endParaRPr kumimoji="0" lang="en-US" altLang="en-US" sz="1800" b="0" i="0" u="none" strike="noStrike" cap="none" normalizeH="0" baseline="0">
              <a:ln>
                <a:noFill/>
              </a:ln>
              <a:solidFill>
                <a:schemeClr val="tx1"/>
              </a:solidFill>
              <a:effectLst>
                <a:glow rad="63500">
                  <a:schemeClr val="bg1"/>
                </a:glow>
              </a:effectLst>
            </a:endParaRPr>
          </a:p>
        </p:txBody>
      </p:sp>
      <p:sp>
        <p:nvSpPr>
          <p:cNvPr id="78" name="Rectangle 78">
            <a:extLst>
              <a:ext uri="{FF2B5EF4-FFF2-40B4-BE49-F238E27FC236}">
                <a16:creationId xmlns:a16="http://schemas.microsoft.com/office/drawing/2014/main" id="{538BBF7D-A8E5-4C38-BD9B-BDA068F673AB}"/>
              </a:ext>
            </a:extLst>
          </p:cNvPr>
          <p:cNvSpPr>
            <a:spLocks noChangeArrowheads="1"/>
          </p:cNvSpPr>
          <p:nvPr/>
        </p:nvSpPr>
        <p:spPr bwMode="auto">
          <a:xfrm>
            <a:off x="101600" y="6038850"/>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11:12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79" name="Rectangle 79">
            <a:extLst>
              <a:ext uri="{FF2B5EF4-FFF2-40B4-BE49-F238E27FC236}">
                <a16:creationId xmlns:a16="http://schemas.microsoft.com/office/drawing/2014/main" id="{7331E087-F5AF-41D4-9634-E49AA5458935}"/>
              </a:ext>
            </a:extLst>
          </p:cNvPr>
          <p:cNvSpPr>
            <a:spLocks noChangeArrowheads="1"/>
          </p:cNvSpPr>
          <p:nvPr/>
        </p:nvSpPr>
        <p:spPr bwMode="auto">
          <a:xfrm>
            <a:off x="1314450" y="603885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0" name="Rectangle 80">
            <a:extLst>
              <a:ext uri="{FF2B5EF4-FFF2-40B4-BE49-F238E27FC236}">
                <a16:creationId xmlns:a16="http://schemas.microsoft.com/office/drawing/2014/main" id="{D83A36E2-E13E-47B4-BB04-BD8F3EABA61B}"/>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16:16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81" name="Rectangle 81">
            <a:extLst>
              <a:ext uri="{FF2B5EF4-FFF2-40B4-BE49-F238E27FC236}">
                <a16:creationId xmlns:a16="http://schemas.microsoft.com/office/drawing/2014/main" id="{CAF9B25E-656C-43D2-845F-8C1D95EC8683}"/>
              </a:ext>
            </a:extLst>
          </p:cNvPr>
          <p:cNvSpPr>
            <a:spLocks noChangeArrowheads="1"/>
          </p:cNvSpPr>
          <p:nvPr/>
        </p:nvSpPr>
        <p:spPr bwMode="auto">
          <a:xfrm>
            <a:off x="3738563" y="603885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7:33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2" name="Rectangle 82">
            <a:extLst>
              <a:ext uri="{FF2B5EF4-FFF2-40B4-BE49-F238E27FC236}">
                <a16:creationId xmlns:a16="http://schemas.microsoft.com/office/drawing/2014/main" id="{0474BB95-70C2-4400-B68A-6AB547609AC1}"/>
              </a:ext>
            </a:extLst>
          </p:cNvPr>
          <p:cNvSpPr>
            <a:spLocks noChangeArrowheads="1"/>
          </p:cNvSpPr>
          <p:nvPr/>
        </p:nvSpPr>
        <p:spPr bwMode="auto">
          <a:xfrm>
            <a:off x="4949825" y="603885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3" name="Rectangle 83">
            <a:extLst>
              <a:ext uri="{FF2B5EF4-FFF2-40B4-BE49-F238E27FC236}">
                <a16:creationId xmlns:a16="http://schemas.microsoft.com/office/drawing/2014/main" id="{2D6E244C-9F6F-4928-B196-C22010A9442A}"/>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4" name="Rectangle 84">
            <a:extLst>
              <a:ext uri="{FF2B5EF4-FFF2-40B4-BE49-F238E27FC236}">
                <a16:creationId xmlns:a16="http://schemas.microsoft.com/office/drawing/2014/main" id="{AF342F04-7A5A-4F8C-83C5-9625F454C902}"/>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16:15</a:t>
            </a:r>
            <a:endParaRPr kumimoji="0" lang="en-US" altLang="en-US" sz="1800" b="0" i="0" u="none" strike="noStrike" cap="none" normalizeH="0" baseline="0">
              <a:ln>
                <a:noFill/>
              </a:ln>
              <a:solidFill>
                <a:schemeClr val="tx1"/>
              </a:solidFill>
              <a:effectLst>
                <a:glow rad="63500">
                  <a:schemeClr val="bg1"/>
                </a:glow>
              </a:effectLst>
            </a:endParaRPr>
          </a:p>
        </p:txBody>
      </p:sp>
      <p:sp>
        <p:nvSpPr>
          <p:cNvPr id="85" name="Rectangle 85">
            <a:extLst>
              <a:ext uri="{FF2B5EF4-FFF2-40B4-BE49-F238E27FC236}">
                <a16:creationId xmlns:a16="http://schemas.microsoft.com/office/drawing/2014/main" id="{343E1D17-F29D-4DC3-82A4-FC1763EDC6D7}"/>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1:13</a:t>
            </a:r>
            <a:endParaRPr kumimoji="0" lang="en-US" altLang="en-US" sz="1800" b="0" i="0" u="none" strike="noStrike" cap="none" normalizeH="0" baseline="0">
              <a:ln>
                <a:noFill/>
              </a:ln>
              <a:solidFill>
                <a:schemeClr val="tx1"/>
              </a:solidFill>
              <a:effectLst>
                <a:glow rad="63500">
                  <a:schemeClr val="bg1"/>
                </a:glow>
              </a:effectLst>
            </a:endParaRPr>
          </a:p>
        </p:txBody>
      </p:sp>
      <p:sp>
        <p:nvSpPr>
          <p:cNvPr id="86" name="Rectangle 86">
            <a:extLst>
              <a:ext uri="{FF2B5EF4-FFF2-40B4-BE49-F238E27FC236}">
                <a16:creationId xmlns:a16="http://schemas.microsoft.com/office/drawing/2014/main" id="{AE34D0E8-9F9C-488D-94F0-DAEEA8D937A7}"/>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Col. 2:12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7" name="Rectangle 87">
            <a:extLst>
              <a:ext uri="{FF2B5EF4-FFF2-40B4-BE49-F238E27FC236}">
                <a16:creationId xmlns:a16="http://schemas.microsoft.com/office/drawing/2014/main" id="{54619319-CF30-4CDD-990B-DC539235915C}"/>
              </a:ext>
            </a:extLst>
          </p:cNvPr>
          <p:cNvSpPr>
            <a:spLocks noChangeArrowheads="1"/>
          </p:cNvSpPr>
          <p:nvPr/>
        </p:nvSpPr>
        <p:spPr bwMode="auto">
          <a:xfrm>
            <a:off x="101600" y="6438900"/>
            <a:ext cx="899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Mt. 14:2</a:t>
            </a:r>
            <a:endParaRPr kumimoji="0" lang="en-US" altLang="en-US" sz="1800" b="0" i="0" u="none" strike="noStrike" cap="none" normalizeH="0" baseline="0">
              <a:ln>
                <a:noFill/>
              </a:ln>
              <a:solidFill>
                <a:schemeClr val="tx1"/>
              </a:solidFill>
              <a:effectLst>
                <a:glow rad="63500">
                  <a:schemeClr val="bg1"/>
                </a:glow>
              </a:effectLst>
            </a:endParaRPr>
          </a:p>
        </p:txBody>
      </p:sp>
      <p:sp>
        <p:nvSpPr>
          <p:cNvPr id="88" name="Rectangle 88">
            <a:extLst>
              <a:ext uri="{FF2B5EF4-FFF2-40B4-BE49-F238E27FC236}">
                <a16:creationId xmlns:a16="http://schemas.microsoft.com/office/drawing/2014/main" id="{6C1BC15E-B0D8-4AB4-9E93-6D3795B37A42}"/>
              </a:ext>
            </a:extLst>
          </p:cNvPr>
          <p:cNvSpPr>
            <a:spLocks noChangeArrowheads="1"/>
          </p:cNvSpPr>
          <p:nvPr/>
        </p:nvSpPr>
        <p:spPr bwMode="auto">
          <a:xfrm>
            <a:off x="1314450" y="6438900"/>
            <a:ext cx="804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Mk. 1:8</a:t>
            </a:r>
            <a:endParaRPr kumimoji="0" lang="en-US" altLang="en-US" sz="1800" b="0" i="0" u="none" strike="noStrike" cap="none" normalizeH="0" baseline="0">
              <a:ln>
                <a:noFill/>
              </a:ln>
              <a:solidFill>
                <a:schemeClr val="tx1"/>
              </a:solidFill>
              <a:effectLst>
                <a:glow rad="63500">
                  <a:schemeClr val="bg1"/>
                </a:glow>
              </a:effectLst>
            </a:endParaRPr>
          </a:p>
        </p:txBody>
      </p:sp>
      <p:sp>
        <p:nvSpPr>
          <p:cNvPr id="89" name="Rectangle 89">
            <a:extLst>
              <a:ext uri="{FF2B5EF4-FFF2-40B4-BE49-F238E27FC236}">
                <a16:creationId xmlns:a16="http://schemas.microsoft.com/office/drawing/2014/main" id="{04CA8A27-57ED-4C74-B218-D205A78816AE}"/>
              </a:ext>
            </a:extLst>
          </p:cNvPr>
          <p:cNvSpPr>
            <a:spLocks noChangeArrowheads="1"/>
          </p:cNvSpPr>
          <p:nvPr/>
        </p:nvSpPr>
        <p:spPr bwMode="auto">
          <a:xfrm>
            <a:off x="2525713" y="6438900"/>
            <a:ext cx="689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0" name="Rectangle 90">
            <a:extLst>
              <a:ext uri="{FF2B5EF4-FFF2-40B4-BE49-F238E27FC236}">
                <a16:creationId xmlns:a16="http://schemas.microsoft.com/office/drawing/2014/main" id="{77C612DC-1928-4571-999B-442DDE859821}"/>
              </a:ext>
            </a:extLst>
          </p:cNvPr>
          <p:cNvSpPr>
            <a:spLocks noChangeArrowheads="1"/>
          </p:cNvSpPr>
          <p:nvPr/>
        </p:nvSpPr>
        <p:spPr bwMode="auto">
          <a:xfrm>
            <a:off x="3738563" y="6438900"/>
            <a:ext cx="8191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Lk. 9:19</a:t>
            </a:r>
            <a:endParaRPr kumimoji="0" lang="en-US" altLang="en-US" sz="1800" b="0" i="0" u="none" strike="noStrike" cap="none" normalizeH="0" baseline="0">
              <a:ln>
                <a:noFill/>
              </a:ln>
              <a:solidFill>
                <a:schemeClr val="tx1"/>
              </a:solidFill>
              <a:effectLst>
                <a:glow rad="63500">
                  <a:schemeClr val="bg1"/>
                </a:glow>
              </a:effectLst>
            </a:endParaRPr>
          </a:p>
        </p:txBody>
      </p:sp>
      <p:sp>
        <p:nvSpPr>
          <p:cNvPr id="91" name="Rectangle 91">
            <a:extLst>
              <a:ext uri="{FF2B5EF4-FFF2-40B4-BE49-F238E27FC236}">
                <a16:creationId xmlns:a16="http://schemas.microsoft.com/office/drawing/2014/main" id="{69129FF5-942F-402F-B8EC-1297A9D2AFDC}"/>
              </a:ext>
            </a:extLst>
          </p:cNvPr>
          <p:cNvSpPr>
            <a:spLocks noChangeArrowheads="1"/>
          </p:cNvSpPr>
          <p:nvPr/>
        </p:nvSpPr>
        <p:spPr bwMode="auto">
          <a:xfrm>
            <a:off x="4949825" y="6438900"/>
            <a:ext cx="809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Jn. 3:26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2" name="Rectangle 92">
            <a:extLst>
              <a:ext uri="{FF2B5EF4-FFF2-40B4-BE49-F238E27FC236}">
                <a16:creationId xmlns:a16="http://schemas.microsoft.com/office/drawing/2014/main" id="{79306BB5-806D-458C-AD4A-B6B373360E97}"/>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8:16</a:t>
            </a:r>
            <a:endParaRPr kumimoji="0" lang="en-US" altLang="en-US" sz="1800" b="0" i="0" u="none" strike="noStrike" cap="none" normalizeH="0" baseline="0">
              <a:ln>
                <a:noFill/>
              </a:ln>
              <a:solidFill>
                <a:schemeClr val="tx1"/>
              </a:solidFill>
              <a:effectLst>
                <a:glow rad="63500">
                  <a:schemeClr val="bg1"/>
                </a:glow>
              </a:effectLst>
            </a:endParaRPr>
          </a:p>
        </p:txBody>
      </p:sp>
      <p:sp>
        <p:nvSpPr>
          <p:cNvPr id="93" name="Rectangle 93">
            <a:extLst>
              <a:ext uri="{FF2B5EF4-FFF2-40B4-BE49-F238E27FC236}">
                <a16:creationId xmlns:a16="http://schemas.microsoft.com/office/drawing/2014/main" id="{F96DF7F4-3779-4CED-A021-81BC4A9EBF38}"/>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Ac. 16:33</a:t>
            </a:r>
            <a:endParaRPr kumimoji="0" lang="en-US" altLang="en-US" sz="1800" b="0" i="0" u="none" strike="noStrike" cap="none" normalizeH="0" baseline="0">
              <a:ln>
                <a:noFill/>
              </a:ln>
              <a:solidFill>
                <a:schemeClr val="tx1"/>
              </a:solidFill>
              <a:effectLst>
                <a:glow rad="63500">
                  <a:schemeClr val="bg1"/>
                </a:glow>
              </a:effectLst>
            </a:endParaRPr>
          </a:p>
        </p:txBody>
      </p:sp>
      <p:sp>
        <p:nvSpPr>
          <p:cNvPr id="94" name="Rectangle 94">
            <a:extLst>
              <a:ext uri="{FF2B5EF4-FFF2-40B4-BE49-F238E27FC236}">
                <a16:creationId xmlns:a16="http://schemas.microsoft.com/office/drawing/2014/main" id="{3709332C-4D2C-4BE4-AC14-75E2616D9D77}"/>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1Co. 1:14</a:t>
            </a:r>
            <a:endParaRPr kumimoji="0" lang="en-US" altLang="en-US" sz="1800" b="0" i="0" u="none" strike="noStrike" cap="none" normalizeH="0" baseline="0">
              <a:ln>
                <a:noFill/>
              </a:ln>
              <a:solidFill>
                <a:schemeClr val="tx1"/>
              </a:solidFill>
              <a:effectLst>
                <a:glow rad="63500">
                  <a:schemeClr val="bg1"/>
                </a:glow>
              </a:effectLst>
            </a:endParaRPr>
          </a:p>
        </p:txBody>
      </p:sp>
      <p:sp>
        <p:nvSpPr>
          <p:cNvPr id="95" name="Rectangle 95">
            <a:extLst>
              <a:ext uri="{FF2B5EF4-FFF2-40B4-BE49-F238E27FC236}">
                <a16:creationId xmlns:a16="http://schemas.microsoft.com/office/drawing/2014/main" id="{08CAD4A9-5597-4BAA-BF67-6057D52D998F}"/>
              </a:ext>
            </a:extLst>
          </p:cNvPr>
          <p:cNvSpPr>
            <a:spLocks noChangeArrowheads="1"/>
          </p:cNvSpPr>
          <p:nvPr/>
        </p:nvSpPr>
        <p:spPr bwMode="auto">
          <a:xfrm>
            <a:off x="9798050" y="6438900"/>
            <a:ext cx="8864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000000"/>
                </a:solidFill>
                <a:effectLst>
                  <a:glow rad="63500">
                    <a:schemeClr val="bg1"/>
                  </a:glow>
                </a:effectLst>
                <a:latin typeface="Calibri" panose="020F0502020204030204" pitchFamily="34" charset="0"/>
              </a:rPr>
              <a:t>Heb. 6:2</a:t>
            </a:r>
            <a:endParaRPr kumimoji="0" lang="en-US" altLang="en-US" sz="1800" b="0" i="0" u="none" strike="noStrike" cap="none" normalizeH="0" baseline="0">
              <a:ln>
                <a:noFill/>
              </a:ln>
              <a:solidFill>
                <a:schemeClr val="tx1"/>
              </a:solidFill>
              <a:effectLst>
                <a:glow rad="63500">
                  <a:schemeClr val="bg1"/>
                </a:glow>
              </a:effectLst>
            </a:endParaRPr>
          </a:p>
        </p:txBody>
      </p:sp>
    </p:spTree>
    <p:extLst>
      <p:ext uri="{BB962C8B-B14F-4D97-AF65-F5344CB8AC3E}">
        <p14:creationId xmlns:p14="http://schemas.microsoft.com/office/powerpoint/2010/main" val="1539628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
                                        <p:tgtEl>
                                          <p:spTgt spid="5"/>
                                        </p:tgtEl>
                                      </p:cBhvr>
                                    </p:animEffect>
                                  </p:childTnLst>
                                </p:cTn>
                              </p:par>
                            </p:childTnLst>
                          </p:cTn>
                        </p:par>
                        <p:par>
                          <p:cTn id="12" fill="hold">
                            <p:stCondLst>
                              <p:cond delay="55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
                                        <p:tgtEl>
                                          <p:spTgt spid="15"/>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
                                        <p:tgtEl>
                                          <p:spTgt spid="24"/>
                                        </p:tgtEl>
                                      </p:cBhvr>
                                    </p:animEffect>
                                  </p:childTnLst>
                                </p:cTn>
                              </p:par>
                            </p:childTnLst>
                          </p:cTn>
                        </p:par>
                        <p:par>
                          <p:cTn id="20" fill="hold">
                            <p:stCondLst>
                              <p:cond delay="65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
                                        <p:tgtEl>
                                          <p:spTgt spid="33"/>
                                        </p:tgtEl>
                                      </p:cBhvr>
                                    </p:animEffect>
                                  </p:childTnLst>
                                </p:cTn>
                              </p:par>
                            </p:childTnLst>
                          </p:cTn>
                        </p:par>
                        <p:par>
                          <p:cTn id="24" fill="hold">
                            <p:stCondLst>
                              <p:cond delay="7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
                                        <p:tgtEl>
                                          <p:spTgt spid="42"/>
                                        </p:tgtEl>
                                      </p:cBhvr>
                                    </p:animEffect>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
                                        <p:tgtEl>
                                          <p:spTgt spid="51"/>
                                        </p:tgtEl>
                                      </p:cBhvr>
                                    </p:animEffect>
                                  </p:childTnLst>
                                </p:cTn>
                              </p:par>
                            </p:childTnLst>
                          </p:cTn>
                        </p:par>
                        <p:par>
                          <p:cTn id="32" fill="hold">
                            <p:stCondLst>
                              <p:cond delay="800"/>
                            </p:stCondLst>
                            <p:childTnLst>
                              <p:par>
                                <p:cTn id="33" presetID="10" presetClass="entr" presetSubtype="0"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
                                        <p:tgtEl>
                                          <p:spTgt spid="60"/>
                                        </p:tgtEl>
                                      </p:cBhvr>
                                    </p:animEffect>
                                  </p:childTnLst>
                                </p:cTn>
                              </p:par>
                            </p:childTnLst>
                          </p:cTn>
                        </p:par>
                        <p:par>
                          <p:cTn id="36" fill="hold">
                            <p:stCondLst>
                              <p:cond delay="850"/>
                            </p:stCondLst>
                            <p:childTnLst>
                              <p:par>
                                <p:cTn id="37" presetID="10" presetClass="entr" presetSubtype="0"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
                                        <p:tgtEl>
                                          <p:spTgt spid="69"/>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
                                        <p:tgtEl>
                                          <p:spTgt spid="78"/>
                                        </p:tgtEl>
                                      </p:cBhvr>
                                    </p:animEffect>
                                  </p:childTnLst>
                                </p:cTn>
                              </p:par>
                            </p:childTnLst>
                          </p:cTn>
                        </p:par>
                        <p:par>
                          <p:cTn id="44" fill="hold">
                            <p:stCondLst>
                              <p:cond delay="950"/>
                            </p:stCondLst>
                            <p:childTnLst>
                              <p:par>
                                <p:cTn id="45" presetID="10"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
                                        <p:tgtEl>
                                          <p:spTgt spid="87"/>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
                                        <p:tgtEl>
                                          <p:spTgt spid="6"/>
                                        </p:tgtEl>
                                      </p:cBhvr>
                                    </p:animEffect>
                                  </p:childTnLst>
                                </p:cTn>
                              </p:par>
                            </p:childTnLst>
                          </p:cTn>
                        </p:par>
                        <p:par>
                          <p:cTn id="52" fill="hold">
                            <p:stCondLst>
                              <p:cond delay="105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
                                        <p:tgtEl>
                                          <p:spTgt spid="16"/>
                                        </p:tgtEl>
                                      </p:cBhvr>
                                    </p:animEffect>
                                  </p:childTnLst>
                                </p:cTn>
                              </p:par>
                            </p:childTnLst>
                          </p:cTn>
                        </p:par>
                        <p:par>
                          <p:cTn id="56" fill="hold">
                            <p:stCondLst>
                              <p:cond delay="11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
                                        <p:tgtEl>
                                          <p:spTgt spid="25"/>
                                        </p:tgtEl>
                                      </p:cBhvr>
                                    </p:animEffect>
                                  </p:childTnLst>
                                </p:cTn>
                              </p:par>
                            </p:childTnLst>
                          </p:cTn>
                        </p:par>
                        <p:par>
                          <p:cTn id="60" fill="hold">
                            <p:stCondLst>
                              <p:cond delay="1150"/>
                            </p:stCondLst>
                            <p:childTnLst>
                              <p:par>
                                <p:cTn id="61" presetID="10" presetClass="entr" presetSubtype="0"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
                                        <p:tgtEl>
                                          <p:spTgt spid="34"/>
                                        </p:tgtEl>
                                      </p:cBhvr>
                                    </p:animEffect>
                                  </p:childTnLst>
                                </p:cTn>
                              </p:par>
                            </p:childTnLst>
                          </p:cTn>
                        </p:par>
                        <p:par>
                          <p:cTn id="64" fill="hold">
                            <p:stCondLst>
                              <p:cond delay="12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
                                        <p:tgtEl>
                                          <p:spTgt spid="43"/>
                                        </p:tgtEl>
                                      </p:cBhvr>
                                    </p:animEffect>
                                  </p:childTnLst>
                                </p:cTn>
                              </p:par>
                            </p:childTnLst>
                          </p:cTn>
                        </p:par>
                        <p:par>
                          <p:cTn id="68" fill="hold">
                            <p:stCondLst>
                              <p:cond delay="1250"/>
                            </p:stCondLst>
                            <p:childTnLst>
                              <p:par>
                                <p:cTn id="69" presetID="10" presetClass="entr" presetSubtype="0"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
                                        <p:tgtEl>
                                          <p:spTgt spid="52"/>
                                        </p:tgtEl>
                                      </p:cBhvr>
                                    </p:animEffect>
                                  </p:childTnLst>
                                </p:cTn>
                              </p:par>
                            </p:childTnLst>
                          </p:cTn>
                        </p:par>
                        <p:par>
                          <p:cTn id="72" fill="hold">
                            <p:stCondLst>
                              <p:cond delay="1300"/>
                            </p:stCondLst>
                            <p:childTnLst>
                              <p:par>
                                <p:cTn id="73" presetID="10" presetClass="entr" presetSubtype="0"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
                                        <p:tgtEl>
                                          <p:spTgt spid="61"/>
                                        </p:tgtEl>
                                      </p:cBhvr>
                                    </p:animEffect>
                                  </p:childTnLst>
                                </p:cTn>
                              </p:par>
                            </p:childTnLst>
                          </p:cTn>
                        </p:par>
                        <p:par>
                          <p:cTn id="76" fill="hold">
                            <p:stCondLst>
                              <p:cond delay="1350"/>
                            </p:stCondLst>
                            <p:childTnLst>
                              <p:par>
                                <p:cTn id="77" presetID="10" presetClass="entr" presetSubtype="0"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
                                        <p:tgtEl>
                                          <p:spTgt spid="70"/>
                                        </p:tgtEl>
                                      </p:cBhvr>
                                    </p:animEffect>
                                  </p:childTnLst>
                                </p:cTn>
                              </p:par>
                            </p:childTnLst>
                          </p:cTn>
                        </p:par>
                        <p:par>
                          <p:cTn id="80" fill="hold">
                            <p:stCondLst>
                              <p:cond delay="1400"/>
                            </p:stCondLst>
                            <p:childTnLst>
                              <p:par>
                                <p:cTn id="81" presetID="10" presetClass="entr" presetSubtype="0" fill="hold" grpId="0"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fade">
                                      <p:cBhvr>
                                        <p:cTn id="83" dur="50"/>
                                        <p:tgtEl>
                                          <p:spTgt spid="79"/>
                                        </p:tgtEl>
                                      </p:cBhvr>
                                    </p:animEffect>
                                  </p:childTnLst>
                                </p:cTn>
                              </p:par>
                            </p:childTnLst>
                          </p:cTn>
                        </p:par>
                        <p:par>
                          <p:cTn id="84" fill="hold">
                            <p:stCondLst>
                              <p:cond delay="1450"/>
                            </p:stCondLst>
                            <p:childTnLst>
                              <p:par>
                                <p:cTn id="85" presetID="10" presetClass="entr" presetSubtype="0" fill="hold" grpId="0"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50"/>
                                        <p:tgtEl>
                                          <p:spTgt spid="88"/>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
                                        <p:tgtEl>
                                          <p:spTgt spid="7"/>
                                        </p:tgtEl>
                                      </p:cBhvr>
                                    </p:animEffect>
                                  </p:childTnLst>
                                </p:cTn>
                              </p:par>
                            </p:childTnLst>
                          </p:cTn>
                        </p:par>
                        <p:par>
                          <p:cTn id="92" fill="hold">
                            <p:stCondLst>
                              <p:cond delay="1550"/>
                            </p:stCondLst>
                            <p:childTnLst>
                              <p:par>
                                <p:cTn id="93" presetID="10" presetClass="entr" presetSubtype="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
                                        <p:tgtEl>
                                          <p:spTgt spid="17"/>
                                        </p:tgtEl>
                                      </p:cBhvr>
                                    </p:animEffect>
                                  </p:childTnLst>
                                </p:cTn>
                              </p:par>
                            </p:childTnLst>
                          </p:cTn>
                        </p:par>
                        <p:par>
                          <p:cTn id="96" fill="hold">
                            <p:stCondLst>
                              <p:cond delay="1600"/>
                            </p:stCondLst>
                            <p:childTnLst>
                              <p:par>
                                <p:cTn id="97" presetID="10"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
                                        <p:tgtEl>
                                          <p:spTgt spid="26"/>
                                        </p:tgtEl>
                                      </p:cBhvr>
                                    </p:animEffect>
                                  </p:childTnLst>
                                </p:cTn>
                              </p:par>
                            </p:childTnLst>
                          </p:cTn>
                        </p:par>
                        <p:par>
                          <p:cTn id="100" fill="hold">
                            <p:stCondLst>
                              <p:cond delay="1650"/>
                            </p:stCondLst>
                            <p:childTnLst>
                              <p:par>
                                <p:cTn id="101" presetID="10"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
                                        <p:tgtEl>
                                          <p:spTgt spid="35"/>
                                        </p:tgtEl>
                                      </p:cBhvr>
                                    </p:animEffect>
                                  </p:childTnLst>
                                </p:cTn>
                              </p:par>
                            </p:childTnLst>
                          </p:cTn>
                        </p:par>
                        <p:par>
                          <p:cTn id="104" fill="hold">
                            <p:stCondLst>
                              <p:cond delay="1700"/>
                            </p:stCondLst>
                            <p:childTnLst>
                              <p:par>
                                <p:cTn id="105" presetID="10"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
                                        <p:tgtEl>
                                          <p:spTgt spid="44"/>
                                        </p:tgtEl>
                                      </p:cBhvr>
                                    </p:animEffect>
                                  </p:childTnLst>
                                </p:cTn>
                              </p:par>
                            </p:childTnLst>
                          </p:cTn>
                        </p:par>
                        <p:par>
                          <p:cTn id="108" fill="hold">
                            <p:stCondLst>
                              <p:cond delay="1750"/>
                            </p:stCondLst>
                            <p:childTnLst>
                              <p:par>
                                <p:cTn id="109" presetID="10"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
                                        <p:tgtEl>
                                          <p:spTgt spid="53"/>
                                        </p:tgtEl>
                                      </p:cBhvr>
                                    </p:animEffect>
                                  </p:childTnLst>
                                </p:cTn>
                              </p:par>
                            </p:childTnLst>
                          </p:cTn>
                        </p:par>
                        <p:par>
                          <p:cTn id="112" fill="hold">
                            <p:stCondLst>
                              <p:cond delay="1800"/>
                            </p:stCondLst>
                            <p:childTnLst>
                              <p:par>
                                <p:cTn id="113" presetID="10" presetClass="entr" presetSubtype="0" fill="hold" grpId="0"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
                                        <p:tgtEl>
                                          <p:spTgt spid="62"/>
                                        </p:tgtEl>
                                      </p:cBhvr>
                                    </p:animEffect>
                                  </p:childTnLst>
                                </p:cTn>
                              </p:par>
                            </p:childTnLst>
                          </p:cTn>
                        </p:par>
                        <p:par>
                          <p:cTn id="116" fill="hold">
                            <p:stCondLst>
                              <p:cond delay="1850"/>
                            </p:stCondLst>
                            <p:childTnLst>
                              <p:par>
                                <p:cTn id="117" presetID="10" presetClass="entr" presetSubtype="0" fill="hold" grpId="0" nodeType="afterEffect">
                                  <p:stCondLst>
                                    <p:cond delay="0"/>
                                  </p:stCondLst>
                                  <p:childTnLst>
                                    <p:set>
                                      <p:cBhvr>
                                        <p:cTn id="118" dur="1" fill="hold">
                                          <p:stCondLst>
                                            <p:cond delay="0"/>
                                          </p:stCondLst>
                                        </p:cTn>
                                        <p:tgtEl>
                                          <p:spTgt spid="71"/>
                                        </p:tgtEl>
                                        <p:attrNameLst>
                                          <p:attrName>style.visibility</p:attrName>
                                        </p:attrNameLst>
                                      </p:cBhvr>
                                      <p:to>
                                        <p:strVal val="visible"/>
                                      </p:to>
                                    </p:set>
                                    <p:animEffect transition="in" filter="fade">
                                      <p:cBhvr>
                                        <p:cTn id="119" dur="50"/>
                                        <p:tgtEl>
                                          <p:spTgt spid="71"/>
                                        </p:tgtEl>
                                      </p:cBhvr>
                                    </p:animEffect>
                                  </p:childTnLst>
                                </p:cTn>
                              </p:par>
                            </p:childTnLst>
                          </p:cTn>
                        </p:par>
                        <p:par>
                          <p:cTn id="120" fill="hold">
                            <p:stCondLst>
                              <p:cond delay="1900"/>
                            </p:stCondLst>
                            <p:childTnLst>
                              <p:par>
                                <p:cTn id="121" presetID="10" presetClass="entr" presetSubtype="0" fill="hold" grpId="0" nodeType="after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fade">
                                      <p:cBhvr>
                                        <p:cTn id="123" dur="50"/>
                                        <p:tgtEl>
                                          <p:spTgt spid="80"/>
                                        </p:tgtEl>
                                      </p:cBhvr>
                                    </p:animEffect>
                                  </p:childTnLst>
                                </p:cTn>
                              </p:par>
                            </p:childTnLst>
                          </p:cTn>
                        </p:par>
                        <p:par>
                          <p:cTn id="124" fill="hold">
                            <p:stCondLst>
                              <p:cond delay="1950"/>
                            </p:stCondLst>
                            <p:childTnLst>
                              <p:par>
                                <p:cTn id="125" presetID="10" presetClass="entr" presetSubtype="0" fill="hold" grpId="0" nodeType="after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50"/>
                                        <p:tgtEl>
                                          <p:spTgt spid="89"/>
                                        </p:tgtEl>
                                      </p:cBhvr>
                                    </p:animEffect>
                                  </p:childTnLst>
                                </p:cTn>
                              </p:par>
                            </p:childTnLst>
                          </p:cTn>
                        </p:par>
                        <p:par>
                          <p:cTn id="128" fill="hold">
                            <p:stCondLst>
                              <p:cond delay="2000"/>
                            </p:stCondLst>
                            <p:childTnLst>
                              <p:par>
                                <p:cTn id="129" presetID="10" presetClass="entr" presetSubtype="0" fill="hold" grpId="0" nodeType="afterEffect">
                                  <p:stCondLst>
                                    <p:cond delay="0"/>
                                  </p:stCondLst>
                                  <p:childTnLst>
                                    <p:set>
                                      <p:cBhvr>
                                        <p:cTn id="130" dur="1" fill="hold">
                                          <p:stCondLst>
                                            <p:cond delay="0"/>
                                          </p:stCondLst>
                                        </p:cTn>
                                        <p:tgtEl>
                                          <p:spTgt spid="8"/>
                                        </p:tgtEl>
                                        <p:attrNameLst>
                                          <p:attrName>style.visibility</p:attrName>
                                        </p:attrNameLst>
                                      </p:cBhvr>
                                      <p:to>
                                        <p:strVal val="visible"/>
                                      </p:to>
                                    </p:set>
                                    <p:animEffect transition="in" filter="fade">
                                      <p:cBhvr>
                                        <p:cTn id="131" dur="50"/>
                                        <p:tgtEl>
                                          <p:spTgt spid="8"/>
                                        </p:tgtEl>
                                      </p:cBhvr>
                                    </p:animEffect>
                                  </p:childTnLst>
                                </p:cTn>
                              </p:par>
                            </p:childTnLst>
                          </p:cTn>
                        </p:par>
                        <p:par>
                          <p:cTn id="132" fill="hold">
                            <p:stCondLst>
                              <p:cond delay="2050"/>
                            </p:stCondLst>
                            <p:childTnLst>
                              <p:par>
                                <p:cTn id="133" presetID="10" presetClass="entr" presetSubtype="0" fill="hold" grpId="0"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fade">
                                      <p:cBhvr>
                                        <p:cTn id="135" dur="50"/>
                                        <p:tgtEl>
                                          <p:spTgt spid="18"/>
                                        </p:tgtEl>
                                      </p:cBhvr>
                                    </p:animEffect>
                                  </p:childTnLst>
                                </p:cTn>
                              </p:par>
                            </p:childTnLst>
                          </p:cTn>
                        </p:par>
                        <p:par>
                          <p:cTn id="136" fill="hold">
                            <p:stCondLst>
                              <p:cond delay="2100"/>
                            </p:stCondLst>
                            <p:childTnLst>
                              <p:par>
                                <p:cTn id="137" presetID="10"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
                                        <p:tgtEl>
                                          <p:spTgt spid="27"/>
                                        </p:tgtEl>
                                      </p:cBhvr>
                                    </p:animEffect>
                                  </p:childTnLst>
                                </p:cTn>
                              </p:par>
                            </p:childTnLst>
                          </p:cTn>
                        </p:par>
                        <p:par>
                          <p:cTn id="140" fill="hold">
                            <p:stCondLst>
                              <p:cond delay="2150"/>
                            </p:stCondLst>
                            <p:childTnLst>
                              <p:par>
                                <p:cTn id="141" presetID="10" presetClass="entr" presetSubtype="0" fill="hold" grpId="0" nodeType="after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fade">
                                      <p:cBhvr>
                                        <p:cTn id="143" dur="50"/>
                                        <p:tgtEl>
                                          <p:spTgt spid="36"/>
                                        </p:tgtEl>
                                      </p:cBhvr>
                                    </p:animEffect>
                                  </p:childTnLst>
                                </p:cTn>
                              </p:par>
                            </p:childTnLst>
                          </p:cTn>
                        </p:par>
                        <p:par>
                          <p:cTn id="144" fill="hold">
                            <p:stCondLst>
                              <p:cond delay="2200"/>
                            </p:stCondLst>
                            <p:childTnLst>
                              <p:par>
                                <p:cTn id="145" presetID="10" presetClass="entr" presetSubtype="0" fill="hold" grpId="0" nodeType="after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fade">
                                      <p:cBhvr>
                                        <p:cTn id="147" dur="50"/>
                                        <p:tgtEl>
                                          <p:spTgt spid="45"/>
                                        </p:tgtEl>
                                      </p:cBhvr>
                                    </p:animEffect>
                                  </p:childTnLst>
                                </p:cTn>
                              </p:par>
                            </p:childTnLst>
                          </p:cTn>
                        </p:par>
                        <p:par>
                          <p:cTn id="148" fill="hold">
                            <p:stCondLst>
                              <p:cond delay="2250"/>
                            </p:stCondLst>
                            <p:childTnLst>
                              <p:par>
                                <p:cTn id="149" presetID="10" presetClass="entr" presetSubtype="0" fill="hold" grpId="0"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fade">
                                      <p:cBhvr>
                                        <p:cTn id="151" dur="50"/>
                                        <p:tgtEl>
                                          <p:spTgt spid="54"/>
                                        </p:tgtEl>
                                      </p:cBhvr>
                                    </p:animEffect>
                                  </p:childTnLst>
                                </p:cTn>
                              </p:par>
                            </p:childTnLst>
                          </p:cTn>
                        </p:par>
                        <p:par>
                          <p:cTn id="152" fill="hold">
                            <p:stCondLst>
                              <p:cond delay="2300"/>
                            </p:stCondLst>
                            <p:childTnLst>
                              <p:par>
                                <p:cTn id="153" presetID="10" presetClass="entr" presetSubtype="0"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fade">
                                      <p:cBhvr>
                                        <p:cTn id="155" dur="50"/>
                                        <p:tgtEl>
                                          <p:spTgt spid="63"/>
                                        </p:tgtEl>
                                      </p:cBhvr>
                                    </p:animEffect>
                                  </p:childTnLst>
                                </p:cTn>
                              </p:par>
                            </p:childTnLst>
                          </p:cTn>
                        </p:par>
                        <p:par>
                          <p:cTn id="156" fill="hold">
                            <p:stCondLst>
                              <p:cond delay="2350"/>
                            </p:stCondLst>
                            <p:childTnLst>
                              <p:par>
                                <p:cTn id="157" presetID="10" presetClass="entr" presetSubtype="0" fill="hold" grpId="0" nodeType="after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fade">
                                      <p:cBhvr>
                                        <p:cTn id="159" dur="50"/>
                                        <p:tgtEl>
                                          <p:spTgt spid="72"/>
                                        </p:tgtEl>
                                      </p:cBhvr>
                                    </p:animEffect>
                                  </p:childTnLst>
                                </p:cTn>
                              </p:par>
                            </p:childTnLst>
                          </p:cTn>
                        </p:par>
                        <p:par>
                          <p:cTn id="160" fill="hold">
                            <p:stCondLst>
                              <p:cond delay="2400"/>
                            </p:stCondLst>
                            <p:childTnLst>
                              <p:par>
                                <p:cTn id="161" presetID="10" presetClass="entr" presetSubtype="0" fill="hold" grpId="0" nodeType="afterEffect">
                                  <p:stCondLst>
                                    <p:cond delay="0"/>
                                  </p:stCondLst>
                                  <p:childTnLst>
                                    <p:set>
                                      <p:cBhvr>
                                        <p:cTn id="162" dur="1" fill="hold">
                                          <p:stCondLst>
                                            <p:cond delay="0"/>
                                          </p:stCondLst>
                                        </p:cTn>
                                        <p:tgtEl>
                                          <p:spTgt spid="81"/>
                                        </p:tgtEl>
                                        <p:attrNameLst>
                                          <p:attrName>style.visibility</p:attrName>
                                        </p:attrNameLst>
                                      </p:cBhvr>
                                      <p:to>
                                        <p:strVal val="visible"/>
                                      </p:to>
                                    </p:set>
                                    <p:animEffect transition="in" filter="fade">
                                      <p:cBhvr>
                                        <p:cTn id="163" dur="50"/>
                                        <p:tgtEl>
                                          <p:spTgt spid="81"/>
                                        </p:tgtEl>
                                      </p:cBhvr>
                                    </p:animEffect>
                                  </p:childTnLst>
                                </p:cTn>
                              </p:par>
                            </p:childTnLst>
                          </p:cTn>
                        </p:par>
                        <p:par>
                          <p:cTn id="164" fill="hold">
                            <p:stCondLst>
                              <p:cond delay="2450"/>
                            </p:stCondLst>
                            <p:childTnLst>
                              <p:par>
                                <p:cTn id="165" presetID="10" presetClass="entr" presetSubtype="0" fill="hold" grpId="0" nodeType="after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50"/>
                                        <p:tgtEl>
                                          <p:spTgt spid="90"/>
                                        </p:tgtEl>
                                      </p:cBhvr>
                                    </p:animEffect>
                                  </p:childTnLst>
                                </p:cTn>
                              </p:par>
                            </p:childTnLst>
                          </p:cTn>
                        </p:par>
                        <p:par>
                          <p:cTn id="168" fill="hold">
                            <p:stCondLst>
                              <p:cond delay="2500"/>
                            </p:stCondLst>
                            <p:childTnLst>
                              <p:par>
                                <p:cTn id="169" presetID="10" presetClass="entr" presetSubtype="0" fill="hold" grpId="0" nodeType="after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
                                        <p:tgtEl>
                                          <p:spTgt spid="9"/>
                                        </p:tgtEl>
                                      </p:cBhvr>
                                    </p:animEffect>
                                  </p:childTnLst>
                                </p:cTn>
                              </p:par>
                            </p:childTnLst>
                          </p:cTn>
                        </p:par>
                        <p:par>
                          <p:cTn id="172" fill="hold">
                            <p:stCondLst>
                              <p:cond delay="2550"/>
                            </p:stCondLst>
                            <p:childTnLst>
                              <p:par>
                                <p:cTn id="173" presetID="10" presetClass="entr" presetSubtype="0" fill="hold" grpId="0" nodeType="afterEffect">
                                  <p:stCondLst>
                                    <p:cond delay="0"/>
                                  </p:stCondLst>
                                  <p:childTnLst>
                                    <p:set>
                                      <p:cBhvr>
                                        <p:cTn id="174" dur="1" fill="hold">
                                          <p:stCondLst>
                                            <p:cond delay="0"/>
                                          </p:stCondLst>
                                        </p:cTn>
                                        <p:tgtEl>
                                          <p:spTgt spid="19"/>
                                        </p:tgtEl>
                                        <p:attrNameLst>
                                          <p:attrName>style.visibility</p:attrName>
                                        </p:attrNameLst>
                                      </p:cBhvr>
                                      <p:to>
                                        <p:strVal val="visible"/>
                                      </p:to>
                                    </p:set>
                                    <p:animEffect transition="in" filter="fade">
                                      <p:cBhvr>
                                        <p:cTn id="175" dur="50"/>
                                        <p:tgtEl>
                                          <p:spTgt spid="19"/>
                                        </p:tgtEl>
                                      </p:cBhvr>
                                    </p:animEffect>
                                  </p:childTnLst>
                                </p:cTn>
                              </p:par>
                            </p:childTnLst>
                          </p:cTn>
                        </p:par>
                        <p:par>
                          <p:cTn id="176" fill="hold">
                            <p:stCondLst>
                              <p:cond delay="2600"/>
                            </p:stCondLst>
                            <p:childTnLst>
                              <p:par>
                                <p:cTn id="177" presetID="10" presetClass="entr" presetSubtype="0" fill="hold" grpId="0" nodeType="afterEffect">
                                  <p:stCondLst>
                                    <p:cond delay="0"/>
                                  </p:stCondLst>
                                  <p:childTnLst>
                                    <p:set>
                                      <p:cBhvr>
                                        <p:cTn id="178" dur="1" fill="hold">
                                          <p:stCondLst>
                                            <p:cond delay="0"/>
                                          </p:stCondLst>
                                        </p:cTn>
                                        <p:tgtEl>
                                          <p:spTgt spid="28"/>
                                        </p:tgtEl>
                                        <p:attrNameLst>
                                          <p:attrName>style.visibility</p:attrName>
                                        </p:attrNameLst>
                                      </p:cBhvr>
                                      <p:to>
                                        <p:strVal val="visible"/>
                                      </p:to>
                                    </p:set>
                                    <p:animEffect transition="in" filter="fade">
                                      <p:cBhvr>
                                        <p:cTn id="179" dur="50"/>
                                        <p:tgtEl>
                                          <p:spTgt spid="28"/>
                                        </p:tgtEl>
                                      </p:cBhvr>
                                    </p:animEffect>
                                  </p:childTnLst>
                                </p:cTn>
                              </p:par>
                            </p:childTnLst>
                          </p:cTn>
                        </p:par>
                        <p:par>
                          <p:cTn id="180" fill="hold">
                            <p:stCondLst>
                              <p:cond delay="2650"/>
                            </p:stCondLst>
                            <p:childTnLst>
                              <p:par>
                                <p:cTn id="181" presetID="10" presetClass="entr" presetSubtype="0" fill="hold" grpId="0" nodeType="afterEffect">
                                  <p:stCondLst>
                                    <p:cond delay="0"/>
                                  </p:stCondLst>
                                  <p:childTnLst>
                                    <p:set>
                                      <p:cBhvr>
                                        <p:cTn id="182" dur="1" fill="hold">
                                          <p:stCondLst>
                                            <p:cond delay="0"/>
                                          </p:stCondLst>
                                        </p:cTn>
                                        <p:tgtEl>
                                          <p:spTgt spid="37"/>
                                        </p:tgtEl>
                                        <p:attrNameLst>
                                          <p:attrName>style.visibility</p:attrName>
                                        </p:attrNameLst>
                                      </p:cBhvr>
                                      <p:to>
                                        <p:strVal val="visible"/>
                                      </p:to>
                                    </p:set>
                                    <p:animEffect transition="in" filter="fade">
                                      <p:cBhvr>
                                        <p:cTn id="183" dur="50"/>
                                        <p:tgtEl>
                                          <p:spTgt spid="37"/>
                                        </p:tgtEl>
                                      </p:cBhvr>
                                    </p:animEffect>
                                  </p:childTnLst>
                                </p:cTn>
                              </p:par>
                            </p:childTnLst>
                          </p:cTn>
                        </p:par>
                        <p:par>
                          <p:cTn id="184" fill="hold">
                            <p:stCondLst>
                              <p:cond delay="2700"/>
                            </p:stCondLst>
                            <p:childTnLst>
                              <p:par>
                                <p:cTn id="185" presetID="10" presetClass="entr" presetSubtype="0" fill="hold" grpId="0" nodeType="afterEffect">
                                  <p:stCondLst>
                                    <p:cond delay="0"/>
                                  </p:stCondLst>
                                  <p:childTnLst>
                                    <p:set>
                                      <p:cBhvr>
                                        <p:cTn id="186" dur="1" fill="hold">
                                          <p:stCondLst>
                                            <p:cond delay="0"/>
                                          </p:stCondLst>
                                        </p:cTn>
                                        <p:tgtEl>
                                          <p:spTgt spid="46"/>
                                        </p:tgtEl>
                                        <p:attrNameLst>
                                          <p:attrName>style.visibility</p:attrName>
                                        </p:attrNameLst>
                                      </p:cBhvr>
                                      <p:to>
                                        <p:strVal val="visible"/>
                                      </p:to>
                                    </p:set>
                                    <p:animEffect transition="in" filter="fade">
                                      <p:cBhvr>
                                        <p:cTn id="187" dur="50"/>
                                        <p:tgtEl>
                                          <p:spTgt spid="46"/>
                                        </p:tgtEl>
                                      </p:cBhvr>
                                    </p:animEffect>
                                  </p:childTnLst>
                                </p:cTn>
                              </p:par>
                            </p:childTnLst>
                          </p:cTn>
                        </p:par>
                        <p:par>
                          <p:cTn id="188" fill="hold">
                            <p:stCondLst>
                              <p:cond delay="2750"/>
                            </p:stCondLst>
                            <p:childTnLst>
                              <p:par>
                                <p:cTn id="189" presetID="10" presetClass="entr" presetSubtype="0" fill="hold" grpId="0" nodeType="afterEffect">
                                  <p:stCondLst>
                                    <p:cond delay="0"/>
                                  </p:stCondLst>
                                  <p:childTnLst>
                                    <p:set>
                                      <p:cBhvr>
                                        <p:cTn id="190" dur="1" fill="hold">
                                          <p:stCondLst>
                                            <p:cond delay="0"/>
                                          </p:stCondLst>
                                        </p:cTn>
                                        <p:tgtEl>
                                          <p:spTgt spid="55"/>
                                        </p:tgtEl>
                                        <p:attrNameLst>
                                          <p:attrName>style.visibility</p:attrName>
                                        </p:attrNameLst>
                                      </p:cBhvr>
                                      <p:to>
                                        <p:strVal val="visible"/>
                                      </p:to>
                                    </p:set>
                                    <p:animEffect transition="in" filter="fade">
                                      <p:cBhvr>
                                        <p:cTn id="191" dur="50"/>
                                        <p:tgtEl>
                                          <p:spTgt spid="55"/>
                                        </p:tgtEl>
                                      </p:cBhvr>
                                    </p:animEffect>
                                  </p:childTnLst>
                                </p:cTn>
                              </p:par>
                            </p:childTnLst>
                          </p:cTn>
                        </p:par>
                        <p:par>
                          <p:cTn id="192" fill="hold">
                            <p:stCondLst>
                              <p:cond delay="2800"/>
                            </p:stCondLst>
                            <p:childTnLst>
                              <p:par>
                                <p:cTn id="193" presetID="10" presetClass="entr" presetSubtype="0" fill="hold" grpId="0" nodeType="after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
                                        <p:tgtEl>
                                          <p:spTgt spid="64"/>
                                        </p:tgtEl>
                                      </p:cBhvr>
                                    </p:animEffect>
                                  </p:childTnLst>
                                </p:cTn>
                              </p:par>
                            </p:childTnLst>
                          </p:cTn>
                        </p:par>
                        <p:par>
                          <p:cTn id="196" fill="hold">
                            <p:stCondLst>
                              <p:cond delay="2850"/>
                            </p:stCondLst>
                            <p:childTnLst>
                              <p:par>
                                <p:cTn id="197" presetID="10" presetClass="entr" presetSubtype="0" fill="hold" grpId="0" nodeType="afterEffect">
                                  <p:stCondLst>
                                    <p:cond delay="0"/>
                                  </p:stCondLst>
                                  <p:childTnLst>
                                    <p:set>
                                      <p:cBhvr>
                                        <p:cTn id="198" dur="1" fill="hold">
                                          <p:stCondLst>
                                            <p:cond delay="0"/>
                                          </p:stCondLst>
                                        </p:cTn>
                                        <p:tgtEl>
                                          <p:spTgt spid="73"/>
                                        </p:tgtEl>
                                        <p:attrNameLst>
                                          <p:attrName>style.visibility</p:attrName>
                                        </p:attrNameLst>
                                      </p:cBhvr>
                                      <p:to>
                                        <p:strVal val="visible"/>
                                      </p:to>
                                    </p:set>
                                    <p:animEffect transition="in" filter="fade">
                                      <p:cBhvr>
                                        <p:cTn id="199" dur="50"/>
                                        <p:tgtEl>
                                          <p:spTgt spid="73"/>
                                        </p:tgtEl>
                                      </p:cBhvr>
                                    </p:animEffect>
                                  </p:childTnLst>
                                </p:cTn>
                              </p:par>
                            </p:childTnLst>
                          </p:cTn>
                        </p:par>
                        <p:par>
                          <p:cTn id="200" fill="hold">
                            <p:stCondLst>
                              <p:cond delay="2900"/>
                            </p:stCondLst>
                            <p:childTnLst>
                              <p:par>
                                <p:cTn id="201" presetID="10" presetClass="entr" presetSubtype="0" fill="hold" grpId="0" nodeType="afterEffect">
                                  <p:stCondLst>
                                    <p:cond delay="0"/>
                                  </p:stCondLst>
                                  <p:childTnLst>
                                    <p:set>
                                      <p:cBhvr>
                                        <p:cTn id="202" dur="1" fill="hold">
                                          <p:stCondLst>
                                            <p:cond delay="0"/>
                                          </p:stCondLst>
                                        </p:cTn>
                                        <p:tgtEl>
                                          <p:spTgt spid="82"/>
                                        </p:tgtEl>
                                        <p:attrNameLst>
                                          <p:attrName>style.visibility</p:attrName>
                                        </p:attrNameLst>
                                      </p:cBhvr>
                                      <p:to>
                                        <p:strVal val="visible"/>
                                      </p:to>
                                    </p:set>
                                    <p:animEffect transition="in" filter="fade">
                                      <p:cBhvr>
                                        <p:cTn id="203" dur="50"/>
                                        <p:tgtEl>
                                          <p:spTgt spid="82"/>
                                        </p:tgtEl>
                                      </p:cBhvr>
                                    </p:animEffect>
                                  </p:childTnLst>
                                </p:cTn>
                              </p:par>
                            </p:childTnLst>
                          </p:cTn>
                        </p:par>
                        <p:par>
                          <p:cTn id="204" fill="hold">
                            <p:stCondLst>
                              <p:cond delay="2950"/>
                            </p:stCondLst>
                            <p:childTnLst>
                              <p:par>
                                <p:cTn id="205" presetID="10" presetClass="entr" presetSubtype="0" fill="hold" grpId="0" nodeType="afterEffect">
                                  <p:stCondLst>
                                    <p:cond delay="0"/>
                                  </p:stCondLst>
                                  <p:childTnLst>
                                    <p:set>
                                      <p:cBhvr>
                                        <p:cTn id="206" dur="1" fill="hold">
                                          <p:stCondLst>
                                            <p:cond delay="0"/>
                                          </p:stCondLst>
                                        </p:cTn>
                                        <p:tgtEl>
                                          <p:spTgt spid="91"/>
                                        </p:tgtEl>
                                        <p:attrNameLst>
                                          <p:attrName>style.visibility</p:attrName>
                                        </p:attrNameLst>
                                      </p:cBhvr>
                                      <p:to>
                                        <p:strVal val="visible"/>
                                      </p:to>
                                    </p:set>
                                    <p:animEffect transition="in" filter="fade">
                                      <p:cBhvr>
                                        <p:cTn id="207" dur="50"/>
                                        <p:tgtEl>
                                          <p:spTgt spid="91"/>
                                        </p:tgtEl>
                                      </p:cBhvr>
                                    </p:animEffect>
                                  </p:childTnLst>
                                </p:cTn>
                              </p:par>
                            </p:childTnLst>
                          </p:cTn>
                        </p:par>
                        <p:par>
                          <p:cTn id="208" fill="hold">
                            <p:stCondLst>
                              <p:cond delay="3000"/>
                            </p:stCondLst>
                            <p:childTnLst>
                              <p:par>
                                <p:cTn id="209" presetID="10" presetClass="entr" presetSubtype="0" fill="hold" grpId="0" nodeType="afterEffect">
                                  <p:stCondLst>
                                    <p:cond delay="0"/>
                                  </p:stCondLst>
                                  <p:childTnLst>
                                    <p:set>
                                      <p:cBhvr>
                                        <p:cTn id="210" dur="1" fill="hold">
                                          <p:stCondLst>
                                            <p:cond delay="0"/>
                                          </p:stCondLst>
                                        </p:cTn>
                                        <p:tgtEl>
                                          <p:spTgt spid="10"/>
                                        </p:tgtEl>
                                        <p:attrNameLst>
                                          <p:attrName>style.visibility</p:attrName>
                                        </p:attrNameLst>
                                      </p:cBhvr>
                                      <p:to>
                                        <p:strVal val="visible"/>
                                      </p:to>
                                    </p:set>
                                    <p:animEffect transition="in" filter="fade">
                                      <p:cBhvr>
                                        <p:cTn id="211" dur="50"/>
                                        <p:tgtEl>
                                          <p:spTgt spid="10"/>
                                        </p:tgtEl>
                                      </p:cBhvr>
                                    </p:animEffect>
                                  </p:childTnLst>
                                </p:cTn>
                              </p:par>
                            </p:childTnLst>
                          </p:cTn>
                        </p:par>
                        <p:par>
                          <p:cTn id="212" fill="hold">
                            <p:stCondLst>
                              <p:cond delay="3050"/>
                            </p:stCondLst>
                            <p:childTnLst>
                              <p:par>
                                <p:cTn id="213" presetID="10" presetClass="entr" presetSubtype="0" fill="hold" grpId="0" nodeType="afterEffect">
                                  <p:stCondLst>
                                    <p:cond delay="0"/>
                                  </p:stCondLst>
                                  <p:childTnLst>
                                    <p:set>
                                      <p:cBhvr>
                                        <p:cTn id="214" dur="1" fill="hold">
                                          <p:stCondLst>
                                            <p:cond delay="0"/>
                                          </p:stCondLst>
                                        </p:cTn>
                                        <p:tgtEl>
                                          <p:spTgt spid="20"/>
                                        </p:tgtEl>
                                        <p:attrNameLst>
                                          <p:attrName>style.visibility</p:attrName>
                                        </p:attrNameLst>
                                      </p:cBhvr>
                                      <p:to>
                                        <p:strVal val="visible"/>
                                      </p:to>
                                    </p:set>
                                    <p:animEffect transition="in" filter="fade">
                                      <p:cBhvr>
                                        <p:cTn id="215" dur="50"/>
                                        <p:tgtEl>
                                          <p:spTgt spid="20"/>
                                        </p:tgtEl>
                                      </p:cBhvr>
                                    </p:animEffect>
                                  </p:childTnLst>
                                </p:cTn>
                              </p:par>
                            </p:childTnLst>
                          </p:cTn>
                        </p:par>
                        <p:par>
                          <p:cTn id="216" fill="hold">
                            <p:stCondLst>
                              <p:cond delay="3100"/>
                            </p:stCondLst>
                            <p:childTnLst>
                              <p:par>
                                <p:cTn id="217" presetID="10" presetClass="entr" presetSubtype="0" fill="hold" grpId="0" nodeType="afterEffect">
                                  <p:stCondLst>
                                    <p:cond delay="0"/>
                                  </p:stCondLst>
                                  <p:childTnLst>
                                    <p:set>
                                      <p:cBhvr>
                                        <p:cTn id="218" dur="1" fill="hold">
                                          <p:stCondLst>
                                            <p:cond delay="0"/>
                                          </p:stCondLst>
                                        </p:cTn>
                                        <p:tgtEl>
                                          <p:spTgt spid="29"/>
                                        </p:tgtEl>
                                        <p:attrNameLst>
                                          <p:attrName>style.visibility</p:attrName>
                                        </p:attrNameLst>
                                      </p:cBhvr>
                                      <p:to>
                                        <p:strVal val="visible"/>
                                      </p:to>
                                    </p:set>
                                    <p:animEffect transition="in" filter="fade">
                                      <p:cBhvr>
                                        <p:cTn id="219" dur="50"/>
                                        <p:tgtEl>
                                          <p:spTgt spid="29"/>
                                        </p:tgtEl>
                                      </p:cBhvr>
                                    </p:animEffect>
                                  </p:childTnLst>
                                </p:cTn>
                              </p:par>
                            </p:childTnLst>
                          </p:cTn>
                        </p:par>
                        <p:par>
                          <p:cTn id="220" fill="hold">
                            <p:stCondLst>
                              <p:cond delay="3150"/>
                            </p:stCondLst>
                            <p:childTnLst>
                              <p:par>
                                <p:cTn id="221" presetID="10" presetClass="entr" presetSubtype="0" fill="hold" grpId="0" nodeType="afterEffect">
                                  <p:stCondLst>
                                    <p:cond delay="0"/>
                                  </p:stCondLst>
                                  <p:childTnLst>
                                    <p:set>
                                      <p:cBhvr>
                                        <p:cTn id="222" dur="1" fill="hold">
                                          <p:stCondLst>
                                            <p:cond delay="0"/>
                                          </p:stCondLst>
                                        </p:cTn>
                                        <p:tgtEl>
                                          <p:spTgt spid="38"/>
                                        </p:tgtEl>
                                        <p:attrNameLst>
                                          <p:attrName>style.visibility</p:attrName>
                                        </p:attrNameLst>
                                      </p:cBhvr>
                                      <p:to>
                                        <p:strVal val="visible"/>
                                      </p:to>
                                    </p:set>
                                    <p:animEffect transition="in" filter="fade">
                                      <p:cBhvr>
                                        <p:cTn id="223" dur="50"/>
                                        <p:tgtEl>
                                          <p:spTgt spid="38"/>
                                        </p:tgtEl>
                                      </p:cBhvr>
                                    </p:animEffect>
                                  </p:childTnLst>
                                </p:cTn>
                              </p:par>
                            </p:childTnLst>
                          </p:cTn>
                        </p:par>
                        <p:par>
                          <p:cTn id="224" fill="hold">
                            <p:stCondLst>
                              <p:cond delay="3200"/>
                            </p:stCondLst>
                            <p:childTnLst>
                              <p:par>
                                <p:cTn id="225" presetID="10" presetClass="entr" presetSubtype="0" fill="hold" grpId="0" nodeType="afterEffect">
                                  <p:stCondLst>
                                    <p:cond delay="0"/>
                                  </p:stCondLst>
                                  <p:childTnLst>
                                    <p:set>
                                      <p:cBhvr>
                                        <p:cTn id="226" dur="1" fill="hold">
                                          <p:stCondLst>
                                            <p:cond delay="0"/>
                                          </p:stCondLst>
                                        </p:cTn>
                                        <p:tgtEl>
                                          <p:spTgt spid="47"/>
                                        </p:tgtEl>
                                        <p:attrNameLst>
                                          <p:attrName>style.visibility</p:attrName>
                                        </p:attrNameLst>
                                      </p:cBhvr>
                                      <p:to>
                                        <p:strVal val="visible"/>
                                      </p:to>
                                    </p:set>
                                    <p:animEffect transition="in" filter="fade">
                                      <p:cBhvr>
                                        <p:cTn id="227" dur="50"/>
                                        <p:tgtEl>
                                          <p:spTgt spid="47"/>
                                        </p:tgtEl>
                                      </p:cBhvr>
                                    </p:animEffect>
                                  </p:childTnLst>
                                </p:cTn>
                              </p:par>
                            </p:childTnLst>
                          </p:cTn>
                        </p:par>
                        <p:par>
                          <p:cTn id="228" fill="hold">
                            <p:stCondLst>
                              <p:cond delay="3250"/>
                            </p:stCondLst>
                            <p:childTnLst>
                              <p:par>
                                <p:cTn id="229" presetID="10" presetClass="entr" presetSubtype="0" fill="hold" grpId="0" nodeType="afterEffect">
                                  <p:stCondLst>
                                    <p:cond delay="0"/>
                                  </p:stCondLst>
                                  <p:childTnLst>
                                    <p:set>
                                      <p:cBhvr>
                                        <p:cTn id="230" dur="1" fill="hold">
                                          <p:stCondLst>
                                            <p:cond delay="0"/>
                                          </p:stCondLst>
                                        </p:cTn>
                                        <p:tgtEl>
                                          <p:spTgt spid="56"/>
                                        </p:tgtEl>
                                        <p:attrNameLst>
                                          <p:attrName>style.visibility</p:attrName>
                                        </p:attrNameLst>
                                      </p:cBhvr>
                                      <p:to>
                                        <p:strVal val="visible"/>
                                      </p:to>
                                    </p:set>
                                    <p:animEffect transition="in" filter="fade">
                                      <p:cBhvr>
                                        <p:cTn id="231" dur="50"/>
                                        <p:tgtEl>
                                          <p:spTgt spid="56"/>
                                        </p:tgtEl>
                                      </p:cBhvr>
                                    </p:animEffect>
                                  </p:childTnLst>
                                </p:cTn>
                              </p:par>
                            </p:childTnLst>
                          </p:cTn>
                        </p:par>
                        <p:par>
                          <p:cTn id="232" fill="hold">
                            <p:stCondLst>
                              <p:cond delay="3300"/>
                            </p:stCondLst>
                            <p:childTnLst>
                              <p:par>
                                <p:cTn id="233" presetID="10" presetClass="entr" presetSubtype="0" fill="hold" grpId="0" nodeType="afterEffect">
                                  <p:stCondLst>
                                    <p:cond delay="0"/>
                                  </p:stCondLst>
                                  <p:childTnLst>
                                    <p:set>
                                      <p:cBhvr>
                                        <p:cTn id="234" dur="1" fill="hold">
                                          <p:stCondLst>
                                            <p:cond delay="0"/>
                                          </p:stCondLst>
                                        </p:cTn>
                                        <p:tgtEl>
                                          <p:spTgt spid="65"/>
                                        </p:tgtEl>
                                        <p:attrNameLst>
                                          <p:attrName>style.visibility</p:attrName>
                                        </p:attrNameLst>
                                      </p:cBhvr>
                                      <p:to>
                                        <p:strVal val="visible"/>
                                      </p:to>
                                    </p:set>
                                    <p:animEffect transition="in" filter="fade">
                                      <p:cBhvr>
                                        <p:cTn id="235" dur="50"/>
                                        <p:tgtEl>
                                          <p:spTgt spid="65"/>
                                        </p:tgtEl>
                                      </p:cBhvr>
                                    </p:animEffect>
                                  </p:childTnLst>
                                </p:cTn>
                              </p:par>
                            </p:childTnLst>
                          </p:cTn>
                        </p:par>
                        <p:par>
                          <p:cTn id="236" fill="hold">
                            <p:stCondLst>
                              <p:cond delay="3350"/>
                            </p:stCondLst>
                            <p:childTnLst>
                              <p:par>
                                <p:cTn id="237" presetID="10" presetClass="entr" presetSubtype="0" fill="hold" grpId="0" nodeType="afterEffect">
                                  <p:stCondLst>
                                    <p:cond delay="0"/>
                                  </p:stCondLst>
                                  <p:childTnLst>
                                    <p:set>
                                      <p:cBhvr>
                                        <p:cTn id="238" dur="1" fill="hold">
                                          <p:stCondLst>
                                            <p:cond delay="0"/>
                                          </p:stCondLst>
                                        </p:cTn>
                                        <p:tgtEl>
                                          <p:spTgt spid="74"/>
                                        </p:tgtEl>
                                        <p:attrNameLst>
                                          <p:attrName>style.visibility</p:attrName>
                                        </p:attrNameLst>
                                      </p:cBhvr>
                                      <p:to>
                                        <p:strVal val="visible"/>
                                      </p:to>
                                    </p:set>
                                    <p:animEffect transition="in" filter="fade">
                                      <p:cBhvr>
                                        <p:cTn id="239" dur="50"/>
                                        <p:tgtEl>
                                          <p:spTgt spid="74"/>
                                        </p:tgtEl>
                                      </p:cBhvr>
                                    </p:animEffect>
                                  </p:childTnLst>
                                </p:cTn>
                              </p:par>
                            </p:childTnLst>
                          </p:cTn>
                        </p:par>
                        <p:par>
                          <p:cTn id="240" fill="hold">
                            <p:stCondLst>
                              <p:cond delay="3400"/>
                            </p:stCondLst>
                            <p:childTnLst>
                              <p:par>
                                <p:cTn id="241" presetID="10" presetClass="entr" presetSubtype="0" fill="hold" grpId="0" nodeType="afterEffect">
                                  <p:stCondLst>
                                    <p:cond delay="0"/>
                                  </p:stCondLst>
                                  <p:childTnLst>
                                    <p:set>
                                      <p:cBhvr>
                                        <p:cTn id="242" dur="1" fill="hold">
                                          <p:stCondLst>
                                            <p:cond delay="0"/>
                                          </p:stCondLst>
                                        </p:cTn>
                                        <p:tgtEl>
                                          <p:spTgt spid="83"/>
                                        </p:tgtEl>
                                        <p:attrNameLst>
                                          <p:attrName>style.visibility</p:attrName>
                                        </p:attrNameLst>
                                      </p:cBhvr>
                                      <p:to>
                                        <p:strVal val="visible"/>
                                      </p:to>
                                    </p:set>
                                    <p:animEffect transition="in" filter="fade">
                                      <p:cBhvr>
                                        <p:cTn id="243" dur="50"/>
                                        <p:tgtEl>
                                          <p:spTgt spid="83"/>
                                        </p:tgtEl>
                                      </p:cBhvr>
                                    </p:animEffect>
                                  </p:childTnLst>
                                </p:cTn>
                              </p:par>
                            </p:childTnLst>
                          </p:cTn>
                        </p:par>
                        <p:par>
                          <p:cTn id="244" fill="hold">
                            <p:stCondLst>
                              <p:cond delay="3450"/>
                            </p:stCondLst>
                            <p:childTnLst>
                              <p:par>
                                <p:cTn id="245" presetID="10" presetClass="entr" presetSubtype="0" fill="hold" grpId="0" nodeType="afterEffect">
                                  <p:stCondLst>
                                    <p:cond delay="0"/>
                                  </p:stCondLst>
                                  <p:childTnLst>
                                    <p:set>
                                      <p:cBhvr>
                                        <p:cTn id="246" dur="1" fill="hold">
                                          <p:stCondLst>
                                            <p:cond delay="0"/>
                                          </p:stCondLst>
                                        </p:cTn>
                                        <p:tgtEl>
                                          <p:spTgt spid="92"/>
                                        </p:tgtEl>
                                        <p:attrNameLst>
                                          <p:attrName>style.visibility</p:attrName>
                                        </p:attrNameLst>
                                      </p:cBhvr>
                                      <p:to>
                                        <p:strVal val="visible"/>
                                      </p:to>
                                    </p:set>
                                    <p:animEffect transition="in" filter="fade">
                                      <p:cBhvr>
                                        <p:cTn id="247" dur="50"/>
                                        <p:tgtEl>
                                          <p:spTgt spid="92"/>
                                        </p:tgtEl>
                                      </p:cBhvr>
                                    </p:animEffect>
                                  </p:childTnLst>
                                </p:cTn>
                              </p:par>
                            </p:childTnLst>
                          </p:cTn>
                        </p:par>
                        <p:par>
                          <p:cTn id="248" fill="hold">
                            <p:stCondLst>
                              <p:cond delay="3500"/>
                            </p:stCondLst>
                            <p:childTnLst>
                              <p:par>
                                <p:cTn id="249" presetID="10" presetClass="entr" presetSubtype="0" fill="hold" grpId="0" nodeType="afterEffect">
                                  <p:stCondLst>
                                    <p:cond delay="0"/>
                                  </p:stCondLst>
                                  <p:childTnLst>
                                    <p:set>
                                      <p:cBhvr>
                                        <p:cTn id="250" dur="1" fill="hold">
                                          <p:stCondLst>
                                            <p:cond delay="0"/>
                                          </p:stCondLst>
                                        </p:cTn>
                                        <p:tgtEl>
                                          <p:spTgt spid="11"/>
                                        </p:tgtEl>
                                        <p:attrNameLst>
                                          <p:attrName>style.visibility</p:attrName>
                                        </p:attrNameLst>
                                      </p:cBhvr>
                                      <p:to>
                                        <p:strVal val="visible"/>
                                      </p:to>
                                    </p:set>
                                    <p:animEffect transition="in" filter="fade">
                                      <p:cBhvr>
                                        <p:cTn id="251" dur="50"/>
                                        <p:tgtEl>
                                          <p:spTgt spid="11"/>
                                        </p:tgtEl>
                                      </p:cBhvr>
                                    </p:animEffect>
                                  </p:childTnLst>
                                </p:cTn>
                              </p:par>
                            </p:childTnLst>
                          </p:cTn>
                        </p:par>
                        <p:par>
                          <p:cTn id="252" fill="hold">
                            <p:stCondLst>
                              <p:cond delay="3550"/>
                            </p:stCondLst>
                            <p:childTnLst>
                              <p:par>
                                <p:cTn id="253" presetID="10" presetClass="entr" presetSubtype="0" fill="hold" grpId="0" nodeType="afterEffect">
                                  <p:stCondLst>
                                    <p:cond delay="0"/>
                                  </p:stCondLst>
                                  <p:childTnLst>
                                    <p:set>
                                      <p:cBhvr>
                                        <p:cTn id="254" dur="1" fill="hold">
                                          <p:stCondLst>
                                            <p:cond delay="0"/>
                                          </p:stCondLst>
                                        </p:cTn>
                                        <p:tgtEl>
                                          <p:spTgt spid="21"/>
                                        </p:tgtEl>
                                        <p:attrNameLst>
                                          <p:attrName>style.visibility</p:attrName>
                                        </p:attrNameLst>
                                      </p:cBhvr>
                                      <p:to>
                                        <p:strVal val="visible"/>
                                      </p:to>
                                    </p:set>
                                    <p:animEffect transition="in" filter="fade">
                                      <p:cBhvr>
                                        <p:cTn id="255" dur="50"/>
                                        <p:tgtEl>
                                          <p:spTgt spid="21"/>
                                        </p:tgtEl>
                                      </p:cBhvr>
                                    </p:animEffect>
                                  </p:childTnLst>
                                </p:cTn>
                              </p:par>
                            </p:childTnLst>
                          </p:cTn>
                        </p:par>
                        <p:par>
                          <p:cTn id="256" fill="hold">
                            <p:stCondLst>
                              <p:cond delay="3600"/>
                            </p:stCondLst>
                            <p:childTnLst>
                              <p:par>
                                <p:cTn id="257" presetID="10" presetClass="entr" presetSubtype="0" fill="hold" grpId="0" nodeType="afterEffect">
                                  <p:stCondLst>
                                    <p:cond delay="0"/>
                                  </p:stCondLst>
                                  <p:childTnLst>
                                    <p:set>
                                      <p:cBhvr>
                                        <p:cTn id="258" dur="1" fill="hold">
                                          <p:stCondLst>
                                            <p:cond delay="0"/>
                                          </p:stCondLst>
                                        </p:cTn>
                                        <p:tgtEl>
                                          <p:spTgt spid="30"/>
                                        </p:tgtEl>
                                        <p:attrNameLst>
                                          <p:attrName>style.visibility</p:attrName>
                                        </p:attrNameLst>
                                      </p:cBhvr>
                                      <p:to>
                                        <p:strVal val="visible"/>
                                      </p:to>
                                    </p:set>
                                    <p:animEffect transition="in" filter="fade">
                                      <p:cBhvr>
                                        <p:cTn id="259" dur="50"/>
                                        <p:tgtEl>
                                          <p:spTgt spid="30"/>
                                        </p:tgtEl>
                                      </p:cBhvr>
                                    </p:animEffect>
                                  </p:childTnLst>
                                </p:cTn>
                              </p:par>
                            </p:childTnLst>
                          </p:cTn>
                        </p:par>
                        <p:par>
                          <p:cTn id="260" fill="hold">
                            <p:stCondLst>
                              <p:cond delay="3650"/>
                            </p:stCondLst>
                            <p:childTnLst>
                              <p:par>
                                <p:cTn id="261" presetID="10" presetClass="entr" presetSubtype="0" fill="hold" grpId="0" nodeType="afterEffect">
                                  <p:stCondLst>
                                    <p:cond delay="0"/>
                                  </p:stCondLst>
                                  <p:childTnLst>
                                    <p:set>
                                      <p:cBhvr>
                                        <p:cTn id="262" dur="1" fill="hold">
                                          <p:stCondLst>
                                            <p:cond delay="0"/>
                                          </p:stCondLst>
                                        </p:cTn>
                                        <p:tgtEl>
                                          <p:spTgt spid="39"/>
                                        </p:tgtEl>
                                        <p:attrNameLst>
                                          <p:attrName>style.visibility</p:attrName>
                                        </p:attrNameLst>
                                      </p:cBhvr>
                                      <p:to>
                                        <p:strVal val="visible"/>
                                      </p:to>
                                    </p:set>
                                    <p:animEffect transition="in" filter="fade">
                                      <p:cBhvr>
                                        <p:cTn id="263" dur="50"/>
                                        <p:tgtEl>
                                          <p:spTgt spid="39"/>
                                        </p:tgtEl>
                                      </p:cBhvr>
                                    </p:animEffect>
                                  </p:childTnLst>
                                </p:cTn>
                              </p:par>
                            </p:childTnLst>
                          </p:cTn>
                        </p:par>
                        <p:par>
                          <p:cTn id="264" fill="hold">
                            <p:stCondLst>
                              <p:cond delay="3700"/>
                            </p:stCondLst>
                            <p:childTnLst>
                              <p:par>
                                <p:cTn id="265" presetID="10" presetClass="entr" presetSubtype="0" fill="hold" grpId="0" nodeType="afterEffect">
                                  <p:stCondLst>
                                    <p:cond delay="0"/>
                                  </p:stCondLst>
                                  <p:childTnLst>
                                    <p:set>
                                      <p:cBhvr>
                                        <p:cTn id="266" dur="1" fill="hold">
                                          <p:stCondLst>
                                            <p:cond delay="0"/>
                                          </p:stCondLst>
                                        </p:cTn>
                                        <p:tgtEl>
                                          <p:spTgt spid="48"/>
                                        </p:tgtEl>
                                        <p:attrNameLst>
                                          <p:attrName>style.visibility</p:attrName>
                                        </p:attrNameLst>
                                      </p:cBhvr>
                                      <p:to>
                                        <p:strVal val="visible"/>
                                      </p:to>
                                    </p:set>
                                    <p:animEffect transition="in" filter="fade">
                                      <p:cBhvr>
                                        <p:cTn id="267" dur="50"/>
                                        <p:tgtEl>
                                          <p:spTgt spid="48"/>
                                        </p:tgtEl>
                                      </p:cBhvr>
                                    </p:animEffect>
                                  </p:childTnLst>
                                </p:cTn>
                              </p:par>
                            </p:childTnLst>
                          </p:cTn>
                        </p:par>
                        <p:par>
                          <p:cTn id="268" fill="hold">
                            <p:stCondLst>
                              <p:cond delay="3750"/>
                            </p:stCondLst>
                            <p:childTnLst>
                              <p:par>
                                <p:cTn id="269" presetID="10" presetClass="entr" presetSubtype="0" fill="hold" grpId="0" nodeType="afterEffect">
                                  <p:stCondLst>
                                    <p:cond delay="0"/>
                                  </p:stCondLst>
                                  <p:childTnLst>
                                    <p:set>
                                      <p:cBhvr>
                                        <p:cTn id="270" dur="1" fill="hold">
                                          <p:stCondLst>
                                            <p:cond delay="0"/>
                                          </p:stCondLst>
                                        </p:cTn>
                                        <p:tgtEl>
                                          <p:spTgt spid="57"/>
                                        </p:tgtEl>
                                        <p:attrNameLst>
                                          <p:attrName>style.visibility</p:attrName>
                                        </p:attrNameLst>
                                      </p:cBhvr>
                                      <p:to>
                                        <p:strVal val="visible"/>
                                      </p:to>
                                    </p:set>
                                    <p:animEffect transition="in" filter="fade">
                                      <p:cBhvr>
                                        <p:cTn id="271" dur="50"/>
                                        <p:tgtEl>
                                          <p:spTgt spid="57"/>
                                        </p:tgtEl>
                                      </p:cBhvr>
                                    </p:animEffect>
                                  </p:childTnLst>
                                </p:cTn>
                              </p:par>
                            </p:childTnLst>
                          </p:cTn>
                        </p:par>
                        <p:par>
                          <p:cTn id="272" fill="hold">
                            <p:stCondLst>
                              <p:cond delay="3800"/>
                            </p:stCondLst>
                            <p:childTnLst>
                              <p:par>
                                <p:cTn id="273" presetID="10" presetClass="entr" presetSubtype="0" fill="hold" grpId="0" nodeType="afterEffect">
                                  <p:stCondLst>
                                    <p:cond delay="0"/>
                                  </p:stCondLst>
                                  <p:childTnLst>
                                    <p:set>
                                      <p:cBhvr>
                                        <p:cTn id="274" dur="1" fill="hold">
                                          <p:stCondLst>
                                            <p:cond delay="0"/>
                                          </p:stCondLst>
                                        </p:cTn>
                                        <p:tgtEl>
                                          <p:spTgt spid="66"/>
                                        </p:tgtEl>
                                        <p:attrNameLst>
                                          <p:attrName>style.visibility</p:attrName>
                                        </p:attrNameLst>
                                      </p:cBhvr>
                                      <p:to>
                                        <p:strVal val="visible"/>
                                      </p:to>
                                    </p:set>
                                    <p:animEffect transition="in" filter="fade">
                                      <p:cBhvr>
                                        <p:cTn id="275" dur="50"/>
                                        <p:tgtEl>
                                          <p:spTgt spid="66"/>
                                        </p:tgtEl>
                                      </p:cBhvr>
                                    </p:animEffect>
                                  </p:childTnLst>
                                </p:cTn>
                              </p:par>
                            </p:childTnLst>
                          </p:cTn>
                        </p:par>
                        <p:par>
                          <p:cTn id="276" fill="hold">
                            <p:stCondLst>
                              <p:cond delay="3850"/>
                            </p:stCondLst>
                            <p:childTnLst>
                              <p:par>
                                <p:cTn id="277" presetID="10" presetClass="entr" presetSubtype="0" fill="hold" grpId="0" nodeType="afterEffect">
                                  <p:stCondLst>
                                    <p:cond delay="0"/>
                                  </p:stCondLst>
                                  <p:childTnLst>
                                    <p:set>
                                      <p:cBhvr>
                                        <p:cTn id="278" dur="1" fill="hold">
                                          <p:stCondLst>
                                            <p:cond delay="0"/>
                                          </p:stCondLst>
                                        </p:cTn>
                                        <p:tgtEl>
                                          <p:spTgt spid="75"/>
                                        </p:tgtEl>
                                        <p:attrNameLst>
                                          <p:attrName>style.visibility</p:attrName>
                                        </p:attrNameLst>
                                      </p:cBhvr>
                                      <p:to>
                                        <p:strVal val="visible"/>
                                      </p:to>
                                    </p:set>
                                    <p:animEffect transition="in" filter="fade">
                                      <p:cBhvr>
                                        <p:cTn id="279" dur="50"/>
                                        <p:tgtEl>
                                          <p:spTgt spid="75"/>
                                        </p:tgtEl>
                                      </p:cBhvr>
                                    </p:animEffect>
                                  </p:childTnLst>
                                </p:cTn>
                              </p:par>
                            </p:childTnLst>
                          </p:cTn>
                        </p:par>
                        <p:par>
                          <p:cTn id="280" fill="hold">
                            <p:stCondLst>
                              <p:cond delay="3900"/>
                            </p:stCondLst>
                            <p:childTnLst>
                              <p:par>
                                <p:cTn id="281" presetID="10" presetClass="entr" presetSubtype="0" fill="hold" grpId="0" nodeType="afterEffect">
                                  <p:stCondLst>
                                    <p:cond delay="0"/>
                                  </p:stCondLst>
                                  <p:childTnLst>
                                    <p:set>
                                      <p:cBhvr>
                                        <p:cTn id="282" dur="1" fill="hold">
                                          <p:stCondLst>
                                            <p:cond delay="0"/>
                                          </p:stCondLst>
                                        </p:cTn>
                                        <p:tgtEl>
                                          <p:spTgt spid="84"/>
                                        </p:tgtEl>
                                        <p:attrNameLst>
                                          <p:attrName>style.visibility</p:attrName>
                                        </p:attrNameLst>
                                      </p:cBhvr>
                                      <p:to>
                                        <p:strVal val="visible"/>
                                      </p:to>
                                    </p:set>
                                    <p:animEffect transition="in" filter="fade">
                                      <p:cBhvr>
                                        <p:cTn id="283" dur="50"/>
                                        <p:tgtEl>
                                          <p:spTgt spid="84"/>
                                        </p:tgtEl>
                                      </p:cBhvr>
                                    </p:animEffect>
                                  </p:childTnLst>
                                </p:cTn>
                              </p:par>
                            </p:childTnLst>
                          </p:cTn>
                        </p:par>
                        <p:par>
                          <p:cTn id="284" fill="hold">
                            <p:stCondLst>
                              <p:cond delay="3950"/>
                            </p:stCondLst>
                            <p:childTnLst>
                              <p:par>
                                <p:cTn id="285" presetID="10" presetClass="entr" presetSubtype="0" fill="hold" grpId="0" nodeType="afterEffect">
                                  <p:stCondLst>
                                    <p:cond delay="0"/>
                                  </p:stCondLst>
                                  <p:childTnLst>
                                    <p:set>
                                      <p:cBhvr>
                                        <p:cTn id="286" dur="1" fill="hold">
                                          <p:stCondLst>
                                            <p:cond delay="0"/>
                                          </p:stCondLst>
                                        </p:cTn>
                                        <p:tgtEl>
                                          <p:spTgt spid="93"/>
                                        </p:tgtEl>
                                        <p:attrNameLst>
                                          <p:attrName>style.visibility</p:attrName>
                                        </p:attrNameLst>
                                      </p:cBhvr>
                                      <p:to>
                                        <p:strVal val="visible"/>
                                      </p:to>
                                    </p:set>
                                    <p:animEffect transition="in" filter="fade">
                                      <p:cBhvr>
                                        <p:cTn id="287" dur="50"/>
                                        <p:tgtEl>
                                          <p:spTgt spid="93"/>
                                        </p:tgtEl>
                                      </p:cBhvr>
                                    </p:animEffect>
                                  </p:childTnLst>
                                </p:cTn>
                              </p:par>
                            </p:childTnLst>
                          </p:cTn>
                        </p:par>
                        <p:par>
                          <p:cTn id="288" fill="hold">
                            <p:stCondLst>
                              <p:cond delay="4000"/>
                            </p:stCondLst>
                            <p:childTnLst>
                              <p:par>
                                <p:cTn id="289" presetID="10" presetClass="entr" presetSubtype="0" fill="hold" grpId="0" nodeType="afterEffect">
                                  <p:stCondLst>
                                    <p:cond delay="0"/>
                                  </p:stCondLst>
                                  <p:childTnLst>
                                    <p:set>
                                      <p:cBhvr>
                                        <p:cTn id="290" dur="1" fill="hold">
                                          <p:stCondLst>
                                            <p:cond delay="0"/>
                                          </p:stCondLst>
                                        </p:cTn>
                                        <p:tgtEl>
                                          <p:spTgt spid="12"/>
                                        </p:tgtEl>
                                        <p:attrNameLst>
                                          <p:attrName>style.visibility</p:attrName>
                                        </p:attrNameLst>
                                      </p:cBhvr>
                                      <p:to>
                                        <p:strVal val="visible"/>
                                      </p:to>
                                    </p:set>
                                    <p:animEffect transition="in" filter="fade">
                                      <p:cBhvr>
                                        <p:cTn id="291" dur="50"/>
                                        <p:tgtEl>
                                          <p:spTgt spid="12"/>
                                        </p:tgtEl>
                                      </p:cBhvr>
                                    </p:animEffect>
                                  </p:childTnLst>
                                </p:cTn>
                              </p:par>
                            </p:childTnLst>
                          </p:cTn>
                        </p:par>
                        <p:par>
                          <p:cTn id="292" fill="hold">
                            <p:stCondLst>
                              <p:cond delay="4050"/>
                            </p:stCondLst>
                            <p:childTnLst>
                              <p:par>
                                <p:cTn id="293" presetID="10" presetClass="entr" presetSubtype="0" fill="hold" grpId="0" nodeType="afterEffect">
                                  <p:stCondLst>
                                    <p:cond delay="0"/>
                                  </p:stCondLst>
                                  <p:childTnLst>
                                    <p:set>
                                      <p:cBhvr>
                                        <p:cTn id="294" dur="1" fill="hold">
                                          <p:stCondLst>
                                            <p:cond delay="0"/>
                                          </p:stCondLst>
                                        </p:cTn>
                                        <p:tgtEl>
                                          <p:spTgt spid="22"/>
                                        </p:tgtEl>
                                        <p:attrNameLst>
                                          <p:attrName>style.visibility</p:attrName>
                                        </p:attrNameLst>
                                      </p:cBhvr>
                                      <p:to>
                                        <p:strVal val="visible"/>
                                      </p:to>
                                    </p:set>
                                    <p:animEffect transition="in" filter="fade">
                                      <p:cBhvr>
                                        <p:cTn id="295" dur="50"/>
                                        <p:tgtEl>
                                          <p:spTgt spid="22"/>
                                        </p:tgtEl>
                                      </p:cBhvr>
                                    </p:animEffect>
                                  </p:childTnLst>
                                </p:cTn>
                              </p:par>
                            </p:childTnLst>
                          </p:cTn>
                        </p:par>
                        <p:par>
                          <p:cTn id="296" fill="hold">
                            <p:stCondLst>
                              <p:cond delay="4100"/>
                            </p:stCondLst>
                            <p:childTnLst>
                              <p:par>
                                <p:cTn id="297" presetID="10" presetClass="entr" presetSubtype="0" fill="hold" grpId="0" nodeType="afterEffect">
                                  <p:stCondLst>
                                    <p:cond delay="0"/>
                                  </p:stCondLst>
                                  <p:childTnLst>
                                    <p:set>
                                      <p:cBhvr>
                                        <p:cTn id="298" dur="1" fill="hold">
                                          <p:stCondLst>
                                            <p:cond delay="0"/>
                                          </p:stCondLst>
                                        </p:cTn>
                                        <p:tgtEl>
                                          <p:spTgt spid="31"/>
                                        </p:tgtEl>
                                        <p:attrNameLst>
                                          <p:attrName>style.visibility</p:attrName>
                                        </p:attrNameLst>
                                      </p:cBhvr>
                                      <p:to>
                                        <p:strVal val="visible"/>
                                      </p:to>
                                    </p:set>
                                    <p:animEffect transition="in" filter="fade">
                                      <p:cBhvr>
                                        <p:cTn id="299" dur="50"/>
                                        <p:tgtEl>
                                          <p:spTgt spid="31"/>
                                        </p:tgtEl>
                                      </p:cBhvr>
                                    </p:animEffect>
                                  </p:childTnLst>
                                </p:cTn>
                              </p:par>
                            </p:childTnLst>
                          </p:cTn>
                        </p:par>
                        <p:par>
                          <p:cTn id="300" fill="hold">
                            <p:stCondLst>
                              <p:cond delay="4150"/>
                            </p:stCondLst>
                            <p:childTnLst>
                              <p:par>
                                <p:cTn id="301" presetID="10" presetClass="entr" presetSubtype="0" fill="hold" grpId="0" nodeType="afterEffect">
                                  <p:stCondLst>
                                    <p:cond delay="0"/>
                                  </p:stCondLst>
                                  <p:childTnLst>
                                    <p:set>
                                      <p:cBhvr>
                                        <p:cTn id="302" dur="1" fill="hold">
                                          <p:stCondLst>
                                            <p:cond delay="0"/>
                                          </p:stCondLst>
                                        </p:cTn>
                                        <p:tgtEl>
                                          <p:spTgt spid="40"/>
                                        </p:tgtEl>
                                        <p:attrNameLst>
                                          <p:attrName>style.visibility</p:attrName>
                                        </p:attrNameLst>
                                      </p:cBhvr>
                                      <p:to>
                                        <p:strVal val="visible"/>
                                      </p:to>
                                    </p:set>
                                    <p:animEffect transition="in" filter="fade">
                                      <p:cBhvr>
                                        <p:cTn id="303" dur="50"/>
                                        <p:tgtEl>
                                          <p:spTgt spid="40"/>
                                        </p:tgtEl>
                                      </p:cBhvr>
                                    </p:animEffect>
                                  </p:childTnLst>
                                </p:cTn>
                              </p:par>
                            </p:childTnLst>
                          </p:cTn>
                        </p:par>
                        <p:par>
                          <p:cTn id="304" fill="hold">
                            <p:stCondLst>
                              <p:cond delay="4200"/>
                            </p:stCondLst>
                            <p:childTnLst>
                              <p:par>
                                <p:cTn id="305" presetID="10" presetClass="entr" presetSubtype="0" fill="hold" grpId="0" nodeType="afterEffect">
                                  <p:stCondLst>
                                    <p:cond delay="0"/>
                                  </p:stCondLst>
                                  <p:childTnLst>
                                    <p:set>
                                      <p:cBhvr>
                                        <p:cTn id="306" dur="1" fill="hold">
                                          <p:stCondLst>
                                            <p:cond delay="0"/>
                                          </p:stCondLst>
                                        </p:cTn>
                                        <p:tgtEl>
                                          <p:spTgt spid="49"/>
                                        </p:tgtEl>
                                        <p:attrNameLst>
                                          <p:attrName>style.visibility</p:attrName>
                                        </p:attrNameLst>
                                      </p:cBhvr>
                                      <p:to>
                                        <p:strVal val="visible"/>
                                      </p:to>
                                    </p:set>
                                    <p:animEffect transition="in" filter="fade">
                                      <p:cBhvr>
                                        <p:cTn id="307" dur="50"/>
                                        <p:tgtEl>
                                          <p:spTgt spid="49"/>
                                        </p:tgtEl>
                                      </p:cBhvr>
                                    </p:animEffect>
                                  </p:childTnLst>
                                </p:cTn>
                              </p:par>
                            </p:childTnLst>
                          </p:cTn>
                        </p:par>
                        <p:par>
                          <p:cTn id="308" fill="hold">
                            <p:stCondLst>
                              <p:cond delay="4250"/>
                            </p:stCondLst>
                            <p:childTnLst>
                              <p:par>
                                <p:cTn id="309" presetID="10" presetClass="entr" presetSubtype="0" fill="hold" grpId="0" nodeType="afterEffect">
                                  <p:stCondLst>
                                    <p:cond delay="0"/>
                                  </p:stCondLst>
                                  <p:childTnLst>
                                    <p:set>
                                      <p:cBhvr>
                                        <p:cTn id="310" dur="1" fill="hold">
                                          <p:stCondLst>
                                            <p:cond delay="0"/>
                                          </p:stCondLst>
                                        </p:cTn>
                                        <p:tgtEl>
                                          <p:spTgt spid="58"/>
                                        </p:tgtEl>
                                        <p:attrNameLst>
                                          <p:attrName>style.visibility</p:attrName>
                                        </p:attrNameLst>
                                      </p:cBhvr>
                                      <p:to>
                                        <p:strVal val="visible"/>
                                      </p:to>
                                    </p:set>
                                    <p:animEffect transition="in" filter="fade">
                                      <p:cBhvr>
                                        <p:cTn id="311" dur="50"/>
                                        <p:tgtEl>
                                          <p:spTgt spid="58"/>
                                        </p:tgtEl>
                                      </p:cBhvr>
                                    </p:animEffect>
                                  </p:childTnLst>
                                </p:cTn>
                              </p:par>
                            </p:childTnLst>
                          </p:cTn>
                        </p:par>
                        <p:par>
                          <p:cTn id="312" fill="hold">
                            <p:stCondLst>
                              <p:cond delay="4300"/>
                            </p:stCondLst>
                            <p:childTnLst>
                              <p:par>
                                <p:cTn id="313" presetID="10" presetClass="entr" presetSubtype="0" fill="hold" grpId="0" nodeType="afterEffect">
                                  <p:stCondLst>
                                    <p:cond delay="0"/>
                                  </p:stCondLst>
                                  <p:childTnLst>
                                    <p:set>
                                      <p:cBhvr>
                                        <p:cTn id="314" dur="1" fill="hold">
                                          <p:stCondLst>
                                            <p:cond delay="0"/>
                                          </p:stCondLst>
                                        </p:cTn>
                                        <p:tgtEl>
                                          <p:spTgt spid="67"/>
                                        </p:tgtEl>
                                        <p:attrNameLst>
                                          <p:attrName>style.visibility</p:attrName>
                                        </p:attrNameLst>
                                      </p:cBhvr>
                                      <p:to>
                                        <p:strVal val="visible"/>
                                      </p:to>
                                    </p:set>
                                    <p:animEffect transition="in" filter="fade">
                                      <p:cBhvr>
                                        <p:cTn id="315" dur="50"/>
                                        <p:tgtEl>
                                          <p:spTgt spid="67"/>
                                        </p:tgtEl>
                                      </p:cBhvr>
                                    </p:animEffect>
                                  </p:childTnLst>
                                </p:cTn>
                              </p:par>
                            </p:childTnLst>
                          </p:cTn>
                        </p:par>
                        <p:par>
                          <p:cTn id="316" fill="hold">
                            <p:stCondLst>
                              <p:cond delay="4350"/>
                            </p:stCondLst>
                            <p:childTnLst>
                              <p:par>
                                <p:cTn id="317" presetID="10" presetClass="entr" presetSubtype="0" fill="hold" grpId="0" nodeType="afterEffect">
                                  <p:stCondLst>
                                    <p:cond delay="0"/>
                                  </p:stCondLst>
                                  <p:childTnLst>
                                    <p:set>
                                      <p:cBhvr>
                                        <p:cTn id="318" dur="1" fill="hold">
                                          <p:stCondLst>
                                            <p:cond delay="0"/>
                                          </p:stCondLst>
                                        </p:cTn>
                                        <p:tgtEl>
                                          <p:spTgt spid="76"/>
                                        </p:tgtEl>
                                        <p:attrNameLst>
                                          <p:attrName>style.visibility</p:attrName>
                                        </p:attrNameLst>
                                      </p:cBhvr>
                                      <p:to>
                                        <p:strVal val="visible"/>
                                      </p:to>
                                    </p:set>
                                    <p:animEffect transition="in" filter="fade">
                                      <p:cBhvr>
                                        <p:cTn id="319" dur="50"/>
                                        <p:tgtEl>
                                          <p:spTgt spid="76"/>
                                        </p:tgtEl>
                                      </p:cBhvr>
                                    </p:animEffect>
                                  </p:childTnLst>
                                </p:cTn>
                              </p:par>
                            </p:childTnLst>
                          </p:cTn>
                        </p:par>
                        <p:par>
                          <p:cTn id="320" fill="hold">
                            <p:stCondLst>
                              <p:cond delay="4400"/>
                            </p:stCondLst>
                            <p:childTnLst>
                              <p:par>
                                <p:cTn id="321" presetID="10" presetClass="entr" presetSubtype="0" fill="hold" grpId="0" nodeType="afterEffect">
                                  <p:stCondLst>
                                    <p:cond delay="0"/>
                                  </p:stCondLst>
                                  <p:childTnLst>
                                    <p:set>
                                      <p:cBhvr>
                                        <p:cTn id="322" dur="1" fill="hold">
                                          <p:stCondLst>
                                            <p:cond delay="0"/>
                                          </p:stCondLst>
                                        </p:cTn>
                                        <p:tgtEl>
                                          <p:spTgt spid="85"/>
                                        </p:tgtEl>
                                        <p:attrNameLst>
                                          <p:attrName>style.visibility</p:attrName>
                                        </p:attrNameLst>
                                      </p:cBhvr>
                                      <p:to>
                                        <p:strVal val="visible"/>
                                      </p:to>
                                    </p:set>
                                    <p:animEffect transition="in" filter="fade">
                                      <p:cBhvr>
                                        <p:cTn id="323" dur="50"/>
                                        <p:tgtEl>
                                          <p:spTgt spid="85"/>
                                        </p:tgtEl>
                                      </p:cBhvr>
                                    </p:animEffect>
                                  </p:childTnLst>
                                </p:cTn>
                              </p:par>
                            </p:childTnLst>
                          </p:cTn>
                        </p:par>
                        <p:par>
                          <p:cTn id="324" fill="hold">
                            <p:stCondLst>
                              <p:cond delay="4450"/>
                            </p:stCondLst>
                            <p:childTnLst>
                              <p:par>
                                <p:cTn id="325" presetID="10" presetClass="entr" presetSubtype="0" fill="hold" grpId="0" nodeType="afterEffect">
                                  <p:stCondLst>
                                    <p:cond delay="0"/>
                                  </p:stCondLst>
                                  <p:childTnLst>
                                    <p:set>
                                      <p:cBhvr>
                                        <p:cTn id="326" dur="1" fill="hold">
                                          <p:stCondLst>
                                            <p:cond delay="0"/>
                                          </p:stCondLst>
                                        </p:cTn>
                                        <p:tgtEl>
                                          <p:spTgt spid="94"/>
                                        </p:tgtEl>
                                        <p:attrNameLst>
                                          <p:attrName>style.visibility</p:attrName>
                                        </p:attrNameLst>
                                      </p:cBhvr>
                                      <p:to>
                                        <p:strVal val="visible"/>
                                      </p:to>
                                    </p:set>
                                    <p:animEffect transition="in" filter="fade">
                                      <p:cBhvr>
                                        <p:cTn id="327" dur="50"/>
                                        <p:tgtEl>
                                          <p:spTgt spid="94"/>
                                        </p:tgtEl>
                                      </p:cBhvr>
                                    </p:animEffect>
                                  </p:childTnLst>
                                </p:cTn>
                              </p:par>
                            </p:childTnLst>
                          </p:cTn>
                        </p:par>
                        <p:par>
                          <p:cTn id="328" fill="hold">
                            <p:stCondLst>
                              <p:cond delay="4500"/>
                            </p:stCondLst>
                            <p:childTnLst>
                              <p:par>
                                <p:cTn id="329" presetID="10" presetClass="entr" presetSubtype="0" fill="hold" grpId="0" nodeType="afterEffect">
                                  <p:stCondLst>
                                    <p:cond delay="0"/>
                                  </p:stCondLst>
                                  <p:childTnLst>
                                    <p:set>
                                      <p:cBhvr>
                                        <p:cTn id="330" dur="1" fill="hold">
                                          <p:stCondLst>
                                            <p:cond delay="0"/>
                                          </p:stCondLst>
                                        </p:cTn>
                                        <p:tgtEl>
                                          <p:spTgt spid="13"/>
                                        </p:tgtEl>
                                        <p:attrNameLst>
                                          <p:attrName>style.visibility</p:attrName>
                                        </p:attrNameLst>
                                      </p:cBhvr>
                                      <p:to>
                                        <p:strVal val="visible"/>
                                      </p:to>
                                    </p:set>
                                    <p:animEffect transition="in" filter="fade">
                                      <p:cBhvr>
                                        <p:cTn id="331" dur="50"/>
                                        <p:tgtEl>
                                          <p:spTgt spid="13"/>
                                        </p:tgtEl>
                                      </p:cBhvr>
                                    </p:animEffect>
                                  </p:childTnLst>
                                </p:cTn>
                              </p:par>
                            </p:childTnLst>
                          </p:cTn>
                        </p:par>
                        <p:par>
                          <p:cTn id="332" fill="hold">
                            <p:stCondLst>
                              <p:cond delay="4550"/>
                            </p:stCondLst>
                            <p:childTnLst>
                              <p:par>
                                <p:cTn id="333" presetID="10" presetClass="entr" presetSubtype="0" fill="hold" grpId="0" nodeType="afterEffect">
                                  <p:stCondLst>
                                    <p:cond delay="0"/>
                                  </p:stCondLst>
                                  <p:childTnLst>
                                    <p:set>
                                      <p:cBhvr>
                                        <p:cTn id="334" dur="1" fill="hold">
                                          <p:stCondLst>
                                            <p:cond delay="0"/>
                                          </p:stCondLst>
                                        </p:cTn>
                                        <p:tgtEl>
                                          <p:spTgt spid="23"/>
                                        </p:tgtEl>
                                        <p:attrNameLst>
                                          <p:attrName>style.visibility</p:attrName>
                                        </p:attrNameLst>
                                      </p:cBhvr>
                                      <p:to>
                                        <p:strVal val="visible"/>
                                      </p:to>
                                    </p:set>
                                    <p:animEffect transition="in" filter="fade">
                                      <p:cBhvr>
                                        <p:cTn id="335" dur="50"/>
                                        <p:tgtEl>
                                          <p:spTgt spid="23"/>
                                        </p:tgtEl>
                                      </p:cBhvr>
                                    </p:animEffect>
                                  </p:childTnLst>
                                </p:cTn>
                              </p:par>
                            </p:childTnLst>
                          </p:cTn>
                        </p:par>
                        <p:par>
                          <p:cTn id="336" fill="hold">
                            <p:stCondLst>
                              <p:cond delay="4600"/>
                            </p:stCondLst>
                            <p:childTnLst>
                              <p:par>
                                <p:cTn id="337" presetID="10" presetClass="entr" presetSubtype="0" fill="hold" grpId="0" nodeType="afterEffect">
                                  <p:stCondLst>
                                    <p:cond delay="0"/>
                                  </p:stCondLst>
                                  <p:childTnLst>
                                    <p:set>
                                      <p:cBhvr>
                                        <p:cTn id="338" dur="1" fill="hold">
                                          <p:stCondLst>
                                            <p:cond delay="0"/>
                                          </p:stCondLst>
                                        </p:cTn>
                                        <p:tgtEl>
                                          <p:spTgt spid="32"/>
                                        </p:tgtEl>
                                        <p:attrNameLst>
                                          <p:attrName>style.visibility</p:attrName>
                                        </p:attrNameLst>
                                      </p:cBhvr>
                                      <p:to>
                                        <p:strVal val="visible"/>
                                      </p:to>
                                    </p:set>
                                    <p:animEffect transition="in" filter="fade">
                                      <p:cBhvr>
                                        <p:cTn id="339" dur="50"/>
                                        <p:tgtEl>
                                          <p:spTgt spid="32"/>
                                        </p:tgtEl>
                                      </p:cBhvr>
                                    </p:animEffect>
                                  </p:childTnLst>
                                </p:cTn>
                              </p:par>
                            </p:childTnLst>
                          </p:cTn>
                        </p:par>
                        <p:par>
                          <p:cTn id="340" fill="hold">
                            <p:stCondLst>
                              <p:cond delay="4650"/>
                            </p:stCondLst>
                            <p:childTnLst>
                              <p:par>
                                <p:cTn id="341" presetID="10" presetClass="entr" presetSubtype="0" fill="hold" grpId="0" nodeType="afterEffect">
                                  <p:stCondLst>
                                    <p:cond delay="0"/>
                                  </p:stCondLst>
                                  <p:childTnLst>
                                    <p:set>
                                      <p:cBhvr>
                                        <p:cTn id="342" dur="1" fill="hold">
                                          <p:stCondLst>
                                            <p:cond delay="0"/>
                                          </p:stCondLst>
                                        </p:cTn>
                                        <p:tgtEl>
                                          <p:spTgt spid="41"/>
                                        </p:tgtEl>
                                        <p:attrNameLst>
                                          <p:attrName>style.visibility</p:attrName>
                                        </p:attrNameLst>
                                      </p:cBhvr>
                                      <p:to>
                                        <p:strVal val="visible"/>
                                      </p:to>
                                    </p:set>
                                    <p:animEffect transition="in" filter="fade">
                                      <p:cBhvr>
                                        <p:cTn id="343" dur="50"/>
                                        <p:tgtEl>
                                          <p:spTgt spid="41"/>
                                        </p:tgtEl>
                                      </p:cBhvr>
                                    </p:animEffect>
                                  </p:childTnLst>
                                </p:cTn>
                              </p:par>
                            </p:childTnLst>
                          </p:cTn>
                        </p:par>
                        <p:par>
                          <p:cTn id="344" fill="hold">
                            <p:stCondLst>
                              <p:cond delay="4700"/>
                            </p:stCondLst>
                            <p:childTnLst>
                              <p:par>
                                <p:cTn id="345" presetID="10" presetClass="entr" presetSubtype="0" fill="hold" grpId="0" nodeType="afterEffect">
                                  <p:stCondLst>
                                    <p:cond delay="0"/>
                                  </p:stCondLst>
                                  <p:childTnLst>
                                    <p:set>
                                      <p:cBhvr>
                                        <p:cTn id="346" dur="1" fill="hold">
                                          <p:stCondLst>
                                            <p:cond delay="0"/>
                                          </p:stCondLst>
                                        </p:cTn>
                                        <p:tgtEl>
                                          <p:spTgt spid="50"/>
                                        </p:tgtEl>
                                        <p:attrNameLst>
                                          <p:attrName>style.visibility</p:attrName>
                                        </p:attrNameLst>
                                      </p:cBhvr>
                                      <p:to>
                                        <p:strVal val="visible"/>
                                      </p:to>
                                    </p:set>
                                    <p:animEffect transition="in" filter="fade">
                                      <p:cBhvr>
                                        <p:cTn id="347" dur="50"/>
                                        <p:tgtEl>
                                          <p:spTgt spid="50"/>
                                        </p:tgtEl>
                                      </p:cBhvr>
                                    </p:animEffect>
                                  </p:childTnLst>
                                </p:cTn>
                              </p:par>
                            </p:childTnLst>
                          </p:cTn>
                        </p:par>
                        <p:par>
                          <p:cTn id="348" fill="hold">
                            <p:stCondLst>
                              <p:cond delay="4750"/>
                            </p:stCondLst>
                            <p:childTnLst>
                              <p:par>
                                <p:cTn id="349" presetID="10" presetClass="entr" presetSubtype="0" fill="hold" grpId="0" nodeType="afterEffect">
                                  <p:stCondLst>
                                    <p:cond delay="0"/>
                                  </p:stCondLst>
                                  <p:childTnLst>
                                    <p:set>
                                      <p:cBhvr>
                                        <p:cTn id="350" dur="1" fill="hold">
                                          <p:stCondLst>
                                            <p:cond delay="0"/>
                                          </p:stCondLst>
                                        </p:cTn>
                                        <p:tgtEl>
                                          <p:spTgt spid="59"/>
                                        </p:tgtEl>
                                        <p:attrNameLst>
                                          <p:attrName>style.visibility</p:attrName>
                                        </p:attrNameLst>
                                      </p:cBhvr>
                                      <p:to>
                                        <p:strVal val="visible"/>
                                      </p:to>
                                    </p:set>
                                    <p:animEffect transition="in" filter="fade">
                                      <p:cBhvr>
                                        <p:cTn id="351" dur="50"/>
                                        <p:tgtEl>
                                          <p:spTgt spid="59"/>
                                        </p:tgtEl>
                                      </p:cBhvr>
                                    </p:animEffect>
                                  </p:childTnLst>
                                </p:cTn>
                              </p:par>
                            </p:childTnLst>
                          </p:cTn>
                        </p:par>
                        <p:par>
                          <p:cTn id="352" fill="hold">
                            <p:stCondLst>
                              <p:cond delay="4800"/>
                            </p:stCondLst>
                            <p:childTnLst>
                              <p:par>
                                <p:cTn id="353" presetID="10" presetClass="entr" presetSubtype="0" fill="hold" grpId="0" nodeType="afterEffect">
                                  <p:stCondLst>
                                    <p:cond delay="0"/>
                                  </p:stCondLst>
                                  <p:childTnLst>
                                    <p:set>
                                      <p:cBhvr>
                                        <p:cTn id="354" dur="1" fill="hold">
                                          <p:stCondLst>
                                            <p:cond delay="0"/>
                                          </p:stCondLst>
                                        </p:cTn>
                                        <p:tgtEl>
                                          <p:spTgt spid="68"/>
                                        </p:tgtEl>
                                        <p:attrNameLst>
                                          <p:attrName>style.visibility</p:attrName>
                                        </p:attrNameLst>
                                      </p:cBhvr>
                                      <p:to>
                                        <p:strVal val="visible"/>
                                      </p:to>
                                    </p:set>
                                    <p:animEffect transition="in" filter="fade">
                                      <p:cBhvr>
                                        <p:cTn id="355" dur="50"/>
                                        <p:tgtEl>
                                          <p:spTgt spid="68"/>
                                        </p:tgtEl>
                                      </p:cBhvr>
                                    </p:animEffect>
                                  </p:childTnLst>
                                </p:cTn>
                              </p:par>
                            </p:childTnLst>
                          </p:cTn>
                        </p:par>
                        <p:par>
                          <p:cTn id="356" fill="hold">
                            <p:stCondLst>
                              <p:cond delay="4850"/>
                            </p:stCondLst>
                            <p:childTnLst>
                              <p:par>
                                <p:cTn id="357" presetID="10" presetClass="entr" presetSubtype="0" fill="hold" grpId="0" nodeType="afterEffect">
                                  <p:stCondLst>
                                    <p:cond delay="0"/>
                                  </p:stCondLst>
                                  <p:childTnLst>
                                    <p:set>
                                      <p:cBhvr>
                                        <p:cTn id="358" dur="1" fill="hold">
                                          <p:stCondLst>
                                            <p:cond delay="0"/>
                                          </p:stCondLst>
                                        </p:cTn>
                                        <p:tgtEl>
                                          <p:spTgt spid="77"/>
                                        </p:tgtEl>
                                        <p:attrNameLst>
                                          <p:attrName>style.visibility</p:attrName>
                                        </p:attrNameLst>
                                      </p:cBhvr>
                                      <p:to>
                                        <p:strVal val="visible"/>
                                      </p:to>
                                    </p:set>
                                    <p:animEffect transition="in" filter="fade">
                                      <p:cBhvr>
                                        <p:cTn id="359" dur="50"/>
                                        <p:tgtEl>
                                          <p:spTgt spid="77"/>
                                        </p:tgtEl>
                                      </p:cBhvr>
                                    </p:animEffect>
                                  </p:childTnLst>
                                </p:cTn>
                              </p:par>
                            </p:childTnLst>
                          </p:cTn>
                        </p:par>
                        <p:par>
                          <p:cTn id="360" fill="hold">
                            <p:stCondLst>
                              <p:cond delay="4900"/>
                            </p:stCondLst>
                            <p:childTnLst>
                              <p:par>
                                <p:cTn id="361" presetID="10" presetClass="entr" presetSubtype="0" fill="hold" grpId="0" nodeType="afterEffect">
                                  <p:stCondLst>
                                    <p:cond delay="0"/>
                                  </p:stCondLst>
                                  <p:childTnLst>
                                    <p:set>
                                      <p:cBhvr>
                                        <p:cTn id="362" dur="1" fill="hold">
                                          <p:stCondLst>
                                            <p:cond delay="0"/>
                                          </p:stCondLst>
                                        </p:cTn>
                                        <p:tgtEl>
                                          <p:spTgt spid="86"/>
                                        </p:tgtEl>
                                        <p:attrNameLst>
                                          <p:attrName>style.visibility</p:attrName>
                                        </p:attrNameLst>
                                      </p:cBhvr>
                                      <p:to>
                                        <p:strVal val="visible"/>
                                      </p:to>
                                    </p:set>
                                    <p:animEffect transition="in" filter="fade">
                                      <p:cBhvr>
                                        <p:cTn id="363" dur="50"/>
                                        <p:tgtEl>
                                          <p:spTgt spid="86"/>
                                        </p:tgtEl>
                                      </p:cBhvr>
                                    </p:animEffect>
                                  </p:childTnLst>
                                </p:cTn>
                              </p:par>
                            </p:childTnLst>
                          </p:cTn>
                        </p:par>
                        <p:par>
                          <p:cTn id="364" fill="hold">
                            <p:stCondLst>
                              <p:cond delay="4950"/>
                            </p:stCondLst>
                            <p:childTnLst>
                              <p:par>
                                <p:cTn id="365" presetID="10" presetClass="entr" presetSubtype="0" fill="hold" grpId="0" nodeType="afterEffect">
                                  <p:stCondLst>
                                    <p:cond delay="0"/>
                                  </p:stCondLst>
                                  <p:childTnLst>
                                    <p:set>
                                      <p:cBhvr>
                                        <p:cTn id="366" dur="1" fill="hold">
                                          <p:stCondLst>
                                            <p:cond delay="0"/>
                                          </p:stCondLst>
                                        </p:cTn>
                                        <p:tgtEl>
                                          <p:spTgt spid="95"/>
                                        </p:tgtEl>
                                        <p:attrNameLst>
                                          <p:attrName>style.visibility</p:attrName>
                                        </p:attrNameLst>
                                      </p:cBhvr>
                                      <p:to>
                                        <p:strVal val="visible"/>
                                      </p:to>
                                    </p:set>
                                    <p:animEffect transition="in" filter="fade">
                                      <p:cBhvr>
                                        <p:cTn id="367" dur="50"/>
                                        <p:tgtEl>
                                          <p:spTgt spid="95"/>
                                        </p:tgtEl>
                                      </p:cBhvr>
                                    </p:animEffect>
                                  </p:childTnLst>
                                </p:cTn>
                              </p:par>
                            </p:childTnLst>
                          </p:cTn>
                        </p:par>
                        <p:par>
                          <p:cTn id="368" fill="hold">
                            <p:stCondLst>
                              <p:cond delay="5000"/>
                            </p:stCondLst>
                            <p:childTnLst>
                              <p:par>
                                <p:cTn id="369" presetID="10" presetClass="entr" presetSubtype="0" fill="hold" grpId="0" nodeType="afterEffect">
                                  <p:stCondLst>
                                    <p:cond delay="0"/>
                                  </p:stCondLst>
                                  <p:childTnLst>
                                    <p:set>
                                      <p:cBhvr>
                                        <p:cTn id="370" dur="1" fill="hold">
                                          <p:stCondLst>
                                            <p:cond delay="0"/>
                                          </p:stCondLst>
                                        </p:cTn>
                                        <p:tgtEl>
                                          <p:spTgt spid="14"/>
                                        </p:tgtEl>
                                        <p:attrNameLst>
                                          <p:attrName>style.visibility</p:attrName>
                                        </p:attrNameLst>
                                      </p:cBhvr>
                                      <p:to>
                                        <p:strVal val="visible"/>
                                      </p:to>
                                    </p:set>
                                    <p:animEffect transition="in" filter="fade">
                                      <p:cBhvr>
                                        <p:cTn id="371" dur="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78">
            <a:extLst>
              <a:ext uri="{FF2B5EF4-FFF2-40B4-BE49-F238E27FC236}">
                <a16:creationId xmlns:a16="http://schemas.microsoft.com/office/drawing/2014/main" id="{2F6B9327-2CE8-45C8-9D9D-0A2357EBA322}"/>
              </a:ext>
            </a:extLst>
          </p:cNvPr>
          <p:cNvSpPr>
            <a:spLocks noChangeShapeType="1"/>
          </p:cNvSpPr>
          <p:nvPr/>
        </p:nvSpPr>
        <p:spPr bwMode="auto">
          <a:xfrm>
            <a:off x="10287000" y="7499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85">
            <a:extLst>
              <a:ext uri="{FF2B5EF4-FFF2-40B4-BE49-F238E27FC236}">
                <a16:creationId xmlns:a16="http://schemas.microsoft.com/office/drawing/2014/main" id="{82A9BBE8-F2E7-41FF-A3A5-079D1A63D64F}"/>
              </a:ext>
            </a:extLst>
          </p:cNvPr>
          <p:cNvSpPr>
            <a:spLocks noChangeShapeType="1"/>
          </p:cNvSpPr>
          <p:nvPr/>
        </p:nvSpPr>
        <p:spPr bwMode="auto">
          <a:xfrm>
            <a:off x="6934200" y="749967"/>
            <a:ext cx="3352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88">
            <a:extLst>
              <a:ext uri="{FF2B5EF4-FFF2-40B4-BE49-F238E27FC236}">
                <a16:creationId xmlns:a16="http://schemas.microsoft.com/office/drawing/2014/main" id="{6B983937-A0B4-44E0-B653-85B2D0E34EE8}"/>
              </a:ext>
            </a:extLst>
          </p:cNvPr>
          <p:cNvSpPr>
            <a:spLocks noChangeShapeType="1"/>
          </p:cNvSpPr>
          <p:nvPr/>
        </p:nvSpPr>
        <p:spPr bwMode="auto">
          <a:xfrm>
            <a:off x="10287000" y="13976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Box 50">
            <a:extLst>
              <a:ext uri="{FF2B5EF4-FFF2-40B4-BE49-F238E27FC236}">
                <a16:creationId xmlns:a16="http://schemas.microsoft.com/office/drawing/2014/main" id="{CE789360-27D5-4C4A-B781-1BC2F14113F1}"/>
              </a:ext>
            </a:extLst>
          </p:cNvPr>
          <p:cNvSpPr txBox="1"/>
          <p:nvPr/>
        </p:nvSpPr>
        <p:spPr>
          <a:xfrm>
            <a:off x="6400803" y="172441"/>
            <a:ext cx="5739062" cy="5413790"/>
          </a:xfrm>
          <a:prstGeom prst="rect">
            <a:avLst/>
          </a:prstGeom>
          <a:noFill/>
        </p:spPr>
        <p:txBody>
          <a:bodyPr wrap="square" rtlCol="0">
            <a:spAutoFit/>
          </a:bodyPr>
          <a:lstStyle/>
          <a:p>
            <a:pPr>
              <a:lnSpc>
                <a:spcPct val="95000"/>
              </a:lnSpc>
            </a:pPr>
            <a:r>
              <a:rPr lang="en-US" sz="2800" b="1" dirty="0">
                <a:solidFill>
                  <a:schemeClr val="accent1">
                    <a:lumMod val="75000"/>
                  </a:schemeClr>
                </a:solidFill>
              </a:rPr>
              <a:t>Becoming a Christian</a:t>
            </a:r>
          </a:p>
          <a:p>
            <a:pPr>
              <a:lnSpc>
                <a:spcPct val="95000"/>
              </a:lnSpc>
            </a:pPr>
            <a:r>
              <a:rPr lang="en-US" sz="2800" b="1" dirty="0">
                <a:solidFill>
                  <a:schemeClr val="accent1">
                    <a:lumMod val="75000"/>
                  </a:schemeClr>
                </a:solidFill>
              </a:rPr>
              <a:t>Entering a new relationship with God</a:t>
            </a:r>
          </a:p>
          <a:p>
            <a:pPr>
              <a:lnSpc>
                <a:spcPct val="95000"/>
              </a:lnSpc>
            </a:pPr>
            <a:r>
              <a:rPr lang="en-US" sz="2800" b="1" dirty="0">
                <a:solidFill>
                  <a:schemeClr val="accent1">
                    <a:lumMod val="75000"/>
                  </a:schemeClr>
                </a:solidFill>
              </a:rPr>
              <a:t>Being saved from sin</a:t>
            </a:r>
          </a:p>
          <a:p>
            <a:pPr>
              <a:lnSpc>
                <a:spcPct val="95000"/>
              </a:lnSpc>
            </a:pPr>
            <a:r>
              <a:rPr lang="en-US" sz="2800" b="1" dirty="0">
                <a:solidFill>
                  <a:schemeClr val="accent1">
                    <a:lumMod val="75000"/>
                  </a:schemeClr>
                </a:solidFill>
              </a:rPr>
              <a:t>Obtaining the remission of sins</a:t>
            </a:r>
          </a:p>
          <a:p>
            <a:pPr>
              <a:lnSpc>
                <a:spcPct val="95000"/>
              </a:lnSpc>
            </a:pPr>
            <a:r>
              <a:rPr lang="en-US" sz="2800" b="1" dirty="0">
                <a:solidFill>
                  <a:schemeClr val="accent1">
                    <a:lumMod val="75000"/>
                  </a:schemeClr>
                </a:solidFill>
              </a:rPr>
              <a:t>Washing away sins</a:t>
            </a:r>
          </a:p>
          <a:p>
            <a:pPr>
              <a:lnSpc>
                <a:spcPct val="95000"/>
              </a:lnSpc>
            </a:pPr>
            <a:r>
              <a:rPr lang="en-US" sz="2800" b="1" dirty="0">
                <a:solidFill>
                  <a:schemeClr val="accent1">
                    <a:lumMod val="75000"/>
                  </a:schemeClr>
                </a:solidFill>
              </a:rPr>
              <a:t>Getting into Christ and His blood</a:t>
            </a:r>
          </a:p>
          <a:p>
            <a:pPr>
              <a:lnSpc>
                <a:spcPct val="95000"/>
              </a:lnSpc>
            </a:pPr>
            <a:r>
              <a:rPr lang="en-US" sz="2800" b="1" dirty="0">
                <a:solidFill>
                  <a:schemeClr val="accent1">
                    <a:lumMod val="75000"/>
                  </a:schemeClr>
                </a:solidFill>
              </a:rPr>
              <a:t>Entering a new life, free from sin</a:t>
            </a:r>
          </a:p>
          <a:p>
            <a:pPr>
              <a:lnSpc>
                <a:spcPct val="95000"/>
              </a:lnSpc>
            </a:pPr>
            <a:r>
              <a:rPr lang="en-US" sz="2800" b="1" dirty="0">
                <a:solidFill>
                  <a:schemeClr val="accent1">
                    <a:lumMod val="75000"/>
                  </a:schemeClr>
                </a:solidFill>
              </a:rPr>
              <a:t>Becoming a son of God</a:t>
            </a:r>
          </a:p>
          <a:p>
            <a:pPr>
              <a:lnSpc>
                <a:spcPct val="95000"/>
              </a:lnSpc>
            </a:pPr>
            <a:r>
              <a:rPr lang="en-US" sz="2800" b="1" dirty="0">
                <a:solidFill>
                  <a:schemeClr val="accent1">
                    <a:lumMod val="75000"/>
                  </a:schemeClr>
                </a:solidFill>
              </a:rPr>
              <a:t>Getting into Christ, putting on Christ</a:t>
            </a:r>
          </a:p>
          <a:p>
            <a:pPr>
              <a:lnSpc>
                <a:spcPct val="95000"/>
              </a:lnSpc>
            </a:pPr>
            <a:r>
              <a:rPr lang="en-US" sz="2800" b="1" dirty="0">
                <a:solidFill>
                  <a:schemeClr val="accent1">
                    <a:lumMod val="75000"/>
                  </a:schemeClr>
                </a:solidFill>
              </a:rPr>
              <a:t>Being saved</a:t>
            </a:r>
          </a:p>
          <a:p>
            <a:pPr>
              <a:lnSpc>
                <a:spcPct val="95000"/>
              </a:lnSpc>
            </a:pPr>
            <a:r>
              <a:rPr lang="en-US" sz="2800" b="1" dirty="0">
                <a:solidFill>
                  <a:schemeClr val="accent1">
                    <a:lumMod val="75000"/>
                  </a:schemeClr>
                </a:solidFill>
              </a:rPr>
              <a:t>Receiving a good conscience </a:t>
            </a:r>
          </a:p>
          <a:p>
            <a:pPr>
              <a:lnSpc>
                <a:spcPct val="95000"/>
              </a:lnSpc>
            </a:pPr>
            <a:r>
              <a:rPr lang="en-US" sz="2800" b="1" dirty="0">
                <a:solidFill>
                  <a:schemeClr val="accent1">
                    <a:lumMod val="75000"/>
                  </a:schemeClr>
                </a:solidFill>
              </a:rPr>
              <a:t>Being born again</a:t>
            </a:r>
          </a:p>
          <a:p>
            <a:pPr>
              <a:lnSpc>
                <a:spcPct val="95000"/>
              </a:lnSpc>
            </a:pPr>
            <a:r>
              <a:rPr lang="en-US" sz="2800" b="1" dirty="0">
                <a:solidFill>
                  <a:schemeClr val="accent1">
                    <a:lumMod val="75000"/>
                  </a:schemeClr>
                </a:solidFill>
              </a:rPr>
              <a:t>Entering the kingdom of God</a:t>
            </a:r>
          </a:p>
        </p:txBody>
      </p:sp>
      <p:sp>
        <p:nvSpPr>
          <p:cNvPr id="55" name="TextBox 54">
            <a:extLst>
              <a:ext uri="{FF2B5EF4-FFF2-40B4-BE49-F238E27FC236}">
                <a16:creationId xmlns:a16="http://schemas.microsoft.com/office/drawing/2014/main" id="{68EE133E-1A80-42B0-A6B0-B81DA8496A7D}"/>
              </a:ext>
            </a:extLst>
          </p:cNvPr>
          <p:cNvSpPr txBox="1"/>
          <p:nvPr/>
        </p:nvSpPr>
        <p:spPr>
          <a:xfrm>
            <a:off x="52135" y="172441"/>
            <a:ext cx="5739062" cy="5823133"/>
          </a:xfrm>
          <a:prstGeom prst="rect">
            <a:avLst/>
          </a:prstGeom>
          <a:noFill/>
        </p:spPr>
        <p:txBody>
          <a:bodyPr wrap="square" rtlCol="0">
            <a:spAutoFit/>
          </a:bodyPr>
          <a:lstStyle/>
          <a:p>
            <a:pPr>
              <a:lnSpc>
                <a:spcPct val="95000"/>
              </a:lnSpc>
            </a:pPr>
            <a:r>
              <a:rPr lang="en-US" sz="2800" b="1" dirty="0">
                <a:solidFill>
                  <a:schemeClr val="bg1"/>
                </a:solidFill>
              </a:rPr>
              <a:t>Matthew 28:18-20</a:t>
            </a:r>
          </a:p>
          <a:p>
            <a:pPr>
              <a:lnSpc>
                <a:spcPct val="95000"/>
              </a:lnSpc>
            </a:pPr>
            <a:endParaRPr lang="en-US" sz="2800" b="1" dirty="0">
              <a:solidFill>
                <a:schemeClr val="bg1"/>
              </a:solidFill>
            </a:endParaRPr>
          </a:p>
          <a:p>
            <a:pPr>
              <a:lnSpc>
                <a:spcPct val="95000"/>
              </a:lnSpc>
            </a:pPr>
            <a:r>
              <a:rPr lang="en-US" sz="2800" b="1" dirty="0">
                <a:solidFill>
                  <a:schemeClr val="bg1"/>
                </a:solidFill>
              </a:rPr>
              <a:t>Mark 16:15-16</a:t>
            </a:r>
          </a:p>
          <a:p>
            <a:pPr>
              <a:lnSpc>
                <a:spcPct val="95000"/>
              </a:lnSpc>
            </a:pPr>
            <a:r>
              <a:rPr lang="en-US" sz="2800" b="1" dirty="0">
                <a:solidFill>
                  <a:schemeClr val="bg1"/>
                </a:solidFill>
              </a:rPr>
              <a:t>Acts 2:38</a:t>
            </a:r>
          </a:p>
          <a:p>
            <a:pPr>
              <a:lnSpc>
                <a:spcPct val="95000"/>
              </a:lnSpc>
            </a:pPr>
            <a:r>
              <a:rPr lang="en-US" sz="2800" b="1" dirty="0">
                <a:solidFill>
                  <a:schemeClr val="bg1"/>
                </a:solidFill>
              </a:rPr>
              <a:t>Acts 22:16</a:t>
            </a:r>
          </a:p>
          <a:p>
            <a:pPr>
              <a:lnSpc>
                <a:spcPct val="95000"/>
              </a:lnSpc>
            </a:pPr>
            <a:r>
              <a:rPr lang="en-US" sz="2800" b="1" dirty="0">
                <a:solidFill>
                  <a:schemeClr val="bg1"/>
                </a:solidFill>
              </a:rPr>
              <a:t>Romans 6:3-4, 17</a:t>
            </a:r>
          </a:p>
          <a:p>
            <a:pPr>
              <a:lnSpc>
                <a:spcPct val="95000"/>
              </a:lnSpc>
            </a:pPr>
            <a:endParaRPr lang="en-US" sz="2800" b="1" dirty="0">
              <a:solidFill>
                <a:schemeClr val="bg1"/>
              </a:solidFill>
            </a:endParaRPr>
          </a:p>
          <a:p>
            <a:pPr>
              <a:lnSpc>
                <a:spcPct val="95000"/>
              </a:lnSpc>
            </a:pPr>
            <a:r>
              <a:rPr lang="en-US" sz="2800" b="1" dirty="0">
                <a:solidFill>
                  <a:schemeClr val="bg1"/>
                </a:solidFill>
              </a:rPr>
              <a:t>Galatians 3:26-27</a:t>
            </a:r>
          </a:p>
          <a:p>
            <a:pPr>
              <a:lnSpc>
                <a:spcPct val="95000"/>
              </a:lnSpc>
            </a:pPr>
            <a:endParaRPr lang="en-US" sz="2800" b="1" dirty="0">
              <a:solidFill>
                <a:schemeClr val="bg1"/>
              </a:solidFill>
            </a:endParaRPr>
          </a:p>
          <a:p>
            <a:pPr>
              <a:lnSpc>
                <a:spcPct val="95000"/>
              </a:lnSpc>
            </a:pPr>
            <a:r>
              <a:rPr lang="en-US" sz="2800" b="1" dirty="0">
                <a:solidFill>
                  <a:schemeClr val="bg1"/>
                </a:solidFill>
              </a:rPr>
              <a:t>1 Peter 3:21</a:t>
            </a:r>
          </a:p>
          <a:p>
            <a:pPr>
              <a:lnSpc>
                <a:spcPct val="95000"/>
              </a:lnSpc>
            </a:pPr>
            <a:endParaRPr lang="en-US" sz="2800" b="1" dirty="0">
              <a:solidFill>
                <a:schemeClr val="bg1"/>
              </a:solidFill>
            </a:endParaRPr>
          </a:p>
          <a:p>
            <a:pPr>
              <a:lnSpc>
                <a:spcPct val="95000"/>
              </a:lnSpc>
            </a:pPr>
            <a:r>
              <a:rPr lang="en-US" sz="2800" b="1" dirty="0">
                <a:solidFill>
                  <a:schemeClr val="bg1"/>
                </a:solidFill>
              </a:rPr>
              <a:t>John 3:3-5</a:t>
            </a:r>
          </a:p>
          <a:p>
            <a:pPr>
              <a:lnSpc>
                <a:spcPct val="95000"/>
              </a:lnSpc>
            </a:pPr>
            <a:endParaRPr lang="en-US" sz="2800" b="1" dirty="0">
              <a:solidFill>
                <a:schemeClr val="bg1"/>
              </a:solidFill>
            </a:endParaRPr>
          </a:p>
          <a:p>
            <a:pPr>
              <a:lnSpc>
                <a:spcPct val="95000"/>
              </a:lnSpc>
            </a:pPr>
            <a:endParaRPr lang="en-US" sz="2800" b="1" dirty="0">
              <a:solidFill>
                <a:schemeClr val="bg1"/>
              </a:solidFill>
            </a:endParaRPr>
          </a:p>
        </p:txBody>
      </p:sp>
      <p:pic>
        <p:nvPicPr>
          <p:cNvPr id="10" name="Picture 7">
            <a:extLst>
              <a:ext uri="{FF2B5EF4-FFF2-40B4-BE49-F238E27FC236}">
                <a16:creationId xmlns:a16="http://schemas.microsoft.com/office/drawing/2014/main" id="{FA0238BC-E7A0-452A-9A50-DE7BDFF701CF}"/>
              </a:ext>
            </a:extLst>
          </p:cNvPr>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03438" y="5783529"/>
            <a:ext cx="728909" cy="107553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98">
            <a:extLst>
              <a:ext uri="{FF2B5EF4-FFF2-40B4-BE49-F238E27FC236}">
                <a16:creationId xmlns:a16="http://schemas.microsoft.com/office/drawing/2014/main" id="{9129E09C-B691-419B-8916-98F9917B4599}"/>
              </a:ext>
            </a:extLst>
          </p:cNvPr>
          <p:cNvGrpSpPr>
            <a:grpSpLocks/>
          </p:cNvGrpSpPr>
          <p:nvPr/>
        </p:nvGrpSpPr>
        <p:grpSpPr bwMode="auto">
          <a:xfrm>
            <a:off x="904941" y="5779694"/>
            <a:ext cx="730230" cy="1076197"/>
            <a:chOff x="46" y="864"/>
            <a:chExt cx="1106" cy="1630"/>
          </a:xfrm>
        </p:grpSpPr>
        <p:sp>
          <p:nvSpPr>
            <p:cNvPr id="12" name="WordArt 192">
              <a:extLst>
                <a:ext uri="{FF2B5EF4-FFF2-40B4-BE49-F238E27FC236}">
                  <a16:creationId xmlns:a16="http://schemas.microsoft.com/office/drawing/2014/main" id="{44F302E0-A2F6-4FEA-A8B5-C19FBAC4F142}"/>
                </a:ext>
              </a:extLst>
            </p:cNvPr>
            <p:cNvSpPr>
              <a:spLocks noChangeArrowheads="1" noChangeShapeType="1" noTextEdit="1"/>
            </p:cNvSpPr>
            <p:nvPr/>
          </p:nvSpPr>
          <p:spPr bwMode="auto">
            <a:xfrm rot="-2297410">
              <a:off x="48" y="1296"/>
              <a:ext cx="576"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solidFill>
                    <a:schemeClr val="bg1"/>
                  </a:solidFill>
                  <a:latin typeface="Tahoma" panose="020B0604030504040204" pitchFamily="34" charset="0"/>
                  <a:ea typeface="Tahoma" panose="020B0604030504040204" pitchFamily="34" charset="0"/>
                  <a:cs typeface="Tahoma" panose="020B0604030504040204" pitchFamily="34" charset="0"/>
                </a:rPr>
                <a:t>Sinner</a:t>
              </a:r>
            </a:p>
          </p:txBody>
        </p:sp>
        <p:pic>
          <p:nvPicPr>
            <p:cNvPr id="13" name="Picture 196">
              <a:extLst>
                <a:ext uri="{FF2B5EF4-FFF2-40B4-BE49-F238E27FC236}">
                  <a16:creationId xmlns:a16="http://schemas.microsoft.com/office/drawing/2014/main" id="{988DAE6D-9533-4990-B72E-25ECB81699DA}"/>
                </a:ext>
              </a:extLst>
            </p:cNvPr>
            <p:cNvPicPr preferRelativeResize="0">
              <a:picLocks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 y="864"/>
              <a:ext cx="1106" cy="1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A picture containing diagram&#10;&#10;Description automatically generated">
            <a:extLst>
              <a:ext uri="{FF2B5EF4-FFF2-40B4-BE49-F238E27FC236}">
                <a16:creationId xmlns:a16="http://schemas.microsoft.com/office/drawing/2014/main" id="{75A5F081-1880-4AA9-A686-F303ED164BE0}"/>
              </a:ext>
            </a:extLst>
          </p:cNvPr>
          <p:cNvPicPr>
            <a:picLocks noChangeAspect="1"/>
          </p:cNvPicPr>
          <p:nvPr/>
        </p:nvPicPr>
        <p:blipFill rotWithShape="1">
          <a:blip r:embed="rId4">
            <a:extLst>
              <a:ext uri="{28A0092B-C50C-407E-A947-70E740481C1C}">
                <a14:useLocalDpi xmlns:a14="http://schemas.microsoft.com/office/drawing/2010/main" val="0"/>
              </a:ext>
            </a:extLst>
          </a:blip>
          <a:srcRect l="31046" r="52500"/>
          <a:stretch/>
        </p:blipFill>
        <p:spPr>
          <a:xfrm>
            <a:off x="3785190" y="0"/>
            <a:ext cx="2006001" cy="6858000"/>
          </a:xfrm>
          <a:prstGeom prst="rect">
            <a:avLst/>
          </a:prstGeom>
        </p:spPr>
      </p:pic>
    </p:spTree>
    <p:extLst>
      <p:ext uri="{BB962C8B-B14F-4D97-AF65-F5344CB8AC3E}">
        <p14:creationId xmlns:p14="http://schemas.microsoft.com/office/powerpoint/2010/main" val="3017416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xEl>
                                              <p:pRg st="11" end="11"/>
                                            </p:txEl>
                                          </p:spTgt>
                                        </p:tgtEl>
                                        <p:attrNameLst>
                                          <p:attrName>style.visibility</p:attrName>
                                        </p:attrNameLst>
                                      </p:cBhvr>
                                      <p:to>
                                        <p:strVal val="visible"/>
                                      </p:to>
                                    </p:set>
                                    <p:animEffect transition="in" filter="fade">
                                      <p:cBhvr>
                                        <p:cTn id="7" dur="1000"/>
                                        <p:tgtEl>
                                          <p:spTgt spid="55">
                                            <p:txEl>
                                              <p:pRg st="11" end="11"/>
                                            </p:txEl>
                                          </p:spTgt>
                                        </p:tgtEl>
                                      </p:cBhvr>
                                    </p:animEffect>
                                    <p:anim calcmode="lin" valueType="num">
                                      <p:cBhvr>
                                        <p:cTn id="8" dur="1000" fill="hold"/>
                                        <p:tgtEl>
                                          <p:spTgt spid="55">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55">
                                            <p:txEl>
                                              <p:pRg st="11" end="1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
                                            <p:txEl>
                                              <p:pRg st="11" end="11"/>
                                            </p:txEl>
                                          </p:spTgt>
                                        </p:tgtEl>
                                        <p:attrNameLst>
                                          <p:attrName>style.visibility</p:attrName>
                                        </p:attrNameLst>
                                      </p:cBhvr>
                                      <p:to>
                                        <p:strVal val="visible"/>
                                      </p:to>
                                    </p:set>
                                    <p:animEffect transition="in" filter="fade">
                                      <p:cBhvr>
                                        <p:cTn id="13" dur="1000"/>
                                        <p:tgtEl>
                                          <p:spTgt spid="51">
                                            <p:txEl>
                                              <p:pRg st="11" end="11"/>
                                            </p:txEl>
                                          </p:spTgt>
                                        </p:tgtEl>
                                      </p:cBhvr>
                                    </p:animEffect>
                                    <p:anim calcmode="lin" valueType="num">
                                      <p:cBhvr>
                                        <p:cTn id="14" dur="1000" fill="hold"/>
                                        <p:tgtEl>
                                          <p:spTgt spid="51">
                                            <p:txEl>
                                              <p:pRg st="11" end="11"/>
                                            </p:txEl>
                                          </p:spTgt>
                                        </p:tgtEl>
                                        <p:attrNameLst>
                                          <p:attrName>ppt_x</p:attrName>
                                        </p:attrNameLst>
                                      </p:cBhvr>
                                      <p:tavLst>
                                        <p:tav tm="0">
                                          <p:val>
                                            <p:strVal val="#ppt_x"/>
                                          </p:val>
                                        </p:tav>
                                        <p:tav tm="100000">
                                          <p:val>
                                            <p:strVal val="#ppt_x"/>
                                          </p:val>
                                        </p:tav>
                                      </p:tavLst>
                                    </p:anim>
                                    <p:anim calcmode="lin" valueType="num">
                                      <p:cBhvr>
                                        <p:cTn id="15" dur="1000" fill="hold"/>
                                        <p:tgtEl>
                                          <p:spTgt spid="51">
                                            <p:txEl>
                                              <p:pRg st="11" end="1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1">
                                            <p:txEl>
                                              <p:pRg st="12" end="12"/>
                                            </p:txEl>
                                          </p:spTgt>
                                        </p:tgtEl>
                                        <p:attrNameLst>
                                          <p:attrName>style.visibility</p:attrName>
                                        </p:attrNameLst>
                                      </p:cBhvr>
                                      <p:to>
                                        <p:strVal val="visible"/>
                                      </p:to>
                                    </p:set>
                                    <p:animEffect transition="in" filter="fade">
                                      <p:cBhvr>
                                        <p:cTn id="19" dur="1000"/>
                                        <p:tgtEl>
                                          <p:spTgt spid="51">
                                            <p:txEl>
                                              <p:pRg st="12" end="12"/>
                                            </p:txEl>
                                          </p:spTgt>
                                        </p:tgtEl>
                                      </p:cBhvr>
                                    </p:animEffect>
                                    <p:anim calcmode="lin" valueType="num">
                                      <p:cBhvr>
                                        <p:cTn id="20" dur="1000" fill="hold"/>
                                        <p:tgtEl>
                                          <p:spTgt spid="51">
                                            <p:txEl>
                                              <p:pRg st="12" end="12"/>
                                            </p:txEl>
                                          </p:spTgt>
                                        </p:tgtEl>
                                        <p:attrNameLst>
                                          <p:attrName>ppt_x</p:attrName>
                                        </p:attrNameLst>
                                      </p:cBhvr>
                                      <p:tavLst>
                                        <p:tav tm="0">
                                          <p:val>
                                            <p:strVal val="#ppt_x"/>
                                          </p:val>
                                        </p:tav>
                                        <p:tav tm="100000">
                                          <p:val>
                                            <p:strVal val="#ppt_x"/>
                                          </p:val>
                                        </p:tav>
                                      </p:tavLst>
                                    </p:anim>
                                    <p:anim calcmode="lin" valueType="num">
                                      <p:cBhvr>
                                        <p:cTn id="21" dur="1000" fill="hold"/>
                                        <p:tgtEl>
                                          <p:spTgt spid="5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0.00416 0.00023 L 0.28685 0.00047 " pathEditMode="relative" rAng="0" ptsTypes="AA">
                                      <p:cBhvr>
                                        <p:cTn id="25" dur="2000" fill="hold"/>
                                        <p:tgtEl>
                                          <p:spTgt spid="11"/>
                                        </p:tgtEl>
                                        <p:attrNameLst>
                                          <p:attrName>ppt_x</p:attrName>
                                          <p:attrName>ppt_y</p:attrName>
                                        </p:attrNameLst>
                                      </p:cBhvr>
                                      <p:rCtr x="14049" y="0"/>
                                    </p:animMotion>
                                  </p:childTnLst>
                                </p:cTn>
                              </p:par>
                            </p:childTnLst>
                          </p:cTn>
                        </p:par>
                        <p:par>
                          <p:cTn id="26" fill="hold">
                            <p:stCondLst>
                              <p:cond delay="2000"/>
                            </p:stCondLst>
                            <p:childTnLst>
                              <p:par>
                                <p:cTn id="27" presetID="63" presetClass="path" presetSubtype="0" accel="50000" decel="50000" fill="hold" nodeType="afterEffect">
                                  <p:stCondLst>
                                    <p:cond delay="0"/>
                                  </p:stCondLst>
                                  <p:childTnLst>
                                    <p:animMotion origin="layout" path="M -2.08333E-6 -3.33333E-6 L 0.3625 -0.00023 " pathEditMode="relative" rAng="0" ptsTypes="AA">
                                      <p:cBhvr>
                                        <p:cTn id="28" dur="2000" fill="hold"/>
                                        <p:tgtEl>
                                          <p:spTgt spid="10"/>
                                        </p:tgtEl>
                                        <p:attrNameLst>
                                          <p:attrName>ppt_x</p:attrName>
                                          <p:attrName>ppt_y</p:attrName>
                                        </p:attrNameLst>
                                      </p:cBhvr>
                                      <p:rCtr x="181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r>
              <a:rPr lang="en-US" dirty="0"/>
              <a:t>What are we talking about?</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a:xfrm>
            <a:off x="119641" y="1803163"/>
            <a:ext cx="11947021" cy="933490"/>
          </a:xfrm>
        </p:spPr>
        <p:txBody>
          <a:bodyPr>
            <a:normAutofit/>
          </a:bodyPr>
          <a:lstStyle/>
          <a:p>
            <a:pPr>
              <a:buFont typeface="+mj-lt"/>
              <a:buAutoNum type="alphaUcPeriod" startAt="11"/>
            </a:pPr>
            <a:r>
              <a:rPr lang="en-US" dirty="0"/>
              <a:t>The “one baptism” of Christ’s Great Commission is taught in these verses, which will be examined in this series of studies:</a:t>
            </a:r>
          </a:p>
        </p:txBody>
      </p:sp>
      <p:sp>
        <p:nvSpPr>
          <p:cNvPr id="96" name="Rectangle 11">
            <a:extLst>
              <a:ext uri="{FF2B5EF4-FFF2-40B4-BE49-F238E27FC236}">
                <a16:creationId xmlns:a16="http://schemas.microsoft.com/office/drawing/2014/main" id="{BAF4AD01-F1C0-42BB-9AB0-3F1BB5F9D3BB}"/>
              </a:ext>
            </a:extLst>
          </p:cNvPr>
          <p:cNvSpPr>
            <a:spLocks noChangeArrowheads="1"/>
          </p:cNvSpPr>
          <p:nvPr/>
        </p:nvSpPr>
        <p:spPr bwMode="auto">
          <a:xfrm>
            <a:off x="7373938"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8:36</a:t>
            </a:r>
            <a:endParaRPr kumimoji="0" lang="en-US" altLang="en-US" sz="1800" b="0" i="0" u="none" strike="noStrike" cap="none" normalizeH="0" baseline="0">
              <a:ln>
                <a:noFill/>
              </a:ln>
              <a:effectLst>
                <a:glow rad="63500">
                  <a:schemeClr val="bg1"/>
                </a:glow>
              </a:effectLst>
            </a:endParaRPr>
          </a:p>
        </p:txBody>
      </p:sp>
      <p:sp>
        <p:nvSpPr>
          <p:cNvPr id="97" name="Rectangle 12">
            <a:extLst>
              <a:ext uri="{FF2B5EF4-FFF2-40B4-BE49-F238E27FC236}">
                <a16:creationId xmlns:a16="http://schemas.microsoft.com/office/drawing/2014/main" id="{3AEC7E38-4CD7-4D16-8805-A72404534C68}"/>
              </a:ext>
            </a:extLst>
          </p:cNvPr>
          <p:cNvSpPr>
            <a:spLocks noChangeArrowheads="1"/>
          </p:cNvSpPr>
          <p:nvPr/>
        </p:nvSpPr>
        <p:spPr bwMode="auto">
          <a:xfrm>
            <a:off x="8585200" y="28321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18:8</a:t>
            </a:r>
            <a:endParaRPr kumimoji="0" lang="en-US" altLang="en-US" sz="1800" b="0" i="0" u="none" strike="noStrike" cap="none" normalizeH="0" baseline="0">
              <a:ln>
                <a:noFill/>
              </a:ln>
              <a:effectLst>
                <a:glow rad="63500">
                  <a:schemeClr val="bg1"/>
                </a:glow>
              </a:effectLst>
            </a:endParaRPr>
          </a:p>
        </p:txBody>
      </p:sp>
      <p:sp>
        <p:nvSpPr>
          <p:cNvPr id="98" name="Rectangle 13">
            <a:extLst>
              <a:ext uri="{FF2B5EF4-FFF2-40B4-BE49-F238E27FC236}">
                <a16:creationId xmlns:a16="http://schemas.microsoft.com/office/drawing/2014/main" id="{4C0E64B8-31DE-4D61-8266-2295D78FC8A4}"/>
              </a:ext>
            </a:extLst>
          </p:cNvPr>
          <p:cNvSpPr>
            <a:spLocks noChangeArrowheads="1"/>
          </p:cNvSpPr>
          <p:nvPr/>
        </p:nvSpPr>
        <p:spPr bwMode="auto">
          <a:xfrm>
            <a:off x="9798050" y="28321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1:15</a:t>
            </a:r>
            <a:endParaRPr kumimoji="0" lang="en-US" altLang="en-US" sz="1800" b="0" i="0" u="none" strike="noStrike" cap="none" normalizeH="0" baseline="0">
              <a:ln>
                <a:noFill/>
              </a:ln>
              <a:effectLst>
                <a:glow rad="63500">
                  <a:schemeClr val="bg1"/>
                </a:glow>
              </a:effectLst>
            </a:endParaRPr>
          </a:p>
        </p:txBody>
      </p:sp>
      <p:sp>
        <p:nvSpPr>
          <p:cNvPr id="99" name="Rectangle 14">
            <a:extLst>
              <a:ext uri="{FF2B5EF4-FFF2-40B4-BE49-F238E27FC236}">
                <a16:creationId xmlns:a16="http://schemas.microsoft.com/office/drawing/2014/main" id="{82D2EACF-04B6-4E83-BF68-B35F61688538}"/>
              </a:ext>
            </a:extLst>
          </p:cNvPr>
          <p:cNvSpPr>
            <a:spLocks noChangeArrowheads="1"/>
          </p:cNvSpPr>
          <p:nvPr/>
        </p:nvSpPr>
        <p:spPr bwMode="auto">
          <a:xfrm>
            <a:off x="11074400" y="2832100"/>
            <a:ext cx="978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1Pe. 3:21</a:t>
            </a:r>
            <a:endParaRPr kumimoji="0" lang="en-US" altLang="en-US" sz="1800" b="0" i="0" u="none" strike="noStrike" cap="none" normalizeH="0" baseline="0" dirty="0">
              <a:ln>
                <a:noFill/>
              </a:ln>
              <a:effectLst>
                <a:glow rad="63500">
                  <a:schemeClr val="bg1"/>
                </a:glow>
              </a:effectLst>
            </a:endParaRPr>
          </a:p>
        </p:txBody>
      </p:sp>
      <p:sp>
        <p:nvSpPr>
          <p:cNvPr id="100" name="Rectangle 21">
            <a:extLst>
              <a:ext uri="{FF2B5EF4-FFF2-40B4-BE49-F238E27FC236}">
                <a16:creationId xmlns:a16="http://schemas.microsoft.com/office/drawing/2014/main" id="{53C17175-03F9-483F-8B6D-DBBC14EEB894}"/>
              </a:ext>
            </a:extLst>
          </p:cNvPr>
          <p:cNvSpPr>
            <a:spLocks noChangeArrowheads="1"/>
          </p:cNvSpPr>
          <p:nvPr/>
        </p:nvSpPr>
        <p:spPr bwMode="auto">
          <a:xfrm>
            <a:off x="7373938" y="323532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8:38</a:t>
            </a:r>
            <a:endParaRPr kumimoji="0" lang="en-US" altLang="en-US" sz="1800" b="0" i="0" u="none" strike="noStrike" cap="none" normalizeH="0" baseline="0">
              <a:ln>
                <a:noFill/>
              </a:ln>
              <a:effectLst>
                <a:glow rad="63500">
                  <a:schemeClr val="bg1"/>
                </a:glow>
              </a:effectLst>
            </a:endParaRPr>
          </a:p>
        </p:txBody>
      </p:sp>
      <p:sp>
        <p:nvSpPr>
          <p:cNvPr id="101" name="Rectangle 23">
            <a:extLst>
              <a:ext uri="{FF2B5EF4-FFF2-40B4-BE49-F238E27FC236}">
                <a16:creationId xmlns:a16="http://schemas.microsoft.com/office/drawing/2014/main" id="{EF7D1019-C717-495A-BE9A-706F8F25C3C9}"/>
              </a:ext>
            </a:extLst>
          </p:cNvPr>
          <p:cNvSpPr>
            <a:spLocks noChangeArrowheads="1"/>
          </p:cNvSpPr>
          <p:nvPr/>
        </p:nvSpPr>
        <p:spPr bwMode="auto">
          <a:xfrm>
            <a:off x="9798050" y="3235325"/>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1:16</a:t>
            </a:r>
            <a:endParaRPr kumimoji="0" lang="en-US" altLang="en-US" sz="1800" b="0" i="0" u="none" strike="noStrike" cap="none" normalizeH="0" baseline="0">
              <a:ln>
                <a:noFill/>
              </a:ln>
              <a:effectLst>
                <a:glow rad="63500">
                  <a:schemeClr val="bg1"/>
                </a:glow>
              </a:effectLst>
            </a:endParaRPr>
          </a:p>
        </p:txBody>
      </p:sp>
      <p:sp>
        <p:nvSpPr>
          <p:cNvPr id="102" name="Rectangle 30">
            <a:extLst>
              <a:ext uri="{FF2B5EF4-FFF2-40B4-BE49-F238E27FC236}">
                <a16:creationId xmlns:a16="http://schemas.microsoft.com/office/drawing/2014/main" id="{8B8421FC-1990-4AF7-9D18-753C85907BF7}"/>
              </a:ext>
            </a:extLst>
          </p:cNvPr>
          <p:cNvSpPr>
            <a:spLocks noChangeArrowheads="1"/>
          </p:cNvSpPr>
          <p:nvPr/>
        </p:nvSpPr>
        <p:spPr bwMode="auto">
          <a:xfrm>
            <a:off x="7373938" y="36337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9:18</a:t>
            </a:r>
            <a:endParaRPr kumimoji="0" lang="en-US" altLang="en-US" sz="1800" b="0" i="0" u="none" strike="noStrike" cap="none" normalizeH="0" baseline="0">
              <a:ln>
                <a:noFill/>
              </a:ln>
              <a:effectLst>
                <a:glow rad="63500">
                  <a:schemeClr val="bg1"/>
                </a:glow>
              </a:effectLst>
            </a:endParaRPr>
          </a:p>
        </p:txBody>
      </p:sp>
      <p:sp>
        <p:nvSpPr>
          <p:cNvPr id="103" name="Rectangle 32">
            <a:extLst>
              <a:ext uri="{FF2B5EF4-FFF2-40B4-BE49-F238E27FC236}">
                <a16:creationId xmlns:a16="http://schemas.microsoft.com/office/drawing/2014/main" id="{5F3ADC00-423C-4BB0-ACE0-3955C93AB6CE}"/>
              </a:ext>
            </a:extLst>
          </p:cNvPr>
          <p:cNvSpPr>
            <a:spLocks noChangeArrowheads="1"/>
          </p:cNvSpPr>
          <p:nvPr/>
        </p:nvSpPr>
        <p:spPr bwMode="auto">
          <a:xfrm>
            <a:off x="9798050" y="3633788"/>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1:17</a:t>
            </a:r>
            <a:endParaRPr kumimoji="0" lang="en-US" altLang="en-US" sz="1800" b="0" i="0" u="none" strike="noStrike" cap="none" normalizeH="0" baseline="0">
              <a:ln>
                <a:noFill/>
              </a:ln>
              <a:effectLst>
                <a:glow rad="63500">
                  <a:schemeClr val="bg1"/>
                </a:glow>
              </a:effectLst>
            </a:endParaRPr>
          </a:p>
        </p:txBody>
      </p:sp>
      <p:sp>
        <p:nvSpPr>
          <p:cNvPr id="104" name="Rectangle 48">
            <a:extLst>
              <a:ext uri="{FF2B5EF4-FFF2-40B4-BE49-F238E27FC236}">
                <a16:creationId xmlns:a16="http://schemas.microsoft.com/office/drawing/2014/main" id="{91280BA6-17EF-4E5E-A297-6B6712449449}"/>
              </a:ext>
            </a:extLst>
          </p:cNvPr>
          <p:cNvSpPr>
            <a:spLocks noChangeArrowheads="1"/>
          </p:cNvSpPr>
          <p:nvPr/>
        </p:nvSpPr>
        <p:spPr bwMode="auto">
          <a:xfrm>
            <a:off x="7373938" y="4435475"/>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10:47</a:t>
            </a:r>
            <a:endParaRPr kumimoji="0" lang="en-US" altLang="en-US" sz="1800" b="0" i="0" u="none" strike="noStrike" cap="none" normalizeH="0" baseline="0">
              <a:ln>
                <a:noFill/>
              </a:ln>
              <a:effectLst>
                <a:glow rad="63500">
                  <a:schemeClr val="bg1"/>
                </a:glow>
              </a:effectLst>
            </a:endParaRPr>
          </a:p>
        </p:txBody>
      </p:sp>
      <p:sp>
        <p:nvSpPr>
          <p:cNvPr id="105" name="Rectangle 49">
            <a:extLst>
              <a:ext uri="{FF2B5EF4-FFF2-40B4-BE49-F238E27FC236}">
                <a16:creationId xmlns:a16="http://schemas.microsoft.com/office/drawing/2014/main" id="{E38AF84D-F3E2-4D4A-9EB1-9D0727542949}"/>
              </a:ext>
            </a:extLst>
          </p:cNvPr>
          <p:cNvSpPr>
            <a:spLocks noChangeArrowheads="1"/>
          </p:cNvSpPr>
          <p:nvPr/>
        </p:nvSpPr>
        <p:spPr bwMode="auto">
          <a:xfrm>
            <a:off x="8585200" y="4435475"/>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19:5</a:t>
            </a:r>
            <a:endParaRPr kumimoji="0" lang="en-US" altLang="en-US" sz="1800" b="0" i="0" u="none" strike="noStrike" cap="none" normalizeH="0" baseline="0">
              <a:ln>
                <a:noFill/>
              </a:ln>
              <a:effectLst>
                <a:glow rad="63500">
                  <a:schemeClr val="bg1"/>
                </a:glow>
              </a:effectLst>
            </a:endParaRPr>
          </a:p>
        </p:txBody>
      </p:sp>
      <p:sp>
        <p:nvSpPr>
          <p:cNvPr id="106" name="Rectangle 50">
            <a:extLst>
              <a:ext uri="{FF2B5EF4-FFF2-40B4-BE49-F238E27FC236}">
                <a16:creationId xmlns:a16="http://schemas.microsoft.com/office/drawing/2014/main" id="{9CD0DBDB-387B-45FC-AE36-38C98E44668B}"/>
              </a:ext>
            </a:extLst>
          </p:cNvPr>
          <p:cNvSpPr>
            <a:spLocks noChangeArrowheads="1"/>
          </p:cNvSpPr>
          <p:nvPr/>
        </p:nvSpPr>
        <p:spPr bwMode="auto">
          <a:xfrm>
            <a:off x="9798050" y="4435475"/>
            <a:ext cx="112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12:13</a:t>
            </a:r>
            <a:endParaRPr kumimoji="0" lang="en-US" altLang="en-US" sz="1800" b="0" i="0" u="none" strike="noStrike" cap="none" normalizeH="0" baseline="0">
              <a:ln>
                <a:noFill/>
              </a:ln>
              <a:effectLst>
                <a:glow rad="63500">
                  <a:schemeClr val="bg1"/>
                </a:glow>
              </a:effectLst>
            </a:endParaRPr>
          </a:p>
        </p:txBody>
      </p:sp>
      <p:sp>
        <p:nvSpPr>
          <p:cNvPr id="108" name="Rectangle 57">
            <a:extLst>
              <a:ext uri="{FF2B5EF4-FFF2-40B4-BE49-F238E27FC236}">
                <a16:creationId xmlns:a16="http://schemas.microsoft.com/office/drawing/2014/main" id="{3A593152-BBAE-432E-AAE3-319EA62136F5}"/>
              </a:ext>
            </a:extLst>
          </p:cNvPr>
          <p:cNvSpPr>
            <a:spLocks noChangeArrowheads="1"/>
          </p:cNvSpPr>
          <p:nvPr/>
        </p:nvSpPr>
        <p:spPr bwMode="auto">
          <a:xfrm>
            <a:off x="7373938" y="48387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10:48</a:t>
            </a:r>
            <a:endParaRPr kumimoji="0" lang="en-US" altLang="en-US" sz="1800" b="0" i="0" u="none" strike="noStrike" cap="none" normalizeH="0" baseline="0">
              <a:ln>
                <a:noFill/>
              </a:ln>
              <a:effectLst>
                <a:glow rad="63500">
                  <a:schemeClr val="bg1"/>
                </a:glow>
              </a:effectLst>
            </a:endParaRPr>
          </a:p>
        </p:txBody>
      </p:sp>
      <p:sp>
        <p:nvSpPr>
          <p:cNvPr id="110" name="Rectangle 61">
            <a:extLst>
              <a:ext uri="{FF2B5EF4-FFF2-40B4-BE49-F238E27FC236}">
                <a16:creationId xmlns:a16="http://schemas.microsoft.com/office/drawing/2014/main" id="{CC10A0ED-9242-4F46-854B-050FE1345C15}"/>
              </a:ext>
            </a:extLst>
          </p:cNvPr>
          <p:cNvSpPr>
            <a:spLocks noChangeArrowheads="1"/>
          </p:cNvSpPr>
          <p:nvPr/>
        </p:nvSpPr>
        <p:spPr bwMode="auto">
          <a:xfrm>
            <a:off x="1314450" y="5237163"/>
            <a:ext cx="1029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Mt. 28:19</a:t>
            </a:r>
            <a:endParaRPr kumimoji="0" lang="en-US" altLang="en-US" sz="1800" b="0" i="0" u="none" strike="noStrike" cap="none" normalizeH="0" baseline="0" dirty="0">
              <a:ln>
                <a:noFill/>
              </a:ln>
              <a:effectLst>
                <a:glow rad="63500">
                  <a:schemeClr val="bg1"/>
                </a:glow>
              </a:effectLst>
            </a:endParaRPr>
          </a:p>
        </p:txBody>
      </p:sp>
      <p:sp>
        <p:nvSpPr>
          <p:cNvPr id="111" name="Rectangle 65">
            <a:extLst>
              <a:ext uri="{FF2B5EF4-FFF2-40B4-BE49-F238E27FC236}">
                <a16:creationId xmlns:a16="http://schemas.microsoft.com/office/drawing/2014/main" id="{B63E113A-F544-4937-AEB3-B6A9B8543B5A}"/>
              </a:ext>
            </a:extLst>
          </p:cNvPr>
          <p:cNvSpPr>
            <a:spLocks noChangeArrowheads="1"/>
          </p:cNvSpPr>
          <p:nvPr/>
        </p:nvSpPr>
        <p:spPr bwMode="auto">
          <a:xfrm>
            <a:off x="6162675" y="5237163"/>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2:41</a:t>
            </a:r>
            <a:endParaRPr kumimoji="0" lang="en-US" altLang="en-US" sz="1800" b="0" i="0" u="none" strike="noStrike" cap="none" normalizeH="0" baseline="0">
              <a:ln>
                <a:noFill/>
              </a:ln>
              <a:effectLst>
                <a:glow rad="63500">
                  <a:schemeClr val="bg1"/>
                </a:glow>
              </a:effectLst>
            </a:endParaRPr>
          </a:p>
        </p:txBody>
      </p:sp>
      <p:sp>
        <p:nvSpPr>
          <p:cNvPr id="112" name="Rectangle 67">
            <a:extLst>
              <a:ext uri="{FF2B5EF4-FFF2-40B4-BE49-F238E27FC236}">
                <a16:creationId xmlns:a16="http://schemas.microsoft.com/office/drawing/2014/main" id="{C5F53E7B-4B3A-4499-B7AC-71DA22395D32}"/>
              </a:ext>
            </a:extLst>
          </p:cNvPr>
          <p:cNvSpPr>
            <a:spLocks noChangeArrowheads="1"/>
          </p:cNvSpPr>
          <p:nvPr/>
        </p:nvSpPr>
        <p:spPr bwMode="auto">
          <a:xfrm>
            <a:off x="8585200" y="5237163"/>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Ro. 6:3</a:t>
            </a:r>
            <a:endParaRPr kumimoji="0" lang="en-US" altLang="en-US" sz="1800" b="0" i="0" u="none" strike="noStrike" cap="none" normalizeH="0" baseline="0" dirty="0">
              <a:ln>
                <a:noFill/>
              </a:ln>
              <a:effectLst>
                <a:glow rad="63500">
                  <a:schemeClr val="bg1"/>
                </a:glow>
              </a:effectLst>
            </a:endParaRPr>
          </a:p>
        </p:txBody>
      </p:sp>
      <p:sp>
        <p:nvSpPr>
          <p:cNvPr id="113" name="Rectangle 68">
            <a:extLst>
              <a:ext uri="{FF2B5EF4-FFF2-40B4-BE49-F238E27FC236}">
                <a16:creationId xmlns:a16="http://schemas.microsoft.com/office/drawing/2014/main" id="{AE12F996-606B-41EA-A295-B2B234BB294A}"/>
              </a:ext>
            </a:extLst>
          </p:cNvPr>
          <p:cNvSpPr>
            <a:spLocks noChangeArrowheads="1"/>
          </p:cNvSpPr>
          <p:nvPr/>
        </p:nvSpPr>
        <p:spPr bwMode="auto">
          <a:xfrm>
            <a:off x="9798050" y="5237163"/>
            <a:ext cx="9393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Gal. 3:27</a:t>
            </a:r>
            <a:endParaRPr kumimoji="0" lang="en-US" altLang="en-US" sz="1800" b="0" i="0" u="none" strike="noStrike" cap="none" normalizeH="0" baseline="0" dirty="0">
              <a:ln>
                <a:noFill/>
              </a:ln>
              <a:effectLst>
                <a:glow rad="63500">
                  <a:schemeClr val="bg1"/>
                </a:glow>
              </a:effectLst>
            </a:endParaRPr>
          </a:p>
        </p:txBody>
      </p:sp>
      <p:sp>
        <p:nvSpPr>
          <p:cNvPr id="114" name="Rectangle 74">
            <a:extLst>
              <a:ext uri="{FF2B5EF4-FFF2-40B4-BE49-F238E27FC236}">
                <a16:creationId xmlns:a16="http://schemas.microsoft.com/office/drawing/2014/main" id="{463D1CF7-3FFF-467D-A44F-2C851F2F41DB}"/>
              </a:ext>
            </a:extLst>
          </p:cNvPr>
          <p:cNvSpPr>
            <a:spLocks noChangeArrowheads="1"/>
          </p:cNvSpPr>
          <p:nvPr/>
        </p:nvSpPr>
        <p:spPr bwMode="auto">
          <a:xfrm>
            <a:off x="6162675" y="5640388"/>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8:12</a:t>
            </a:r>
            <a:endParaRPr kumimoji="0" lang="en-US" altLang="en-US" sz="1800" b="0" i="0" u="none" strike="noStrike" cap="none" normalizeH="0" baseline="0">
              <a:ln>
                <a:noFill/>
              </a:ln>
              <a:effectLst>
                <a:glow rad="63500">
                  <a:schemeClr val="bg1"/>
                </a:glow>
              </a:effectLst>
            </a:endParaRPr>
          </a:p>
        </p:txBody>
      </p:sp>
      <p:sp>
        <p:nvSpPr>
          <p:cNvPr id="115" name="Rectangle 76">
            <a:extLst>
              <a:ext uri="{FF2B5EF4-FFF2-40B4-BE49-F238E27FC236}">
                <a16:creationId xmlns:a16="http://schemas.microsoft.com/office/drawing/2014/main" id="{84764B3F-DC71-489E-B1A2-27D84090BCE3}"/>
              </a:ext>
            </a:extLst>
          </p:cNvPr>
          <p:cNvSpPr>
            <a:spLocks noChangeArrowheads="1"/>
          </p:cNvSpPr>
          <p:nvPr/>
        </p:nvSpPr>
        <p:spPr bwMode="auto">
          <a:xfrm>
            <a:off x="8585200" y="5640388"/>
            <a:ext cx="73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Ro. 6:4</a:t>
            </a:r>
            <a:endParaRPr kumimoji="0" lang="en-US" altLang="en-US" sz="1800" b="0" i="0" u="none" strike="noStrike" cap="none" normalizeH="0" baseline="0" dirty="0">
              <a:ln>
                <a:noFill/>
              </a:ln>
              <a:effectLst>
                <a:glow rad="63500">
                  <a:schemeClr val="bg1"/>
                </a:glow>
              </a:effectLst>
            </a:endParaRPr>
          </a:p>
        </p:txBody>
      </p:sp>
      <p:sp>
        <p:nvSpPr>
          <p:cNvPr id="116" name="Rectangle 77">
            <a:extLst>
              <a:ext uri="{FF2B5EF4-FFF2-40B4-BE49-F238E27FC236}">
                <a16:creationId xmlns:a16="http://schemas.microsoft.com/office/drawing/2014/main" id="{CD15C062-BAC0-437E-B4EB-2910EFD89C47}"/>
              </a:ext>
            </a:extLst>
          </p:cNvPr>
          <p:cNvSpPr>
            <a:spLocks noChangeArrowheads="1"/>
          </p:cNvSpPr>
          <p:nvPr/>
        </p:nvSpPr>
        <p:spPr bwMode="auto">
          <a:xfrm>
            <a:off x="9798050" y="5640388"/>
            <a:ext cx="8576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Eph. 4:5</a:t>
            </a:r>
            <a:endParaRPr kumimoji="0" lang="en-US" altLang="en-US" sz="1800" b="0" i="0" u="none" strike="noStrike" cap="none" normalizeH="0" baseline="0">
              <a:ln>
                <a:noFill/>
              </a:ln>
              <a:effectLst>
                <a:glow rad="63500">
                  <a:schemeClr val="bg1"/>
                </a:glow>
              </a:effectLst>
            </a:endParaRPr>
          </a:p>
        </p:txBody>
      </p:sp>
      <p:sp>
        <p:nvSpPr>
          <p:cNvPr id="117" name="Rectangle 80">
            <a:extLst>
              <a:ext uri="{FF2B5EF4-FFF2-40B4-BE49-F238E27FC236}">
                <a16:creationId xmlns:a16="http://schemas.microsoft.com/office/drawing/2014/main" id="{92A75362-E41D-42CC-8097-C01D33EB3BA8}"/>
              </a:ext>
            </a:extLst>
          </p:cNvPr>
          <p:cNvSpPr>
            <a:spLocks noChangeArrowheads="1"/>
          </p:cNvSpPr>
          <p:nvPr/>
        </p:nvSpPr>
        <p:spPr bwMode="auto">
          <a:xfrm>
            <a:off x="2525713" y="6038850"/>
            <a:ext cx="1064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effectLst>
                  <a:glow rad="63500">
                    <a:schemeClr val="bg1"/>
                  </a:glow>
                </a:effectLst>
                <a:latin typeface="Calibri" panose="020F0502020204030204" pitchFamily="34" charset="0"/>
              </a:rPr>
              <a:t>Mk. 16:16</a:t>
            </a:r>
            <a:endParaRPr kumimoji="0" lang="en-US" altLang="en-US" sz="1800" b="0" i="0" u="none" strike="noStrike" cap="none" normalizeH="0" baseline="0" dirty="0">
              <a:ln>
                <a:noFill/>
              </a:ln>
              <a:effectLst>
                <a:glow rad="63500">
                  <a:schemeClr val="bg1"/>
                </a:glow>
              </a:effectLst>
            </a:endParaRPr>
          </a:p>
        </p:txBody>
      </p:sp>
      <p:sp>
        <p:nvSpPr>
          <p:cNvPr id="118" name="Rectangle 83">
            <a:extLst>
              <a:ext uri="{FF2B5EF4-FFF2-40B4-BE49-F238E27FC236}">
                <a16:creationId xmlns:a16="http://schemas.microsoft.com/office/drawing/2014/main" id="{A65D008D-5C28-4B34-8757-0A7C87663F15}"/>
              </a:ext>
            </a:extLst>
          </p:cNvPr>
          <p:cNvSpPr>
            <a:spLocks noChangeArrowheads="1"/>
          </p:cNvSpPr>
          <p:nvPr/>
        </p:nvSpPr>
        <p:spPr bwMode="auto">
          <a:xfrm>
            <a:off x="6162675" y="603885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8:13</a:t>
            </a:r>
            <a:endParaRPr kumimoji="0" lang="en-US" altLang="en-US" sz="1800" b="0" i="0" u="none" strike="noStrike" cap="none" normalizeH="0" baseline="0">
              <a:ln>
                <a:noFill/>
              </a:ln>
              <a:effectLst>
                <a:glow rad="63500">
                  <a:schemeClr val="bg1"/>
                </a:glow>
              </a:effectLst>
            </a:endParaRPr>
          </a:p>
        </p:txBody>
      </p:sp>
      <p:sp>
        <p:nvSpPr>
          <p:cNvPr id="119" name="Rectangle 84">
            <a:extLst>
              <a:ext uri="{FF2B5EF4-FFF2-40B4-BE49-F238E27FC236}">
                <a16:creationId xmlns:a16="http://schemas.microsoft.com/office/drawing/2014/main" id="{13BBE09B-4E8B-471C-A605-9968225E898C}"/>
              </a:ext>
            </a:extLst>
          </p:cNvPr>
          <p:cNvSpPr>
            <a:spLocks noChangeArrowheads="1"/>
          </p:cNvSpPr>
          <p:nvPr/>
        </p:nvSpPr>
        <p:spPr bwMode="auto">
          <a:xfrm>
            <a:off x="7373938" y="603885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16:15</a:t>
            </a:r>
            <a:endParaRPr kumimoji="0" lang="en-US" altLang="en-US" sz="1800" b="0" i="0" u="none" strike="noStrike" cap="none" normalizeH="0" baseline="0">
              <a:ln>
                <a:noFill/>
              </a:ln>
              <a:effectLst>
                <a:glow rad="63500">
                  <a:schemeClr val="bg1"/>
                </a:glow>
              </a:effectLst>
            </a:endParaRPr>
          </a:p>
        </p:txBody>
      </p:sp>
      <p:sp>
        <p:nvSpPr>
          <p:cNvPr id="120" name="Rectangle 85">
            <a:extLst>
              <a:ext uri="{FF2B5EF4-FFF2-40B4-BE49-F238E27FC236}">
                <a16:creationId xmlns:a16="http://schemas.microsoft.com/office/drawing/2014/main" id="{21EB2CB3-CB03-4B62-B4C3-7F84C46D6224}"/>
              </a:ext>
            </a:extLst>
          </p:cNvPr>
          <p:cNvSpPr>
            <a:spLocks noChangeArrowheads="1"/>
          </p:cNvSpPr>
          <p:nvPr/>
        </p:nvSpPr>
        <p:spPr bwMode="auto">
          <a:xfrm>
            <a:off x="8585200" y="603885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1:13</a:t>
            </a:r>
            <a:endParaRPr kumimoji="0" lang="en-US" altLang="en-US" sz="1800" b="0" i="0" u="none" strike="noStrike" cap="none" normalizeH="0" baseline="0">
              <a:ln>
                <a:noFill/>
              </a:ln>
              <a:effectLst>
                <a:glow rad="63500">
                  <a:schemeClr val="bg1"/>
                </a:glow>
              </a:effectLst>
            </a:endParaRPr>
          </a:p>
        </p:txBody>
      </p:sp>
      <p:sp>
        <p:nvSpPr>
          <p:cNvPr id="121" name="Rectangle 86">
            <a:extLst>
              <a:ext uri="{FF2B5EF4-FFF2-40B4-BE49-F238E27FC236}">
                <a16:creationId xmlns:a16="http://schemas.microsoft.com/office/drawing/2014/main" id="{5005589E-C9F3-43BB-A00A-71D5F23A0269}"/>
              </a:ext>
            </a:extLst>
          </p:cNvPr>
          <p:cNvSpPr>
            <a:spLocks noChangeArrowheads="1"/>
          </p:cNvSpPr>
          <p:nvPr/>
        </p:nvSpPr>
        <p:spPr bwMode="auto">
          <a:xfrm>
            <a:off x="9798050" y="6038850"/>
            <a:ext cx="923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Col. 2:12</a:t>
            </a:r>
            <a:endParaRPr kumimoji="0" lang="en-US" altLang="en-US" sz="1800" b="0" i="0" u="none" strike="noStrike" cap="none" normalizeH="0" baseline="0">
              <a:ln>
                <a:noFill/>
              </a:ln>
              <a:effectLst>
                <a:glow rad="63500">
                  <a:schemeClr val="bg1"/>
                </a:glow>
              </a:effectLst>
            </a:endParaRPr>
          </a:p>
        </p:txBody>
      </p:sp>
      <p:sp>
        <p:nvSpPr>
          <p:cNvPr id="122" name="Rectangle 92">
            <a:extLst>
              <a:ext uri="{FF2B5EF4-FFF2-40B4-BE49-F238E27FC236}">
                <a16:creationId xmlns:a16="http://schemas.microsoft.com/office/drawing/2014/main" id="{D39D141A-D68B-4D4C-92C6-C9619DB81A09}"/>
              </a:ext>
            </a:extLst>
          </p:cNvPr>
          <p:cNvSpPr>
            <a:spLocks noChangeArrowheads="1"/>
          </p:cNvSpPr>
          <p:nvPr/>
        </p:nvSpPr>
        <p:spPr bwMode="auto">
          <a:xfrm>
            <a:off x="6162675" y="6438900"/>
            <a:ext cx="8495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8:16</a:t>
            </a:r>
            <a:endParaRPr kumimoji="0" lang="en-US" altLang="en-US" sz="1800" b="0" i="0" u="none" strike="noStrike" cap="none" normalizeH="0" baseline="0">
              <a:ln>
                <a:noFill/>
              </a:ln>
              <a:effectLst>
                <a:glow rad="63500">
                  <a:schemeClr val="bg1"/>
                </a:glow>
              </a:effectLst>
            </a:endParaRPr>
          </a:p>
        </p:txBody>
      </p:sp>
      <p:sp>
        <p:nvSpPr>
          <p:cNvPr id="123" name="Rectangle 93">
            <a:extLst>
              <a:ext uri="{FF2B5EF4-FFF2-40B4-BE49-F238E27FC236}">
                <a16:creationId xmlns:a16="http://schemas.microsoft.com/office/drawing/2014/main" id="{0CCEF04C-05F3-4A80-BF75-E5300C5DAAB0}"/>
              </a:ext>
            </a:extLst>
          </p:cNvPr>
          <p:cNvSpPr>
            <a:spLocks noChangeArrowheads="1"/>
          </p:cNvSpPr>
          <p:nvPr/>
        </p:nvSpPr>
        <p:spPr bwMode="auto">
          <a:xfrm>
            <a:off x="7373938" y="6438900"/>
            <a:ext cx="979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Ac. 16:33</a:t>
            </a:r>
            <a:endParaRPr kumimoji="0" lang="en-US" altLang="en-US" sz="1800" b="0" i="0" u="none" strike="noStrike" cap="none" normalizeH="0" baseline="0">
              <a:ln>
                <a:noFill/>
              </a:ln>
              <a:effectLst>
                <a:glow rad="63500">
                  <a:schemeClr val="bg1"/>
                </a:glow>
              </a:effectLst>
            </a:endParaRPr>
          </a:p>
        </p:txBody>
      </p:sp>
      <p:sp>
        <p:nvSpPr>
          <p:cNvPr id="124" name="Rectangle 94">
            <a:extLst>
              <a:ext uri="{FF2B5EF4-FFF2-40B4-BE49-F238E27FC236}">
                <a16:creationId xmlns:a16="http://schemas.microsoft.com/office/drawing/2014/main" id="{6FB5F108-0A86-42D2-8319-E3F11E5055E9}"/>
              </a:ext>
            </a:extLst>
          </p:cNvPr>
          <p:cNvSpPr>
            <a:spLocks noChangeArrowheads="1"/>
          </p:cNvSpPr>
          <p:nvPr/>
        </p:nvSpPr>
        <p:spPr bwMode="auto">
          <a:xfrm>
            <a:off x="8585200" y="6438900"/>
            <a:ext cx="9906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effectLst>
                  <a:glow rad="63500">
                    <a:schemeClr val="bg1"/>
                  </a:glow>
                </a:effectLst>
                <a:latin typeface="Calibri" panose="020F0502020204030204" pitchFamily="34" charset="0"/>
              </a:rPr>
              <a:t>1Co. 1:14</a:t>
            </a:r>
            <a:endParaRPr kumimoji="0" lang="en-US" altLang="en-US" sz="1800" b="0" i="0" u="none" strike="noStrike" cap="none" normalizeH="0" baseline="0">
              <a:ln>
                <a:noFill/>
              </a:ln>
              <a:effectLst>
                <a:glow rad="63500">
                  <a:schemeClr val="bg1"/>
                </a:glow>
              </a:effectLst>
            </a:endParaRPr>
          </a:p>
        </p:txBody>
      </p:sp>
      <p:sp>
        <p:nvSpPr>
          <p:cNvPr id="4" name="TextBox 3">
            <a:extLst>
              <a:ext uri="{FF2B5EF4-FFF2-40B4-BE49-F238E27FC236}">
                <a16:creationId xmlns:a16="http://schemas.microsoft.com/office/drawing/2014/main" id="{83850AA4-83C5-44DA-9143-1EF71D2E624E}"/>
              </a:ext>
            </a:extLst>
          </p:cNvPr>
          <p:cNvSpPr txBox="1"/>
          <p:nvPr/>
        </p:nvSpPr>
        <p:spPr>
          <a:xfrm>
            <a:off x="6161875" y="4841857"/>
            <a:ext cx="850392" cy="307777"/>
          </a:xfrm>
          <a:prstGeom prst="rect">
            <a:avLst/>
          </a:prstGeom>
          <a:noFill/>
        </p:spPr>
        <p:txBody>
          <a:bodyPr wrap="square" lIns="0" tIns="0" rIns="0" bIns="0" rtlCol="0">
            <a:spAutoFit/>
          </a:bodyPr>
          <a:lstStyle/>
          <a:p>
            <a:pPr algn="ctr"/>
            <a:r>
              <a:rPr lang="en-US" sz="2000" b="1" dirty="0">
                <a:effectLst>
                  <a:glow rad="63500">
                    <a:schemeClr val="bg1"/>
                  </a:glow>
                </a:effectLst>
              </a:rPr>
              <a:t>Ac. 2:38</a:t>
            </a:r>
          </a:p>
        </p:txBody>
      </p:sp>
      <p:sp>
        <p:nvSpPr>
          <p:cNvPr id="33" name="TextBox 32">
            <a:extLst>
              <a:ext uri="{FF2B5EF4-FFF2-40B4-BE49-F238E27FC236}">
                <a16:creationId xmlns:a16="http://schemas.microsoft.com/office/drawing/2014/main" id="{5014E40D-DCBE-492A-8490-908FD4F5425C}"/>
              </a:ext>
            </a:extLst>
          </p:cNvPr>
          <p:cNvSpPr txBox="1"/>
          <p:nvPr/>
        </p:nvSpPr>
        <p:spPr>
          <a:xfrm>
            <a:off x="8573980" y="4833937"/>
            <a:ext cx="990655" cy="307777"/>
          </a:xfrm>
          <a:prstGeom prst="rect">
            <a:avLst/>
          </a:prstGeom>
          <a:noFill/>
        </p:spPr>
        <p:txBody>
          <a:bodyPr wrap="square" lIns="0" tIns="0" rIns="0" bIns="0" rtlCol="0">
            <a:spAutoFit/>
          </a:bodyPr>
          <a:lstStyle/>
          <a:p>
            <a:pPr algn="ctr"/>
            <a:r>
              <a:rPr lang="en-US" sz="2000" b="1" dirty="0">
                <a:effectLst>
                  <a:glow rad="63500">
                    <a:schemeClr val="bg1"/>
                  </a:glow>
                </a:effectLst>
              </a:rPr>
              <a:t>Ac. 22:16</a:t>
            </a:r>
          </a:p>
        </p:txBody>
      </p:sp>
    </p:spTree>
    <p:extLst>
      <p:ext uri="{BB962C8B-B14F-4D97-AF65-F5344CB8AC3E}">
        <p14:creationId xmlns:p14="http://schemas.microsoft.com/office/powerpoint/2010/main" val="3033962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CAC9ED2-94B8-429B-9E29-57E55DC7F9C2}"/>
              </a:ext>
            </a:extLst>
          </p:cNvPr>
          <p:cNvSpPr>
            <a:spLocks noGrp="1"/>
          </p:cNvSpPr>
          <p:nvPr>
            <p:ph idx="1"/>
          </p:nvPr>
        </p:nvSpPr>
        <p:spPr>
          <a:xfrm>
            <a:off x="130274" y="2790825"/>
            <a:ext cx="3942976" cy="4067175"/>
          </a:xfrm>
          <a:solidFill>
            <a:schemeClr val="tx1"/>
          </a:solidFill>
        </p:spPr>
        <p:txBody>
          <a:bodyPr>
            <a:normAutofit/>
          </a:bodyPr>
          <a:lstStyle/>
          <a:p>
            <a:pPr marL="0" lvl="1" indent="0">
              <a:spcBef>
                <a:spcPts val="1000"/>
              </a:spcBef>
              <a:buNone/>
            </a:pPr>
            <a:r>
              <a:rPr lang="en-US" dirty="0">
                <a:solidFill>
                  <a:schemeClr val="bg1"/>
                </a:solidFill>
                <a:effectLst/>
              </a:rPr>
              <a:t>As God (John 1:1-3, 14), Jesus possessed supernatural knowledge and the ability to know the hearts of men.</a:t>
            </a:r>
          </a:p>
          <a:p>
            <a:pPr marL="0" lvl="1" indent="0">
              <a:spcBef>
                <a:spcPts val="1000"/>
              </a:spcBef>
              <a:buNone/>
            </a:pPr>
            <a:r>
              <a:rPr lang="en-US" dirty="0">
                <a:solidFill>
                  <a:schemeClr val="bg1"/>
                </a:solidFill>
                <a:effectLst/>
              </a:rPr>
              <a:t>In 3:3, Jesus “answered” Nicodemus when no question is recorded.</a:t>
            </a:r>
          </a:p>
          <a:p>
            <a:pPr marL="0" lvl="1" indent="0">
              <a:spcBef>
                <a:spcPts val="1000"/>
              </a:spcBef>
              <a:buNone/>
            </a:pPr>
            <a:r>
              <a:rPr lang="en-US" dirty="0">
                <a:solidFill>
                  <a:schemeClr val="bg1"/>
                </a:solidFill>
                <a:effectLst/>
              </a:rPr>
              <a:t>Jesus knew that Nicodemus was ready to hear about the kingdom and entrance thereto.</a:t>
            </a:r>
          </a:p>
        </p:txBody>
      </p:sp>
      <p:sp>
        <p:nvSpPr>
          <p:cNvPr id="9" name="TextBox 8">
            <a:extLst>
              <a:ext uri="{FF2B5EF4-FFF2-40B4-BE49-F238E27FC236}">
                <a16:creationId xmlns:a16="http://schemas.microsoft.com/office/drawing/2014/main" id="{43D28BFF-301E-4EEC-803A-845F4F07191E}"/>
              </a:ext>
            </a:extLst>
          </p:cNvPr>
          <p:cNvSpPr txBox="1"/>
          <p:nvPr/>
        </p:nvSpPr>
        <p:spPr>
          <a:xfrm>
            <a:off x="215757" y="1058775"/>
            <a:ext cx="11763910" cy="1569660"/>
          </a:xfrm>
          <a:prstGeom prst="rect">
            <a:avLst/>
          </a:prstGeom>
          <a:noFill/>
        </p:spPr>
        <p:txBody>
          <a:bodyPr wrap="square" rtlCol="0">
            <a:spAutoFit/>
          </a:bodyPr>
          <a:lstStyle/>
          <a:p>
            <a:r>
              <a:rPr lang="en-US" sz="2400" b="1" dirty="0">
                <a:effectLst>
                  <a:glow rad="76200">
                    <a:schemeClr val="bg1"/>
                  </a:glow>
                </a:effectLst>
              </a:rPr>
              <a:t>2:25 and had no need that anyone should testify of man, for He knew what was in man.</a:t>
            </a:r>
          </a:p>
          <a:p>
            <a:r>
              <a:rPr lang="en-US" sz="2400" b="1" dirty="0">
                <a:effectLst>
                  <a:glow rad="76200">
                    <a:schemeClr val="bg1"/>
                  </a:glow>
                </a:effectLst>
              </a:rPr>
              <a:t>3:1 There was a man of the Pharisees named Nicodemus, a ruler of the Jews.</a:t>
            </a:r>
          </a:p>
          <a:p>
            <a:r>
              <a:rPr lang="en-US" sz="2400" b="1" dirty="0">
                <a:effectLst>
                  <a:glow rad="76200">
                    <a:schemeClr val="bg1"/>
                  </a:glow>
                </a:effectLst>
              </a:rPr>
              <a:t> 2 This man came to Jesus by night and said to Him, "Rabbi, we know that You are a teacher come from God; for no one can do these signs that You do unless God is with him.”</a:t>
            </a:r>
          </a:p>
        </p:txBody>
      </p:sp>
      <p:sp>
        <p:nvSpPr>
          <p:cNvPr id="10" name="Content Placeholder 2">
            <a:extLst>
              <a:ext uri="{FF2B5EF4-FFF2-40B4-BE49-F238E27FC236}">
                <a16:creationId xmlns:a16="http://schemas.microsoft.com/office/drawing/2014/main" id="{6E727960-E271-43FF-9DBE-6D661B4CF553}"/>
              </a:ext>
            </a:extLst>
          </p:cNvPr>
          <p:cNvSpPr txBox="1">
            <a:spLocks/>
          </p:cNvSpPr>
          <p:nvPr/>
        </p:nvSpPr>
        <p:spPr>
          <a:xfrm>
            <a:off x="4229634" y="2790825"/>
            <a:ext cx="3539070" cy="4067175"/>
          </a:xfrm>
          <a:prstGeom prst="rect">
            <a:avLst/>
          </a:prstGeom>
          <a:solidFill>
            <a:srgbClr val="0070C0"/>
          </a:solidFill>
        </p:spPr>
        <p:txBody>
          <a:bodyPr vert="horz" lIns="91440" tIns="45720" rIns="91440" bIns="4572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dirty="0">
                <a:solidFill>
                  <a:schemeClr val="bg1"/>
                </a:solidFill>
                <a:effectLst/>
              </a:rPr>
              <a:t>Nicodemus was a “Pharisee,” “a ruler of the Jews” and “the teacher of Israel” (3:10).</a:t>
            </a:r>
          </a:p>
          <a:p>
            <a:pPr marL="0" lvl="1" indent="0">
              <a:spcBef>
                <a:spcPts val="1000"/>
              </a:spcBef>
              <a:buNone/>
            </a:pPr>
            <a:r>
              <a:rPr lang="en-US" dirty="0">
                <a:solidFill>
                  <a:schemeClr val="bg1"/>
                </a:solidFill>
                <a:effectLst/>
              </a:rPr>
              <a:t>Nicodemus was a prominent man among the Jews.</a:t>
            </a:r>
          </a:p>
          <a:p>
            <a:pPr marL="0" lvl="1" indent="0">
              <a:spcBef>
                <a:spcPts val="1000"/>
              </a:spcBef>
              <a:buNone/>
            </a:pPr>
            <a:r>
              <a:rPr lang="en-US" dirty="0">
                <a:solidFill>
                  <a:schemeClr val="bg1"/>
                </a:solidFill>
                <a:effectLst/>
              </a:rPr>
              <a:t>However, even he could not “see” or “enter” the kingdom of God without being born again.</a:t>
            </a:r>
          </a:p>
        </p:txBody>
      </p:sp>
      <p:sp>
        <p:nvSpPr>
          <p:cNvPr id="11" name="Content Placeholder 2">
            <a:extLst>
              <a:ext uri="{FF2B5EF4-FFF2-40B4-BE49-F238E27FC236}">
                <a16:creationId xmlns:a16="http://schemas.microsoft.com/office/drawing/2014/main" id="{3AF3FB0B-142D-48EC-A334-AD300BD6A219}"/>
              </a:ext>
            </a:extLst>
          </p:cNvPr>
          <p:cNvSpPr txBox="1">
            <a:spLocks/>
          </p:cNvSpPr>
          <p:nvPr/>
        </p:nvSpPr>
        <p:spPr>
          <a:xfrm>
            <a:off x="7925088" y="2790824"/>
            <a:ext cx="4138440" cy="4067175"/>
          </a:xfrm>
          <a:prstGeom prst="rect">
            <a:avLst/>
          </a:prstGeom>
          <a:solidFill>
            <a:srgbClr val="7030A0"/>
          </a:solidFill>
        </p:spPr>
        <p:txBody>
          <a:bodyPr vert="horz" lIns="91440" tIns="45720" rIns="91440" bIns="4572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dirty="0">
                <a:solidFill>
                  <a:schemeClr val="bg1"/>
                </a:solidFill>
                <a:effectLst/>
              </a:rPr>
              <a:t>Nicodemus may have witnessed “the signs” Jesus did in Jerusalem and may have been among the “many” who “believed in His name when they saw the signs” (2:23).</a:t>
            </a:r>
          </a:p>
          <a:p>
            <a:pPr marL="0" lvl="1" indent="0">
              <a:spcBef>
                <a:spcPts val="1000"/>
              </a:spcBef>
              <a:buNone/>
            </a:pPr>
            <a:r>
              <a:rPr lang="en-US" dirty="0">
                <a:solidFill>
                  <a:schemeClr val="bg1"/>
                </a:solidFill>
                <a:effectLst/>
              </a:rPr>
              <a:t>Nicodemus came with confidence and faith searching for truth.</a:t>
            </a:r>
          </a:p>
          <a:p>
            <a:pPr marL="0" lvl="1" indent="0">
              <a:spcBef>
                <a:spcPts val="1000"/>
              </a:spcBef>
              <a:buNone/>
            </a:pPr>
            <a:r>
              <a:rPr lang="en-US" dirty="0">
                <a:solidFill>
                  <a:schemeClr val="bg1"/>
                </a:solidFill>
                <a:effectLst/>
              </a:rPr>
              <a:t>Nicodemus believed in Jesus.  But, he was not born again. </a:t>
            </a:r>
          </a:p>
        </p:txBody>
      </p:sp>
      <p:sp>
        <p:nvSpPr>
          <p:cNvPr id="14" name="Content Placeholder 2">
            <a:extLst>
              <a:ext uri="{FF2B5EF4-FFF2-40B4-BE49-F238E27FC236}">
                <a16:creationId xmlns:a16="http://schemas.microsoft.com/office/drawing/2014/main" id="{42EF84BC-7519-47A7-8BF5-6F81E48E26C9}"/>
              </a:ext>
            </a:extLst>
          </p:cNvPr>
          <p:cNvSpPr txBox="1">
            <a:spLocks/>
          </p:cNvSpPr>
          <p:nvPr/>
        </p:nvSpPr>
        <p:spPr>
          <a:xfrm>
            <a:off x="3761171" y="1509819"/>
            <a:ext cx="1263553" cy="343312"/>
          </a:xfrm>
          <a:prstGeom prst="rect">
            <a:avLst/>
          </a:prstGeom>
          <a:solidFill>
            <a:srgbClr val="0070C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Pharisees</a:t>
            </a:r>
          </a:p>
        </p:txBody>
      </p:sp>
      <p:sp>
        <p:nvSpPr>
          <p:cNvPr id="15" name="Content Placeholder 2">
            <a:extLst>
              <a:ext uri="{FF2B5EF4-FFF2-40B4-BE49-F238E27FC236}">
                <a16:creationId xmlns:a16="http://schemas.microsoft.com/office/drawing/2014/main" id="{4E4807BA-0187-4BBE-AB6A-E0B5B640A5E0}"/>
              </a:ext>
            </a:extLst>
          </p:cNvPr>
          <p:cNvSpPr txBox="1">
            <a:spLocks/>
          </p:cNvSpPr>
          <p:nvPr/>
        </p:nvSpPr>
        <p:spPr>
          <a:xfrm>
            <a:off x="7802344" y="1873020"/>
            <a:ext cx="1207420" cy="343312"/>
          </a:xfrm>
          <a:prstGeom prst="rect">
            <a:avLst/>
          </a:prstGeom>
          <a:solidFill>
            <a:srgbClr val="7030A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we know</a:t>
            </a:r>
          </a:p>
        </p:txBody>
      </p:sp>
      <p:sp>
        <p:nvSpPr>
          <p:cNvPr id="17" name="Content Placeholder 2">
            <a:extLst>
              <a:ext uri="{FF2B5EF4-FFF2-40B4-BE49-F238E27FC236}">
                <a16:creationId xmlns:a16="http://schemas.microsoft.com/office/drawing/2014/main" id="{3C56A6D6-EBB9-434A-9885-3B55D42D3F67}"/>
              </a:ext>
            </a:extLst>
          </p:cNvPr>
          <p:cNvSpPr txBox="1">
            <a:spLocks/>
          </p:cNvSpPr>
          <p:nvPr/>
        </p:nvSpPr>
        <p:spPr>
          <a:xfrm>
            <a:off x="7925088" y="1139782"/>
            <a:ext cx="3375046" cy="352935"/>
          </a:xfrm>
          <a:prstGeom prst="rect">
            <a:avLst/>
          </a:prstGeom>
          <a:solidFill>
            <a:schemeClr val="tx1"/>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He knew what was in man</a:t>
            </a:r>
          </a:p>
        </p:txBody>
      </p:sp>
      <p:sp>
        <p:nvSpPr>
          <p:cNvPr id="12" name="Content Placeholder 2">
            <a:extLst>
              <a:ext uri="{FF2B5EF4-FFF2-40B4-BE49-F238E27FC236}">
                <a16:creationId xmlns:a16="http://schemas.microsoft.com/office/drawing/2014/main" id="{2CB457CE-A693-4532-9674-18966C12F829}"/>
              </a:ext>
            </a:extLst>
          </p:cNvPr>
          <p:cNvSpPr txBox="1">
            <a:spLocks/>
          </p:cNvSpPr>
          <p:nvPr/>
        </p:nvSpPr>
        <p:spPr>
          <a:xfrm>
            <a:off x="7768704" y="1511920"/>
            <a:ext cx="664544" cy="343312"/>
          </a:xfrm>
          <a:prstGeom prst="rect">
            <a:avLst/>
          </a:prstGeom>
          <a:solidFill>
            <a:srgbClr val="0070C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ruler</a:t>
            </a:r>
          </a:p>
        </p:txBody>
      </p:sp>
      <p:sp>
        <p:nvSpPr>
          <p:cNvPr id="19" name="Content Placeholder 2">
            <a:extLst>
              <a:ext uri="{FF2B5EF4-FFF2-40B4-BE49-F238E27FC236}">
                <a16:creationId xmlns:a16="http://schemas.microsoft.com/office/drawing/2014/main" id="{B991A72D-0267-4E6F-971A-0F48E06630B8}"/>
              </a:ext>
            </a:extLst>
          </p:cNvPr>
          <p:cNvSpPr txBox="1">
            <a:spLocks/>
          </p:cNvSpPr>
          <p:nvPr/>
        </p:nvSpPr>
        <p:spPr>
          <a:xfrm>
            <a:off x="7642993" y="2239178"/>
            <a:ext cx="2911792" cy="343312"/>
          </a:xfrm>
          <a:prstGeom prst="rect">
            <a:avLst/>
          </a:prstGeom>
          <a:solidFill>
            <a:srgbClr val="7030A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unless God is with him </a:t>
            </a:r>
          </a:p>
        </p:txBody>
      </p:sp>
      <p:sp>
        <p:nvSpPr>
          <p:cNvPr id="20" name="Content Placeholder 2">
            <a:extLst>
              <a:ext uri="{FF2B5EF4-FFF2-40B4-BE49-F238E27FC236}">
                <a16:creationId xmlns:a16="http://schemas.microsoft.com/office/drawing/2014/main" id="{A8B77063-67ED-4E66-AB96-956723ECFE11}"/>
              </a:ext>
            </a:extLst>
          </p:cNvPr>
          <p:cNvSpPr txBox="1">
            <a:spLocks/>
          </p:cNvSpPr>
          <p:nvPr/>
        </p:nvSpPr>
        <p:spPr>
          <a:xfrm>
            <a:off x="1030765" y="2240100"/>
            <a:ext cx="1253413" cy="343312"/>
          </a:xfrm>
          <a:prstGeom prst="rect">
            <a:avLst/>
          </a:prstGeom>
          <a:solidFill>
            <a:srgbClr val="7030A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from God</a:t>
            </a:r>
          </a:p>
        </p:txBody>
      </p:sp>
      <p:sp>
        <p:nvSpPr>
          <p:cNvPr id="25" name="Content Placeholder 2">
            <a:extLst>
              <a:ext uri="{FF2B5EF4-FFF2-40B4-BE49-F238E27FC236}">
                <a16:creationId xmlns:a16="http://schemas.microsoft.com/office/drawing/2014/main" id="{E618C136-1183-49A0-A062-6B4836AD6013}"/>
              </a:ext>
            </a:extLst>
          </p:cNvPr>
          <p:cNvSpPr txBox="1">
            <a:spLocks/>
          </p:cNvSpPr>
          <p:nvPr/>
        </p:nvSpPr>
        <p:spPr>
          <a:xfrm>
            <a:off x="1770653" y="1874307"/>
            <a:ext cx="1817090" cy="343312"/>
          </a:xfrm>
          <a:prstGeom prst="rect">
            <a:avLst/>
          </a:prstGeom>
          <a:solidFill>
            <a:srgbClr val="0070C0"/>
          </a:solidFill>
        </p:spPr>
        <p:txBody>
          <a:bodyPr vert="horz" lIns="36576" tIns="0" rIns="0" bIns="0" rtlCol="0">
            <a:normAutofit/>
          </a:bodyPr>
          <a:lstStyle>
            <a:lvl1pPr marL="400050" indent="-400050" algn="l" defTabSz="914400" rtl="0" eaLnBrk="1" latinLnBrk="0" hangingPunct="1">
              <a:lnSpc>
                <a:spcPct val="90000"/>
              </a:lnSpc>
              <a:spcBef>
                <a:spcPts val="1000"/>
              </a:spcBef>
              <a:buFont typeface="+mj-lt"/>
              <a:buAutoNum type="alphaUcPeriod"/>
              <a:defRPr sz="2800" b="1" kern="1200">
                <a:solidFill>
                  <a:schemeClr val="tx1"/>
                </a:solidFill>
                <a:effectLst>
                  <a:glow rad="88900">
                    <a:schemeClr val="bg1"/>
                  </a:glow>
                </a:effectLst>
                <a:latin typeface="+mn-lt"/>
                <a:ea typeface="+mn-ea"/>
                <a:cs typeface="+mn-cs"/>
              </a:defRPr>
            </a:lvl1pPr>
            <a:lvl2pPr marL="800100" indent="-400050" algn="l" defTabSz="914400" rtl="0" eaLnBrk="1" latinLnBrk="0" hangingPunct="1">
              <a:lnSpc>
                <a:spcPct val="90000"/>
              </a:lnSpc>
              <a:spcBef>
                <a:spcPts val="500"/>
              </a:spcBef>
              <a:buFont typeface="+mj-lt"/>
              <a:buAutoNum type="arabicPeriod"/>
              <a:defRPr sz="2400" b="1" kern="1200">
                <a:solidFill>
                  <a:schemeClr val="tx1"/>
                </a:solidFill>
                <a:effectLst>
                  <a:glow rad="88900">
                    <a:schemeClr val="bg1"/>
                  </a:glow>
                </a:effectLst>
                <a:latin typeface="+mn-lt"/>
                <a:ea typeface="+mn-ea"/>
                <a:cs typeface="+mn-cs"/>
              </a:defRPr>
            </a:lvl2pPr>
            <a:lvl3pPr marL="1143000" indent="-342900" algn="l" defTabSz="914400" rtl="0" eaLnBrk="1" latinLnBrk="0" hangingPunct="1">
              <a:lnSpc>
                <a:spcPct val="90000"/>
              </a:lnSpc>
              <a:spcBef>
                <a:spcPts val="500"/>
              </a:spcBef>
              <a:buFont typeface="+mj-lt"/>
              <a:buAutoNum type="alphaLcPeriod"/>
              <a:defRPr sz="2000" b="1" kern="1200">
                <a:solidFill>
                  <a:schemeClr val="tx1"/>
                </a:solidFill>
                <a:effectLst>
                  <a:glow rad="88900">
                    <a:schemeClr val="bg1"/>
                  </a:glow>
                </a:effectLst>
                <a:latin typeface="+mn-lt"/>
                <a:ea typeface="+mn-ea"/>
                <a:cs typeface="+mn-cs"/>
              </a:defRPr>
            </a:lvl3pPr>
            <a:lvl4pPr marL="1487488" indent="-342900" algn="l" defTabSz="914400" rtl="0" eaLnBrk="1" latinLnBrk="0" hangingPunct="1">
              <a:lnSpc>
                <a:spcPct val="90000"/>
              </a:lnSpc>
              <a:spcBef>
                <a:spcPts val="500"/>
              </a:spcBef>
              <a:buFont typeface="+mj-lt"/>
              <a:buAutoNum type="arabicParenR"/>
              <a:defRPr sz="2000" b="1" kern="1200">
                <a:solidFill>
                  <a:schemeClr val="tx1"/>
                </a:solidFill>
                <a:effectLst>
                  <a:glow rad="88900">
                    <a:schemeClr val="bg1"/>
                  </a:glo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effectLst>
                  <a:glow rad="88900">
                    <a:schemeClr val="bg1"/>
                  </a:glo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mj-lt"/>
              <a:buNone/>
            </a:pPr>
            <a:r>
              <a:rPr lang="en-US" dirty="0">
                <a:solidFill>
                  <a:schemeClr val="bg1"/>
                </a:solidFill>
                <a:effectLst/>
              </a:rPr>
              <a:t>came to Jesus</a:t>
            </a:r>
          </a:p>
        </p:txBody>
      </p:sp>
    </p:spTree>
    <p:extLst>
      <p:ext uri="{BB962C8B-B14F-4D97-AF65-F5344CB8AC3E}">
        <p14:creationId xmlns:p14="http://schemas.microsoft.com/office/powerpoint/2010/main" val="30133394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P spid="9" grpId="0"/>
      <p:bldP spid="10" grpId="0" animBg="1"/>
      <p:bldP spid="11" grpId="0" animBg="1"/>
      <p:bldP spid="14" grpId="0" animBg="1"/>
      <p:bldP spid="15" grpId="0" animBg="1"/>
      <p:bldP spid="17" grpId="0" animBg="1"/>
      <p:bldP spid="12" grpId="0" animBg="1"/>
      <p:bldP spid="19" grpId="0" animBg="1"/>
      <p:bldP spid="20"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First, answer objections commonly raised.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a:bodyPr>
          <a:lstStyle/>
          <a:p>
            <a:r>
              <a:rPr lang="en-US" i="1" dirty="0"/>
              <a:t>Some argue: “Being born again or being born of water is not talking about baptism.”</a:t>
            </a:r>
          </a:p>
          <a:p>
            <a:pPr lvl="1"/>
            <a:r>
              <a:rPr lang="en-US" dirty="0"/>
              <a:t>According to William Wall, in </a:t>
            </a:r>
            <a:r>
              <a:rPr lang="en-US" i="1" dirty="0"/>
              <a:t>The History of Infant Baptism</a:t>
            </a:r>
            <a:r>
              <a:rPr lang="en-US" dirty="0"/>
              <a:t>, there is no historical foundation for such argumentation:</a:t>
            </a:r>
          </a:p>
          <a:p>
            <a:pPr lvl="2"/>
            <a:r>
              <a:rPr lang="en-US" dirty="0"/>
              <a:t>“And the Christians did in all ancient times continue the use of this name [new birth] for baptism, so as that they never use the word regenerate, or born again, but that they mean or connote by it baptism.”</a:t>
            </a:r>
          </a:p>
          <a:p>
            <a:pPr lvl="2"/>
            <a:r>
              <a:rPr lang="en-US" dirty="0"/>
              <a:t>“The Christians of these times used the word regeneration [or being born again] for baptism; and that they were taught so to do by the apostles…that they understood that rule of our </a:t>
            </a:r>
            <a:r>
              <a:rPr lang="en-US" dirty="0" err="1"/>
              <a:t>Saviour</a:t>
            </a:r>
            <a:r>
              <a:rPr lang="en-US" dirty="0"/>
              <a:t>, </a:t>
            </a:r>
            <a:r>
              <a:rPr lang="en-US" i="1" dirty="0"/>
              <a:t>Except one be regenerated [or born again] of water and the Spirit, he cannot enter into the kingdom of God, </a:t>
            </a:r>
            <a:r>
              <a:rPr lang="en-US" dirty="0"/>
              <a:t>of water baptism; and concluded from it, that without such baptism, no person could come to heaven. And so did all the writers of these 400 years, not one man excepted.”</a:t>
            </a:r>
          </a:p>
          <a:p>
            <a:pPr lvl="2"/>
            <a:r>
              <a:rPr lang="en-US" dirty="0"/>
              <a:t>“There is not any one Christian writer of any antiquity in any language but what understands it of baptism. And if it be not so understood, it is difficult to give an account how a person is born of water, any more than born of wood…I believe Calvin was the first that ever denied this place to mean baptism.  He gives another interpretation, which he confesses to be new.”</a:t>
            </a:r>
          </a:p>
        </p:txBody>
      </p:sp>
    </p:spTree>
    <p:extLst>
      <p:ext uri="{BB962C8B-B14F-4D97-AF65-F5344CB8AC3E}">
        <p14:creationId xmlns:p14="http://schemas.microsoft.com/office/powerpoint/2010/main" val="1276476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First, answer objections commonly raised.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a:bodyPr>
          <a:lstStyle/>
          <a:p>
            <a:r>
              <a:rPr lang="en-US" i="1" dirty="0"/>
              <a:t>Some argue: “Being born again or being born of water is not talking about baptism.”</a:t>
            </a:r>
          </a:p>
          <a:p>
            <a:pPr lvl="1">
              <a:buFont typeface="+mj-lt"/>
              <a:buAutoNum type="arabicPeriod" startAt="2"/>
            </a:pPr>
            <a:r>
              <a:rPr lang="en-US" dirty="0"/>
              <a:t>Many commentators of various backgrounds acknowledge Jesus was talking about baptism in being “born of water.”</a:t>
            </a:r>
          </a:p>
          <a:p>
            <a:pPr lvl="2"/>
            <a:r>
              <a:rPr lang="en-US" dirty="0"/>
              <a:t>Albert Barnes, a Presbyterian minister and commentator, wrote: “By water, here, is evidently signified baptism.”</a:t>
            </a:r>
          </a:p>
          <a:p>
            <a:pPr lvl="2"/>
            <a:r>
              <a:rPr lang="en-US" dirty="0"/>
              <a:t>Martin Luther wrote, “Here Christ is speaking of Baptism, of real and natural water such as a cow may drink.”</a:t>
            </a:r>
          </a:p>
          <a:p>
            <a:pPr lvl="2"/>
            <a:r>
              <a:rPr lang="en-US" dirty="0"/>
              <a:t>D.A. Carson, a popular Baptist scholar and commentator, admitted, “The simple word ‘water’ is understood by the majority of contemporary commentators to refer to Christian baptism.”</a:t>
            </a:r>
          </a:p>
          <a:p>
            <a:pPr lvl="2"/>
            <a:r>
              <a:rPr lang="en-US" dirty="0"/>
              <a:t>Leon Morris, an Anglican scholar and commentator, acknowledged, “The strong argument in favor of this view” (i.e., that “water” refers to “Christian baptism” in John 3:5) “may well have been the natural association that the term would arouse among Christians at the time this Gospel was published.”</a:t>
            </a:r>
          </a:p>
          <a:p>
            <a:pPr lvl="2"/>
            <a:r>
              <a:rPr lang="en-US" dirty="0"/>
              <a:t>J.W. McGarvey revealed, “By far the vast majority of scholars consider the word ‘water’ in this verse a reference to Christian baptism.”</a:t>
            </a:r>
          </a:p>
        </p:txBody>
      </p:sp>
    </p:spTree>
    <p:extLst>
      <p:ext uri="{BB962C8B-B14F-4D97-AF65-F5344CB8AC3E}">
        <p14:creationId xmlns:p14="http://schemas.microsoft.com/office/powerpoint/2010/main" val="30659406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First, answer objections commonly raised.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a:bodyPr>
          <a:lstStyle/>
          <a:p>
            <a:r>
              <a:rPr lang="en-US" i="1" dirty="0"/>
              <a:t>Some argue: “Being born again or being born of water is not talking about baptism.”</a:t>
            </a:r>
          </a:p>
          <a:p>
            <a:pPr lvl="1">
              <a:buFont typeface="+mj-lt"/>
              <a:buAutoNum type="arabicPeriod" startAt="3"/>
            </a:pPr>
            <a:r>
              <a:rPr lang="en-US" dirty="0"/>
              <a:t>Greek scholars have cited John 3:5 as a reference to baptism.</a:t>
            </a:r>
          </a:p>
          <a:p>
            <a:pPr lvl="2"/>
            <a:r>
              <a:rPr lang="en-US" dirty="0"/>
              <a:t>Vincent noted that “water points definitely to the rite of baptism,” as a “reference to the complete ideal of Christian baptism.”</a:t>
            </a:r>
          </a:p>
          <a:p>
            <a:pPr lvl="2"/>
            <a:r>
              <a:rPr lang="en-US" dirty="0" err="1"/>
              <a:t>Goppelt</a:t>
            </a:r>
            <a:r>
              <a:rPr lang="en-US" dirty="0"/>
              <a:t> affirmed that “according to John’s Gospel what takes place now by water and the Spirit is Christian baptism (Jn. 3:5),” and he cites John 3:5 as one of “the passages which refer unambiguously to baptism.”</a:t>
            </a:r>
          </a:p>
          <a:p>
            <a:pPr lvl="2"/>
            <a:r>
              <a:rPr lang="en-US" dirty="0"/>
              <a:t>BDAG explain that “water” (Greek </a:t>
            </a:r>
            <a:r>
              <a:rPr lang="en-US" i="1" dirty="0" err="1"/>
              <a:t>hudor</a:t>
            </a:r>
            <a:r>
              <a:rPr lang="en-US" dirty="0"/>
              <a:t>) in John 3:5 to be understood as, “Of Christian baptism, the new birth” (p. 1023).</a:t>
            </a:r>
          </a:p>
          <a:p>
            <a:pPr lvl="2"/>
            <a:r>
              <a:rPr lang="en-US" dirty="0"/>
              <a:t>Alford stated, “There can be no doubt, on any honest interpretation of the words, that” being born of water refers to “baptism.”  He went on to contend, “All attempts to get rid of [this fact] have sprung from doctrinal prejudices, by which the views of expositors have been warped.”</a:t>
            </a:r>
          </a:p>
          <a:p>
            <a:pPr lvl="1">
              <a:buAutoNum type="arabicPeriod" startAt="3"/>
            </a:pPr>
            <a:r>
              <a:rPr lang="en-US" dirty="0"/>
              <a:t>Historically and linguistically, being “born of water” in John 3:5 has been understood to refer to water baptism.  </a:t>
            </a:r>
          </a:p>
          <a:p>
            <a:pPr lvl="2"/>
            <a:endParaRPr lang="en-US" dirty="0"/>
          </a:p>
        </p:txBody>
      </p:sp>
    </p:spTree>
    <p:extLst>
      <p:ext uri="{BB962C8B-B14F-4D97-AF65-F5344CB8AC3E}">
        <p14:creationId xmlns:p14="http://schemas.microsoft.com/office/powerpoint/2010/main" val="16009626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F64-6A04-4C2F-9F10-1097A95A4E0F}"/>
              </a:ext>
            </a:extLst>
          </p:cNvPr>
          <p:cNvSpPr>
            <a:spLocks noGrp="1"/>
          </p:cNvSpPr>
          <p:nvPr>
            <p:ph type="title"/>
          </p:nvPr>
        </p:nvSpPr>
        <p:spPr>
          <a:xfrm>
            <a:off x="34181" y="996696"/>
            <a:ext cx="12032481" cy="648101"/>
          </a:xfrm>
        </p:spPr>
        <p:txBody>
          <a:bodyPr anchor="t" anchorCtr="0">
            <a:normAutofit fontScale="90000"/>
          </a:bodyPr>
          <a:lstStyle/>
          <a:p>
            <a:pPr marL="630238" indent="-630238"/>
            <a:r>
              <a:rPr lang="en-US" dirty="0"/>
              <a:t>I.	First, answer objections commonly raised.</a:t>
            </a:r>
          </a:p>
        </p:txBody>
      </p:sp>
      <p:sp>
        <p:nvSpPr>
          <p:cNvPr id="3" name="Content Placeholder 2">
            <a:extLst>
              <a:ext uri="{FF2B5EF4-FFF2-40B4-BE49-F238E27FC236}">
                <a16:creationId xmlns:a16="http://schemas.microsoft.com/office/drawing/2014/main" id="{D7F8FD1B-F699-4E32-958C-D06F51C689FE}"/>
              </a:ext>
            </a:extLst>
          </p:cNvPr>
          <p:cNvSpPr>
            <a:spLocks noGrp="1"/>
          </p:cNvSpPr>
          <p:nvPr>
            <p:ph idx="1"/>
          </p:nvPr>
        </p:nvSpPr>
        <p:spPr>
          <a:xfrm>
            <a:off x="119641" y="1644797"/>
            <a:ext cx="11947021" cy="5213202"/>
          </a:xfrm>
        </p:spPr>
        <p:txBody>
          <a:bodyPr>
            <a:normAutofit fontScale="92500"/>
          </a:bodyPr>
          <a:lstStyle/>
          <a:p>
            <a:pPr>
              <a:buFont typeface="+mj-lt"/>
              <a:buAutoNum type="alphaUcPeriod" startAt="2"/>
            </a:pPr>
            <a:r>
              <a:rPr lang="en-US" i="1" dirty="0"/>
              <a:t>Some argue: “‘Water’ in John 3:5 is a symbolic reference to the Spirit.”</a:t>
            </a:r>
          </a:p>
          <a:p>
            <a:pPr lvl="1"/>
            <a:r>
              <a:rPr lang="en-US" dirty="0"/>
              <a:t>John Calvin took this position, and Adam Clarke followed his lead.</a:t>
            </a:r>
          </a:p>
          <a:p>
            <a:pPr lvl="1"/>
            <a:r>
              <a:rPr lang="en-US" dirty="0"/>
              <a:t>There is no contextual reason to take the word “water” in John 3:5 as figurative.</a:t>
            </a:r>
          </a:p>
          <a:p>
            <a:pPr lvl="2"/>
            <a:r>
              <a:rPr lang="en-US" sz="2200" dirty="0"/>
              <a:t>“It is an old and oft-repeated hermeneutical principle that words should be understood in their literal sense unless such literal interpretation involves a manifest contradiction or absurdity” (Milton S. Terry).</a:t>
            </a:r>
          </a:p>
          <a:p>
            <a:pPr lvl="2"/>
            <a:r>
              <a:rPr lang="en-US" sz="2200" dirty="0"/>
              <a:t>“The literal or most usual meaning of a word, if consistent, should be preferred to a figurative or less usual signification” (Clinton Lockhart).</a:t>
            </a:r>
          </a:p>
          <a:p>
            <a:pPr lvl="1"/>
            <a:r>
              <a:rPr lang="en-US" dirty="0"/>
              <a:t>Jesus’ use of the word “water” would have been immediately understood as literal water.</a:t>
            </a:r>
          </a:p>
          <a:p>
            <a:pPr lvl="1"/>
            <a:r>
              <a:rPr lang="en-US" dirty="0"/>
              <a:t>There is no reason that one would understand “water” in verse 5 to be symbolic (for the Spirit) but “water” in verse 23 to not be figurative (but literal “water” in which John was baptizing).</a:t>
            </a:r>
          </a:p>
          <a:p>
            <a:pPr lvl="1"/>
            <a:r>
              <a:rPr lang="en-US" dirty="0"/>
              <a:t>John the Baptist had made a clear distinction between water baptism and Spirit baptism (Mark 1:8).</a:t>
            </a:r>
          </a:p>
          <a:p>
            <a:pPr lvl="1"/>
            <a:r>
              <a:rPr lang="en-US" dirty="0"/>
              <a:t>Words must be understood literally for what they say and mean, unless there is a compelling reason to take them otherwise.</a:t>
            </a:r>
          </a:p>
          <a:p>
            <a:pPr lvl="1"/>
            <a:endParaRPr lang="en-US" dirty="0"/>
          </a:p>
        </p:txBody>
      </p:sp>
    </p:spTree>
    <p:extLst>
      <p:ext uri="{BB962C8B-B14F-4D97-AF65-F5344CB8AC3E}">
        <p14:creationId xmlns:p14="http://schemas.microsoft.com/office/powerpoint/2010/main" val="36318816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6243</TotalTime>
  <Words>5404</Words>
  <Application>Microsoft Office PowerPoint</Application>
  <PresentationFormat>Widescreen</PresentationFormat>
  <Paragraphs>440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Tahoma</vt:lpstr>
      <vt:lpstr>Office Theme</vt:lpstr>
      <vt:lpstr>PowerPoint Presentation</vt:lpstr>
      <vt:lpstr>What are we talking about?</vt:lpstr>
      <vt:lpstr>What are we talking about?</vt:lpstr>
      <vt:lpstr>What are we talking about?</vt:lpstr>
      <vt:lpstr>PowerPoint Presentation</vt:lpstr>
      <vt:lpstr>I. First, answer objections commonly raised.</vt:lpstr>
      <vt:lpstr>I. First, answer objections commonly raised.</vt:lpstr>
      <vt:lpstr>I. First, answer objections commonly raised.</vt:lpstr>
      <vt:lpstr>I. First, answer objections commonly raised.</vt:lpstr>
      <vt:lpstr>I. First, answer objections commonly raised.</vt:lpstr>
      <vt:lpstr>I. First, answer objections commonly raised.</vt:lpstr>
      <vt:lpstr>II. To be “born again” means to be “born of water and the Spirit.”</vt:lpstr>
      <vt:lpstr>II. To be “born again” means to be “born of water and the Spirit.”</vt:lpstr>
      <vt:lpstr>III. To be “born again” involves being “born of the Spirit.”</vt:lpstr>
      <vt:lpstr>III. To be “born again” involves being “born of the Spirit.”</vt:lpstr>
      <vt:lpstr>IV.  To be “born again” involves being “born of water.”</vt:lpstr>
      <vt:lpstr>IV.  To be “born again” involves being “born of water.”</vt:lpstr>
      <vt:lpstr>V. Only those who are baptized (i.e., born again) enter the kingdom of God.</vt:lpstr>
      <vt:lpstr>V. Only those who are baptized (i.e., born again) enter the kingdom of God.</vt:lpstr>
      <vt:lpstr>V. Only those who are baptized (i.e., born again) enter the kingdom of God.</vt:lpstr>
      <vt:lpstr>VI. Baptism begins a new life as God’s child.</vt:lpstr>
      <vt:lpstr>VII. Baptism is an absolute MUST!</vt:lpstr>
      <vt:lpstr>VII. Baptism is an absolute MUST!</vt:lpstr>
      <vt:lpstr>VIII. The New Testament consistently connects the new birth with water, baptism and the Holy Spirit.</vt:lpstr>
      <vt:lpstr>VIII. The New Testament consistently connects the new birth with water, baptism and the Holy Spirit.</vt:lpstr>
      <vt:lpstr>VIII. The New Testament consistently connects the new birth with water, baptism and the Holy Spirit.</vt:lpstr>
      <vt:lpstr>VIII. The New Testament consistently connects the new birth with water, baptism and the Holy Spirit.</vt:lpstr>
      <vt:lpstr>VIII. The New Testament consistently connects the new birth with water, baptism and the Holy Spirit.</vt:lpstr>
      <vt:lpstr>IX. Summary of the place God has given baptism in John 3:3-5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19</cp:revision>
  <dcterms:created xsi:type="dcterms:W3CDTF">2021-03-30T20:36:05Z</dcterms:created>
  <dcterms:modified xsi:type="dcterms:W3CDTF">2021-07-25T12:31:43Z</dcterms:modified>
</cp:coreProperties>
</file>