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309" r:id="rId6"/>
    <p:sldId id="318" r:id="rId7"/>
    <p:sldId id="346" r:id="rId8"/>
    <p:sldId id="347" r:id="rId9"/>
    <p:sldId id="348" r:id="rId10"/>
    <p:sldId id="349" r:id="rId11"/>
    <p:sldId id="350" r:id="rId12"/>
    <p:sldId id="284" r:id="rId13"/>
    <p:sldId id="351" r:id="rId14"/>
    <p:sldId id="322" r:id="rId15"/>
    <p:sldId id="352" r:id="rId16"/>
    <p:sldId id="353" r:id="rId17"/>
    <p:sldId id="303" r:id="rId18"/>
    <p:sldId id="286" r:id="rId19"/>
    <p:sldId id="354" r:id="rId20"/>
    <p:sldId id="312" r:id="rId21"/>
    <p:sldId id="326" r:id="rId22"/>
    <p:sldId id="327" r:id="rId23"/>
    <p:sldId id="356" r:id="rId24"/>
    <p:sldId id="355" r:id="rId25"/>
    <p:sldId id="291"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74FF8-CF41-4FA5-A0B9-B8648121CB99}" v="1309" dt="2021-07-18T00:45:01.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30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7857-DC8B-4D95-8FBE-FFF927785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49105-255C-49B7-AEA2-70018A22E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4A65C-DA31-41BD-8F01-F5D8593BFF76}"/>
              </a:ext>
            </a:extLst>
          </p:cNvPr>
          <p:cNvSpPr>
            <a:spLocks noGrp="1"/>
          </p:cNvSpPr>
          <p:nvPr>
            <p:ph type="dt" sz="half" idx="10"/>
          </p:nvPr>
        </p:nvSpPr>
        <p:spPr/>
        <p:txBody>
          <a:bodyPr/>
          <a:lstStyle/>
          <a:p>
            <a:fld id="{AF2D3330-157C-4282-94BD-ED17F9613015}" type="datetimeFigureOut">
              <a:rPr lang="en-US" smtClean="0"/>
              <a:t>7/18/2021</a:t>
            </a:fld>
            <a:endParaRPr lang="en-US"/>
          </a:p>
        </p:txBody>
      </p:sp>
      <p:sp>
        <p:nvSpPr>
          <p:cNvPr id="5" name="Footer Placeholder 4">
            <a:extLst>
              <a:ext uri="{FF2B5EF4-FFF2-40B4-BE49-F238E27FC236}">
                <a16:creationId xmlns:a16="http://schemas.microsoft.com/office/drawing/2014/main" id="{DD30BCA1-7E5A-4864-911A-60F7BCFE6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B3279-0CB1-4DEA-95DD-0C98EB19C899}"/>
              </a:ext>
            </a:extLst>
          </p:cNvPr>
          <p:cNvSpPr>
            <a:spLocks noGrp="1"/>
          </p:cNvSpPr>
          <p:nvPr>
            <p:ph type="sldNum" sz="quarter" idx="12"/>
          </p:nvPr>
        </p:nvSpPr>
        <p:spPr/>
        <p:txBody>
          <a:bodyPr/>
          <a:lstStyle/>
          <a:p>
            <a:fld id="{B5FC3D28-FEE8-46FF-91CE-B5556BFD9E51}"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E8A64EA7-557A-4C38-93FF-571398C155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170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641-C437-49CA-AFD9-2F8B1BDCF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82A83-14B4-4DC1-8CD4-BA83E68FE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7FB93-225D-4079-8F5A-7FADF5872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FC285-CB0D-43FA-9970-5546FBD3A30E}"/>
              </a:ext>
            </a:extLst>
          </p:cNvPr>
          <p:cNvSpPr>
            <a:spLocks noGrp="1"/>
          </p:cNvSpPr>
          <p:nvPr>
            <p:ph type="dt" sz="half" idx="10"/>
          </p:nvPr>
        </p:nvSpPr>
        <p:spPr/>
        <p:txBody>
          <a:bodyPr/>
          <a:lstStyle/>
          <a:p>
            <a:fld id="{AF2D3330-157C-4282-94BD-ED17F9613015}" type="datetimeFigureOut">
              <a:rPr lang="en-US" smtClean="0"/>
              <a:t>7/18/2021</a:t>
            </a:fld>
            <a:endParaRPr lang="en-US"/>
          </a:p>
        </p:txBody>
      </p:sp>
      <p:sp>
        <p:nvSpPr>
          <p:cNvPr id="6" name="Footer Placeholder 5">
            <a:extLst>
              <a:ext uri="{FF2B5EF4-FFF2-40B4-BE49-F238E27FC236}">
                <a16:creationId xmlns:a16="http://schemas.microsoft.com/office/drawing/2014/main" id="{6F7E8DE9-4C4B-4912-8C88-71BF5562E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61459-6091-4F40-A9AD-8FFEFCCCAE15}"/>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257990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8B10-7D7B-46BF-A140-7B76939B4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99A83-DA0B-40A8-BAA4-79D35ABDA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F1CC0-69FA-4F4A-906D-361480B8A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4FDC-926A-4F8C-BA5C-7A90A631AD6C}"/>
              </a:ext>
            </a:extLst>
          </p:cNvPr>
          <p:cNvSpPr>
            <a:spLocks noGrp="1"/>
          </p:cNvSpPr>
          <p:nvPr>
            <p:ph type="dt" sz="half" idx="10"/>
          </p:nvPr>
        </p:nvSpPr>
        <p:spPr/>
        <p:txBody>
          <a:bodyPr/>
          <a:lstStyle/>
          <a:p>
            <a:fld id="{AF2D3330-157C-4282-94BD-ED17F9613015}" type="datetimeFigureOut">
              <a:rPr lang="en-US" smtClean="0"/>
              <a:t>7/18/2021</a:t>
            </a:fld>
            <a:endParaRPr lang="en-US"/>
          </a:p>
        </p:txBody>
      </p:sp>
      <p:sp>
        <p:nvSpPr>
          <p:cNvPr id="6" name="Footer Placeholder 5">
            <a:extLst>
              <a:ext uri="{FF2B5EF4-FFF2-40B4-BE49-F238E27FC236}">
                <a16:creationId xmlns:a16="http://schemas.microsoft.com/office/drawing/2014/main" id="{AE18F66D-65D7-4844-96F0-36CBDCEEE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7880C-1B0D-4E05-B328-DC793E88F787}"/>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1246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48C2-D8A2-48D5-8512-DBE2705E3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E58FB-6CC3-4DE7-9EA8-D7C28B19E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756B3-88E9-4A73-9950-F3B4A57FFC9A}"/>
              </a:ext>
            </a:extLst>
          </p:cNvPr>
          <p:cNvSpPr>
            <a:spLocks noGrp="1"/>
          </p:cNvSpPr>
          <p:nvPr>
            <p:ph type="dt" sz="half" idx="10"/>
          </p:nvPr>
        </p:nvSpPr>
        <p:spPr/>
        <p:txBody>
          <a:bodyPr/>
          <a:lstStyle/>
          <a:p>
            <a:fld id="{AF2D3330-157C-4282-94BD-ED17F9613015}" type="datetimeFigureOut">
              <a:rPr lang="en-US" smtClean="0"/>
              <a:t>7/18/2021</a:t>
            </a:fld>
            <a:endParaRPr lang="en-US"/>
          </a:p>
        </p:txBody>
      </p:sp>
      <p:sp>
        <p:nvSpPr>
          <p:cNvPr id="5" name="Footer Placeholder 4">
            <a:extLst>
              <a:ext uri="{FF2B5EF4-FFF2-40B4-BE49-F238E27FC236}">
                <a16:creationId xmlns:a16="http://schemas.microsoft.com/office/drawing/2014/main" id="{48DBCED9-D869-4F73-A779-72A60863C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528CD-CEA7-4A9E-AAEE-0FDE5C1C54B8}"/>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90099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FC16B-A4A1-4DB2-B418-56C664CA9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8572E9-7FA7-446A-B782-3C7CA50A0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4F7CA-B0C2-48CE-8E76-14C1DAC509D3}"/>
              </a:ext>
            </a:extLst>
          </p:cNvPr>
          <p:cNvSpPr>
            <a:spLocks noGrp="1"/>
          </p:cNvSpPr>
          <p:nvPr>
            <p:ph type="dt" sz="half" idx="10"/>
          </p:nvPr>
        </p:nvSpPr>
        <p:spPr/>
        <p:txBody>
          <a:bodyPr/>
          <a:lstStyle/>
          <a:p>
            <a:fld id="{AF2D3330-157C-4282-94BD-ED17F9613015}" type="datetimeFigureOut">
              <a:rPr lang="en-US" smtClean="0"/>
              <a:t>7/18/2021</a:t>
            </a:fld>
            <a:endParaRPr lang="en-US"/>
          </a:p>
        </p:txBody>
      </p:sp>
      <p:sp>
        <p:nvSpPr>
          <p:cNvPr id="5" name="Footer Placeholder 4">
            <a:extLst>
              <a:ext uri="{FF2B5EF4-FFF2-40B4-BE49-F238E27FC236}">
                <a16:creationId xmlns:a16="http://schemas.microsoft.com/office/drawing/2014/main" id="{46032A8E-C187-49A9-BBC8-0B5AC9B24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A12C1-3E4C-4876-9B63-1C09C02554E1}"/>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38551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F28192-D5AF-474A-9444-EA033F0D2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38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1C870E40-BC9E-4C18-9007-DD5D719CCB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45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86919F64-886C-49DE-B77B-B7D75E8C3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527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C5D6-602C-41F4-B49A-BA1BDD300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EFAD8-9B33-4681-8877-AF739B8B5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5E573-2861-4088-AC77-25712A8235FE}"/>
              </a:ext>
            </a:extLst>
          </p:cNvPr>
          <p:cNvSpPr>
            <a:spLocks noGrp="1"/>
          </p:cNvSpPr>
          <p:nvPr>
            <p:ph type="dt" sz="half" idx="10"/>
          </p:nvPr>
        </p:nvSpPr>
        <p:spPr/>
        <p:txBody>
          <a:bodyPr/>
          <a:lstStyle/>
          <a:p>
            <a:fld id="{AF2D3330-157C-4282-94BD-ED17F9613015}" type="datetimeFigureOut">
              <a:rPr lang="en-US" smtClean="0"/>
              <a:t>7/18/2021</a:t>
            </a:fld>
            <a:endParaRPr lang="en-US"/>
          </a:p>
        </p:txBody>
      </p:sp>
      <p:sp>
        <p:nvSpPr>
          <p:cNvPr id="5" name="Footer Placeholder 4">
            <a:extLst>
              <a:ext uri="{FF2B5EF4-FFF2-40B4-BE49-F238E27FC236}">
                <a16:creationId xmlns:a16="http://schemas.microsoft.com/office/drawing/2014/main" id="{25D01C05-3E3B-4A17-8B16-490B05294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4A6A-A032-4F05-AE9C-22248A36AF50}"/>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0377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B7D-979A-44F7-98CE-D25853734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3BCD9-6295-4E9A-B628-1C3856654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8985C-B63C-4EEF-A7F2-413E116289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1624A-2827-4CA9-A06F-C3566E0E58C7}"/>
              </a:ext>
            </a:extLst>
          </p:cNvPr>
          <p:cNvSpPr>
            <a:spLocks noGrp="1"/>
          </p:cNvSpPr>
          <p:nvPr>
            <p:ph type="dt" sz="half" idx="10"/>
          </p:nvPr>
        </p:nvSpPr>
        <p:spPr/>
        <p:txBody>
          <a:bodyPr/>
          <a:lstStyle/>
          <a:p>
            <a:fld id="{AF2D3330-157C-4282-94BD-ED17F9613015}" type="datetimeFigureOut">
              <a:rPr lang="en-US" smtClean="0"/>
              <a:t>7/18/2021</a:t>
            </a:fld>
            <a:endParaRPr lang="en-US"/>
          </a:p>
        </p:txBody>
      </p:sp>
      <p:sp>
        <p:nvSpPr>
          <p:cNvPr id="6" name="Footer Placeholder 5">
            <a:extLst>
              <a:ext uri="{FF2B5EF4-FFF2-40B4-BE49-F238E27FC236}">
                <a16:creationId xmlns:a16="http://schemas.microsoft.com/office/drawing/2014/main" id="{33457EA0-C800-4035-8E5D-98AD3A8AA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09FC7-88CC-422F-878C-B3E11F9709CD}"/>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24423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A000-1AD5-4E2A-A57E-6763E349A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6B38B-AFCC-4EFC-95DD-FEC1715AC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44D95-1F54-4016-B4B5-ED6F90708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FBAB4-ADC6-4E06-A260-2526BD339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9B671-9E73-49B2-9DF4-946AF0362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DB8CF-BD39-48C8-B3B0-D516A108D0D0}"/>
              </a:ext>
            </a:extLst>
          </p:cNvPr>
          <p:cNvSpPr>
            <a:spLocks noGrp="1"/>
          </p:cNvSpPr>
          <p:nvPr>
            <p:ph type="dt" sz="half" idx="10"/>
          </p:nvPr>
        </p:nvSpPr>
        <p:spPr/>
        <p:txBody>
          <a:bodyPr/>
          <a:lstStyle/>
          <a:p>
            <a:fld id="{AF2D3330-157C-4282-94BD-ED17F9613015}" type="datetimeFigureOut">
              <a:rPr lang="en-US" smtClean="0"/>
              <a:t>7/18/2021</a:t>
            </a:fld>
            <a:endParaRPr lang="en-US"/>
          </a:p>
        </p:txBody>
      </p:sp>
      <p:sp>
        <p:nvSpPr>
          <p:cNvPr id="8" name="Footer Placeholder 7">
            <a:extLst>
              <a:ext uri="{FF2B5EF4-FFF2-40B4-BE49-F238E27FC236}">
                <a16:creationId xmlns:a16="http://schemas.microsoft.com/office/drawing/2014/main" id="{10B56E17-6AAD-411B-8F1C-6A91D820B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679023-72F5-4ECC-A388-BB09CFCB85D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7247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F320-2366-4130-8B7C-F465F06B64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225C4-ACAE-4811-B1CA-78542286C78E}"/>
              </a:ext>
            </a:extLst>
          </p:cNvPr>
          <p:cNvSpPr>
            <a:spLocks noGrp="1"/>
          </p:cNvSpPr>
          <p:nvPr>
            <p:ph type="dt" sz="half" idx="10"/>
          </p:nvPr>
        </p:nvSpPr>
        <p:spPr/>
        <p:txBody>
          <a:bodyPr/>
          <a:lstStyle/>
          <a:p>
            <a:fld id="{AF2D3330-157C-4282-94BD-ED17F9613015}" type="datetimeFigureOut">
              <a:rPr lang="en-US" smtClean="0"/>
              <a:t>7/18/2021</a:t>
            </a:fld>
            <a:endParaRPr lang="en-US"/>
          </a:p>
        </p:txBody>
      </p:sp>
      <p:sp>
        <p:nvSpPr>
          <p:cNvPr id="4" name="Footer Placeholder 3">
            <a:extLst>
              <a:ext uri="{FF2B5EF4-FFF2-40B4-BE49-F238E27FC236}">
                <a16:creationId xmlns:a16="http://schemas.microsoft.com/office/drawing/2014/main" id="{0B846226-651C-4C2D-A675-3A3BC7D18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374F5-4D3A-41FC-92FE-3349ED74DE0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09292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4AF1A-4255-4826-A1C4-D1EE314C0CE7}"/>
              </a:ext>
            </a:extLst>
          </p:cNvPr>
          <p:cNvSpPr>
            <a:spLocks noGrp="1"/>
          </p:cNvSpPr>
          <p:nvPr>
            <p:ph type="dt" sz="half" idx="10"/>
          </p:nvPr>
        </p:nvSpPr>
        <p:spPr/>
        <p:txBody>
          <a:bodyPr/>
          <a:lstStyle/>
          <a:p>
            <a:fld id="{AF2D3330-157C-4282-94BD-ED17F9613015}" type="datetimeFigureOut">
              <a:rPr lang="en-US" smtClean="0"/>
              <a:t>7/18/2021</a:t>
            </a:fld>
            <a:endParaRPr lang="en-US"/>
          </a:p>
        </p:txBody>
      </p:sp>
      <p:sp>
        <p:nvSpPr>
          <p:cNvPr id="3" name="Footer Placeholder 2">
            <a:extLst>
              <a:ext uri="{FF2B5EF4-FFF2-40B4-BE49-F238E27FC236}">
                <a16:creationId xmlns:a16="http://schemas.microsoft.com/office/drawing/2014/main" id="{A9AA2D85-5832-442D-B47D-4C2430D27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6A8C4-4927-4D4B-8AD2-2580A1E57013}"/>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171874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FB483-3D23-452D-B431-A13189444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BF4728-0FF9-4BB9-AB49-46FABB576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6C99-8626-442D-B799-81AA1B087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3330-157C-4282-94BD-ED17F9613015}" type="datetimeFigureOut">
              <a:rPr lang="en-US" smtClean="0"/>
              <a:t>7/18/2021</a:t>
            </a:fld>
            <a:endParaRPr lang="en-US"/>
          </a:p>
        </p:txBody>
      </p:sp>
      <p:sp>
        <p:nvSpPr>
          <p:cNvPr id="5" name="Footer Placeholder 4">
            <a:extLst>
              <a:ext uri="{FF2B5EF4-FFF2-40B4-BE49-F238E27FC236}">
                <a16:creationId xmlns:a16="http://schemas.microsoft.com/office/drawing/2014/main" id="{273F41DE-63E7-46B5-9542-E830CC118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3F32C-44C1-4764-ABB8-EB3393ED5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C3D28-FEE8-46FF-91CE-B5556BFD9E51}" type="slidenum">
              <a:rPr lang="en-US" smtClean="0"/>
              <a:t>‹#›</a:t>
            </a:fld>
            <a:endParaRPr lang="en-US"/>
          </a:p>
        </p:txBody>
      </p:sp>
    </p:spTree>
    <p:extLst>
      <p:ext uri="{BB962C8B-B14F-4D97-AF65-F5344CB8AC3E}">
        <p14:creationId xmlns:p14="http://schemas.microsoft.com/office/powerpoint/2010/main" val="19498973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44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Baptism is an “antitype” of Noah’s salvation.</a:t>
            </a:r>
          </a:p>
        </p:txBody>
      </p:sp>
      <p:graphicFrame>
        <p:nvGraphicFramePr>
          <p:cNvPr id="4" name="Table 5">
            <a:extLst>
              <a:ext uri="{FF2B5EF4-FFF2-40B4-BE49-F238E27FC236}">
                <a16:creationId xmlns:a16="http://schemas.microsoft.com/office/drawing/2014/main" id="{B31748CB-85C5-4EC6-B29B-4140D0D364E8}"/>
              </a:ext>
            </a:extLst>
          </p:cNvPr>
          <p:cNvGraphicFramePr>
            <a:graphicFrameLocks noGrp="1"/>
          </p:cNvGraphicFramePr>
          <p:nvPr>
            <p:extLst>
              <p:ext uri="{D42A27DB-BD31-4B8C-83A1-F6EECF244321}">
                <p14:modId xmlns:p14="http://schemas.microsoft.com/office/powerpoint/2010/main" val="210997056"/>
              </p:ext>
            </p:extLst>
          </p:nvPr>
        </p:nvGraphicFramePr>
        <p:xfrm>
          <a:off x="556483" y="1718547"/>
          <a:ext cx="11481442" cy="4763588"/>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4769145">
                  <a:extLst>
                    <a:ext uri="{9D8B030D-6E8A-4147-A177-3AD203B41FA5}">
                      <a16:colId xmlns:a16="http://schemas.microsoft.com/office/drawing/2014/main" val="3873581602"/>
                    </a:ext>
                  </a:extLst>
                </a:gridCol>
                <a:gridCol w="6712297">
                  <a:extLst>
                    <a:ext uri="{9D8B030D-6E8A-4147-A177-3AD203B41FA5}">
                      <a16:colId xmlns:a16="http://schemas.microsoft.com/office/drawing/2014/main" val="1203034984"/>
                    </a:ext>
                  </a:extLst>
                </a:gridCol>
              </a:tblGrid>
              <a:tr h="542330">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The Type – Water in the Flood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The Antitype – Baptism Today</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550126510"/>
                  </a:ext>
                </a:extLst>
              </a:tr>
              <a:tr h="476573">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Water saved Noah from the sinful world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Baptism saves us from a sinful life (1 Pet. 3:21)</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728682"/>
                  </a:ext>
                </a:extLst>
              </a:tr>
              <a:tr h="522514">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Water delivered Noah from physical death</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Baptism delivers us from spiritual death (Rom. 6:3)</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761162"/>
                  </a:ext>
                </a:extLst>
              </a:tr>
              <a:tr h="603374">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Water was the line of demarcation between the old world and the new</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Baptism is the line of demarcation between the old life and the new life (Rom. 6:3-4)</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373872"/>
                  </a:ext>
                </a:extLst>
              </a:tr>
              <a:tr h="515815">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Water separated the saved from the lost</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Baptism separates the saved from the lost (Mark 16:16)</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593883"/>
                  </a:ext>
                </a:extLst>
              </a:tr>
              <a:tr h="502418">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Water cleansed and purified the earth</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Baptism cleanses and purifies our souls (1 Cor. 6:11; Eph. 5:26)</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086925"/>
                  </a:ext>
                </a:extLst>
              </a:tr>
              <a:tr h="482321">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Water buried the evils of the world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Baptism buries the old man of sin (Rom. 6:3-5)</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4646476"/>
                  </a:ext>
                </a:extLst>
              </a:tr>
              <a:tr h="502417">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From the water emerged a new world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From baptism one is raised to walk a new life (Rom. 6:4)</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4190684"/>
                  </a:ext>
                </a:extLst>
              </a:tr>
              <a:tr h="603374">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Water was the means by which God exercised His saving power</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Baptism is the means by which God exercises His saving power today (Col. 2:11-13)</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2521190"/>
                  </a:ext>
                </a:extLst>
              </a:tr>
            </a:tbl>
          </a:graphicData>
        </a:graphic>
      </p:graphicFrame>
    </p:spTree>
    <p:extLst>
      <p:ext uri="{BB962C8B-B14F-4D97-AF65-F5344CB8AC3E}">
        <p14:creationId xmlns:p14="http://schemas.microsoft.com/office/powerpoint/2010/main" val="3702920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Baptism is an “antitype” of Noah’s salvation.</a:t>
            </a:r>
          </a:p>
        </p:txBody>
      </p:sp>
      <p:graphicFrame>
        <p:nvGraphicFramePr>
          <p:cNvPr id="4" name="Table 5">
            <a:extLst>
              <a:ext uri="{FF2B5EF4-FFF2-40B4-BE49-F238E27FC236}">
                <a16:creationId xmlns:a16="http://schemas.microsoft.com/office/drawing/2014/main" id="{B31748CB-85C5-4EC6-B29B-4140D0D364E8}"/>
              </a:ext>
            </a:extLst>
          </p:cNvPr>
          <p:cNvGraphicFramePr>
            <a:graphicFrameLocks noGrp="1"/>
          </p:cNvGraphicFramePr>
          <p:nvPr>
            <p:extLst>
              <p:ext uri="{D42A27DB-BD31-4B8C-83A1-F6EECF244321}">
                <p14:modId xmlns:p14="http://schemas.microsoft.com/office/powerpoint/2010/main" val="2721676998"/>
              </p:ext>
            </p:extLst>
          </p:nvPr>
        </p:nvGraphicFramePr>
        <p:xfrm>
          <a:off x="556483" y="1718546"/>
          <a:ext cx="9451675" cy="3436255"/>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4487790">
                  <a:extLst>
                    <a:ext uri="{9D8B030D-6E8A-4147-A177-3AD203B41FA5}">
                      <a16:colId xmlns:a16="http://schemas.microsoft.com/office/drawing/2014/main" val="3873581602"/>
                    </a:ext>
                  </a:extLst>
                </a:gridCol>
                <a:gridCol w="4963885">
                  <a:extLst>
                    <a:ext uri="{9D8B030D-6E8A-4147-A177-3AD203B41FA5}">
                      <a16:colId xmlns:a16="http://schemas.microsoft.com/office/drawing/2014/main" val="1203034984"/>
                    </a:ext>
                  </a:extLst>
                </a:gridCol>
              </a:tblGrid>
              <a:tr h="570672">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The Type – Noah’s Salvation</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The Antitype – Our Salvation</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550126510"/>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 by grace (Gen. 6:8)</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 by grace (Eph. 2:5, 8)</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728682"/>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 by faith (Heb. 11:7)</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 by faith (Eph. 2:8)</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761162"/>
                  </a:ext>
                </a:extLst>
              </a:tr>
              <a:tr h="487783">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 by obedience (Heb. 11:7)</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 by obedience (Heb. 5:9)</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373872"/>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 through water (1 Pet. 3:20)</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 through baptism (1 Pet. 3:21)</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593883"/>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 in the ark (1 Pet. 3:20)</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 in the church (Acts 2:47)</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086925"/>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Noah’s salvation is the type/figure.</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Our salvation is the reality, the original plan.</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4646476"/>
                  </a:ext>
                </a:extLst>
              </a:tr>
            </a:tbl>
          </a:graphicData>
        </a:graphic>
      </p:graphicFrame>
    </p:spTree>
    <p:extLst>
      <p:ext uri="{BB962C8B-B14F-4D97-AF65-F5344CB8AC3E}">
        <p14:creationId xmlns:p14="http://schemas.microsoft.com/office/powerpoint/2010/main" val="30295222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God singles out “baptism” and says that it “saves us.”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fontScale="92500" lnSpcReduction="10000"/>
          </a:bodyPr>
          <a:lstStyle/>
          <a:p>
            <a:r>
              <a:rPr lang="en-US" dirty="0"/>
              <a:t>Each and every thing that the Bible says “saves” us truly “saves” us.</a:t>
            </a:r>
          </a:p>
          <a:p>
            <a:pPr lvl="1"/>
            <a:r>
              <a:rPr lang="en-US" dirty="0"/>
              <a:t>It is not contradictory for the Bible to say in one verse that “this thing” saves us and then to say in another verse that “that thing” saves us.</a:t>
            </a:r>
          </a:p>
          <a:p>
            <a:pPr lvl="1"/>
            <a:r>
              <a:rPr lang="en-US" dirty="0"/>
              <a:t>One can be saved (and is only saved) when he collects all that the Bible teaches and properly responds to it.  “The sum of [God’s] word is truth” (Psa. 119:160).</a:t>
            </a:r>
          </a:p>
          <a:p>
            <a:r>
              <a:rPr lang="en-US" dirty="0"/>
              <a:t>Thus, in 1 Peter 3:21, God could have mentioned whatever He wanted as something that “now saves us.”</a:t>
            </a:r>
          </a:p>
          <a:p>
            <a:r>
              <a:rPr lang="en-US" dirty="0"/>
              <a:t>It is highly instructive, then, that God chose baptism as the instrument by which to exert His saving power.  </a:t>
            </a:r>
          </a:p>
          <a:p>
            <a:pPr lvl="1"/>
            <a:r>
              <a:rPr lang="en-US" dirty="0"/>
              <a:t>BEFORE Bible baptism, salvation does NOT exist.</a:t>
            </a:r>
          </a:p>
          <a:p>
            <a:pPr lvl="1"/>
            <a:r>
              <a:rPr lang="en-US" dirty="0"/>
              <a:t>AFTER Bible baptism, salvation from sin DOES exist.</a:t>
            </a:r>
          </a:p>
          <a:p>
            <a:pPr lvl="1"/>
            <a:r>
              <a:rPr lang="en-US" dirty="0"/>
              <a:t>WITHOUT baptism, salvation from sin is NOT possible.</a:t>
            </a:r>
          </a:p>
          <a:p>
            <a:r>
              <a:rPr lang="en-US" dirty="0"/>
              <a:t>The message God communicated through Peter in 1 Peter 3:21 is the SAME message God communicated through Peter on Pentecost in Acts 2:37-38.</a:t>
            </a:r>
          </a:p>
        </p:txBody>
      </p:sp>
    </p:spTree>
    <p:extLst>
      <p:ext uri="{BB962C8B-B14F-4D97-AF65-F5344CB8AC3E}">
        <p14:creationId xmlns:p14="http://schemas.microsoft.com/office/powerpoint/2010/main" val="3325114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5"/>
            </a:pPr>
            <a:r>
              <a:rPr lang="en-US" dirty="0"/>
              <a:t>Therefore, to say that “baptism does NOT save” contradicts Peter and God!</a:t>
            </a:r>
          </a:p>
          <a:p>
            <a:pPr>
              <a:buAutoNum type="alphaUcPeriod" startAt="5"/>
            </a:pPr>
            <a:endParaRPr lang="en-US" dirty="0"/>
          </a:p>
        </p:txBody>
      </p:sp>
      <p:pic>
        <p:nvPicPr>
          <p:cNvPr id="5" name="Picture 4" descr="A picture containing text, monitor, electronics, display&#10;&#10;Description automatically generated">
            <a:extLst>
              <a:ext uri="{FF2B5EF4-FFF2-40B4-BE49-F238E27FC236}">
                <a16:creationId xmlns:a16="http://schemas.microsoft.com/office/drawing/2014/main" id="{991A5381-D752-42FF-8460-22A055A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744" y="2015697"/>
            <a:ext cx="8585107" cy="4934757"/>
          </a:xfrm>
          <a:prstGeom prst="rect">
            <a:avLst/>
          </a:prstGeom>
        </p:spPr>
      </p:pic>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God singles out “baptism” and says that it “saves us.”</a:t>
            </a:r>
          </a:p>
        </p:txBody>
      </p:sp>
      <p:pic>
        <p:nvPicPr>
          <p:cNvPr id="10" name="Picture 9" descr="A picture containing text, green, sign, screenshot&#10;&#10;Description automatically generated">
            <a:extLst>
              <a:ext uri="{FF2B5EF4-FFF2-40B4-BE49-F238E27FC236}">
                <a16:creationId xmlns:a16="http://schemas.microsoft.com/office/drawing/2014/main" id="{14701A4B-75BC-4F85-860C-DC9A45434AF9}"/>
              </a:ext>
            </a:extLst>
          </p:cNvPr>
          <p:cNvPicPr>
            <a:picLocks noChangeAspect="1"/>
          </p:cNvPicPr>
          <p:nvPr/>
        </p:nvPicPr>
        <p:blipFill rotWithShape="1">
          <a:blip r:embed="rId3">
            <a:extLst>
              <a:ext uri="{28A0092B-C50C-407E-A947-70E740481C1C}">
                <a14:useLocalDpi xmlns:a14="http://schemas.microsoft.com/office/drawing/2010/main" val="0"/>
              </a:ext>
            </a:extLst>
          </a:blip>
          <a:srcRect l="7025" t="80513" r="6675" b="10120"/>
          <a:stretch/>
        </p:blipFill>
        <p:spPr>
          <a:xfrm>
            <a:off x="2381459" y="5988818"/>
            <a:ext cx="7405636" cy="462226"/>
          </a:xfrm>
          <a:prstGeom prst="rect">
            <a:avLst/>
          </a:prstGeom>
        </p:spPr>
      </p:pic>
      <p:pic>
        <p:nvPicPr>
          <p:cNvPr id="11" name="Picture 10" descr="A picture containing text, green, sign, screenshot&#10;&#10;Description automatically generated">
            <a:extLst>
              <a:ext uri="{FF2B5EF4-FFF2-40B4-BE49-F238E27FC236}">
                <a16:creationId xmlns:a16="http://schemas.microsoft.com/office/drawing/2014/main" id="{EACA4F29-6C31-476F-BB05-BB34ED5139EE}"/>
              </a:ext>
            </a:extLst>
          </p:cNvPr>
          <p:cNvPicPr>
            <a:picLocks noChangeAspect="1"/>
          </p:cNvPicPr>
          <p:nvPr/>
        </p:nvPicPr>
        <p:blipFill rotWithShape="1">
          <a:blip r:embed="rId3">
            <a:extLst>
              <a:ext uri="{28A0092B-C50C-407E-A947-70E740481C1C}">
                <a14:useLocalDpi xmlns:a14="http://schemas.microsoft.com/office/drawing/2010/main" val="0"/>
              </a:ext>
            </a:extLst>
          </a:blip>
          <a:srcRect l="5387" t="63205" r="4684" b="27428"/>
          <a:stretch/>
        </p:blipFill>
        <p:spPr>
          <a:xfrm>
            <a:off x="2240782" y="5134707"/>
            <a:ext cx="7717134" cy="462225"/>
          </a:xfrm>
          <a:prstGeom prst="rect">
            <a:avLst/>
          </a:prstGeom>
        </p:spPr>
      </p:pic>
      <p:pic>
        <p:nvPicPr>
          <p:cNvPr id="12" name="Picture 11" descr="A picture containing text, green, sign, screenshot&#10;&#10;Description automatically generated">
            <a:extLst>
              <a:ext uri="{FF2B5EF4-FFF2-40B4-BE49-F238E27FC236}">
                <a16:creationId xmlns:a16="http://schemas.microsoft.com/office/drawing/2014/main" id="{FD245D2D-16D1-49CC-BE2D-3DDD8FB283AD}"/>
              </a:ext>
            </a:extLst>
          </p:cNvPr>
          <p:cNvPicPr>
            <a:picLocks noChangeAspect="1"/>
          </p:cNvPicPr>
          <p:nvPr/>
        </p:nvPicPr>
        <p:blipFill rotWithShape="1">
          <a:blip r:embed="rId3">
            <a:extLst>
              <a:ext uri="{28A0092B-C50C-407E-A947-70E740481C1C}">
                <a14:useLocalDpi xmlns:a14="http://schemas.microsoft.com/office/drawing/2010/main" val="0"/>
              </a:ext>
            </a:extLst>
          </a:blip>
          <a:srcRect l="8665" t="38974" r="9016" b="46284"/>
          <a:stretch/>
        </p:blipFill>
        <p:spPr>
          <a:xfrm>
            <a:off x="2522135" y="3938954"/>
            <a:ext cx="7063991" cy="727502"/>
          </a:xfrm>
          <a:prstGeom prst="rect">
            <a:avLst/>
          </a:prstGeom>
        </p:spPr>
      </p:pic>
      <p:pic>
        <p:nvPicPr>
          <p:cNvPr id="13" name="Picture 12" descr="A picture containing text, green, sign, screenshot&#10;&#10;Description automatically generated">
            <a:extLst>
              <a:ext uri="{FF2B5EF4-FFF2-40B4-BE49-F238E27FC236}">
                <a16:creationId xmlns:a16="http://schemas.microsoft.com/office/drawing/2014/main" id="{1D8DD639-E045-4F49-83AF-9DDE82DB1AE3}"/>
              </a:ext>
            </a:extLst>
          </p:cNvPr>
          <p:cNvPicPr>
            <a:picLocks noChangeAspect="1"/>
          </p:cNvPicPr>
          <p:nvPr/>
        </p:nvPicPr>
        <p:blipFill rotWithShape="1">
          <a:blip r:embed="rId3">
            <a:extLst>
              <a:ext uri="{28A0092B-C50C-407E-A947-70E740481C1C}">
                <a14:useLocalDpi xmlns:a14="http://schemas.microsoft.com/office/drawing/2010/main" val="0"/>
              </a:ext>
            </a:extLst>
          </a:blip>
          <a:srcRect l="7846" t="19222" r="8197" b="65506"/>
          <a:stretch/>
        </p:blipFill>
        <p:spPr>
          <a:xfrm>
            <a:off x="2451798" y="2964264"/>
            <a:ext cx="7204668" cy="753626"/>
          </a:xfrm>
          <a:prstGeom prst="rect">
            <a:avLst/>
          </a:prstGeom>
        </p:spPr>
      </p:pic>
      <p:pic>
        <p:nvPicPr>
          <p:cNvPr id="15" name="Picture 14" descr="Shape, rectangle&#10;&#10;Description automatically generated">
            <a:extLst>
              <a:ext uri="{FF2B5EF4-FFF2-40B4-BE49-F238E27FC236}">
                <a16:creationId xmlns:a16="http://schemas.microsoft.com/office/drawing/2014/main" id="{53F6280D-34A0-4485-9D0B-DE7CEE8598E6}"/>
              </a:ext>
            </a:extLst>
          </p:cNvPr>
          <p:cNvPicPr>
            <a:picLocks noChangeAspect="1"/>
          </p:cNvPicPr>
          <p:nvPr/>
        </p:nvPicPr>
        <p:blipFill rotWithShape="1">
          <a:blip r:embed="rId4">
            <a:extLst>
              <a:ext uri="{28A0092B-C50C-407E-A947-70E740481C1C}">
                <a14:useLocalDpi xmlns:a14="http://schemas.microsoft.com/office/drawing/2010/main" val="0"/>
              </a:ext>
            </a:extLst>
          </a:blip>
          <a:srcRect l="6315" t="19969" r="5487" b="66884"/>
          <a:stretch/>
        </p:blipFill>
        <p:spPr>
          <a:xfrm>
            <a:off x="2311122" y="3074796"/>
            <a:ext cx="7566408" cy="572756"/>
          </a:xfrm>
          <a:prstGeom prst="rect">
            <a:avLst/>
          </a:prstGeom>
        </p:spPr>
      </p:pic>
      <p:pic>
        <p:nvPicPr>
          <p:cNvPr id="16" name="Picture 15" descr="Shape, rectangle&#10;&#10;Description automatically generated">
            <a:extLst>
              <a:ext uri="{FF2B5EF4-FFF2-40B4-BE49-F238E27FC236}">
                <a16:creationId xmlns:a16="http://schemas.microsoft.com/office/drawing/2014/main" id="{5149C942-B315-463F-B5FC-B748D4976CBA}"/>
              </a:ext>
            </a:extLst>
          </p:cNvPr>
          <p:cNvPicPr>
            <a:picLocks noChangeAspect="1"/>
          </p:cNvPicPr>
          <p:nvPr/>
        </p:nvPicPr>
        <p:blipFill rotWithShape="1">
          <a:blip r:embed="rId4">
            <a:extLst>
              <a:ext uri="{28A0092B-C50C-407E-A947-70E740481C1C}">
                <a14:useLocalDpi xmlns:a14="http://schemas.microsoft.com/office/drawing/2010/main" val="0"/>
              </a:ext>
            </a:extLst>
          </a:blip>
          <a:srcRect l="6315" t="19969" r="5487" b="66884"/>
          <a:stretch/>
        </p:blipFill>
        <p:spPr>
          <a:xfrm>
            <a:off x="2311122" y="4018454"/>
            <a:ext cx="7566408" cy="572756"/>
          </a:xfrm>
          <a:prstGeom prst="rect">
            <a:avLst/>
          </a:prstGeom>
        </p:spPr>
      </p:pic>
    </p:spTree>
    <p:extLst>
      <p:ext uri="{BB962C8B-B14F-4D97-AF65-F5344CB8AC3E}">
        <p14:creationId xmlns:p14="http://schemas.microsoft.com/office/powerpoint/2010/main" val="29452226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nodeType="clickEffect">
                                  <p:stCondLst>
                                    <p:cond delay="0"/>
                                  </p:stCondLst>
                                  <p:childTnLst>
                                    <p:animEffect transition="out" filter="wipe(right)">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4000" dirty="0"/>
              <a:t>III.	 Baptism is an appeal to God.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Various translations use various words in this verse:</a:t>
            </a:r>
          </a:p>
          <a:p>
            <a:pPr lvl="1"/>
            <a:r>
              <a:rPr lang="en-US" dirty="0"/>
              <a:t>“…the ANSWER of a good conscience toward God” (KJV, NKJV).</a:t>
            </a:r>
          </a:p>
          <a:p>
            <a:pPr lvl="1"/>
            <a:r>
              <a:rPr lang="en-US" dirty="0"/>
              <a:t>“…an APPEAL to God for a good conscience” (NASB, ESV).</a:t>
            </a:r>
          </a:p>
          <a:p>
            <a:pPr lvl="1"/>
            <a:r>
              <a:rPr lang="en-US" dirty="0"/>
              <a:t>“…the INTERROGATION of a good conscience toward God” (ASV).</a:t>
            </a:r>
          </a:p>
          <a:p>
            <a:pPr lvl="1"/>
            <a:r>
              <a:rPr lang="en-US" dirty="0"/>
              <a:t>“…the PLEDGE of a clear conscience toward God” (NIV).</a:t>
            </a:r>
          </a:p>
          <a:p>
            <a:r>
              <a:rPr lang="en-US" dirty="0"/>
              <a:t>The Greek word used in this verse states that baptism is an </a:t>
            </a:r>
            <a:r>
              <a:rPr lang="en-US" i="1" dirty="0" err="1"/>
              <a:t>eperotema</a:t>
            </a:r>
            <a:r>
              <a:rPr lang="en-US" dirty="0"/>
              <a:t>:</a:t>
            </a:r>
          </a:p>
          <a:p>
            <a:pPr lvl="1"/>
            <a:r>
              <a:rPr lang="en-US" dirty="0"/>
              <a:t>“It was used by the Greeks in a legal sense, as a ‘demand or appeal.’”</a:t>
            </a:r>
          </a:p>
          <a:p>
            <a:pPr lvl="1"/>
            <a:r>
              <a:rPr lang="en-US" dirty="0"/>
              <a:t>“A formal request, appeal…an appeal to God.”</a:t>
            </a:r>
          </a:p>
          <a:p>
            <a:pPr lvl="1"/>
            <a:r>
              <a:rPr lang="en-US" dirty="0"/>
              <a:t>“An inquiry, a question, a demand…earnest seeking, i.e., a craving, an intense desire.” </a:t>
            </a:r>
          </a:p>
          <a:p>
            <a:pPr lvl="1"/>
            <a:r>
              <a:rPr lang="en-US" dirty="0"/>
              <a:t>“A question, an inquiry…a demand [in] 1 Peter 3:21.”</a:t>
            </a:r>
          </a:p>
          <a:p>
            <a:pPr lvl="1"/>
            <a:r>
              <a:rPr lang="en-US" dirty="0"/>
              <a:t>It is associated with the verb </a:t>
            </a:r>
            <a:r>
              <a:rPr lang="en-US" i="1" dirty="0" err="1"/>
              <a:t>eperotao</a:t>
            </a:r>
            <a:r>
              <a:rPr lang="en-US" dirty="0"/>
              <a:t>, which means, “to put a question to, ask; to make a request, ask for.”</a:t>
            </a:r>
          </a:p>
        </p:txBody>
      </p:sp>
    </p:spTree>
    <p:extLst>
      <p:ext uri="{BB962C8B-B14F-4D97-AF65-F5344CB8AC3E}">
        <p14:creationId xmlns:p14="http://schemas.microsoft.com/office/powerpoint/2010/main" val="2322726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4000" dirty="0"/>
              <a:t>III.	 Baptism is an appeal to God.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3"/>
            </a:pPr>
            <a:r>
              <a:rPr lang="en-US" dirty="0"/>
              <a:t>Thus, in baptism, an appeal is made “to God.”  But, for what?  Why?</a:t>
            </a:r>
          </a:p>
          <a:p>
            <a:pPr>
              <a:buAutoNum type="alphaUcPeriod" startAt="3"/>
            </a:pPr>
            <a:r>
              <a:rPr lang="en-US" dirty="0"/>
              <a:t>By the very act of baptism, one is calling upon God and appealing to Him to do, in that moment, what He has promised to do.</a:t>
            </a:r>
          </a:p>
          <a:p>
            <a:pPr lvl="1"/>
            <a:r>
              <a:rPr lang="en-US" dirty="0"/>
              <a:t>In baptism, one is “buried [and]…raised with Him through faith in the working of God” (Col. 2:12).</a:t>
            </a:r>
          </a:p>
          <a:p>
            <a:pPr lvl="1"/>
            <a:r>
              <a:rPr lang="en-US" dirty="0"/>
              <a:t>In baptism, one is placing his “faith” in God and “in the working of God” to save him.</a:t>
            </a:r>
          </a:p>
        </p:txBody>
      </p:sp>
    </p:spTree>
    <p:extLst>
      <p:ext uri="{BB962C8B-B14F-4D97-AF65-F5344CB8AC3E}">
        <p14:creationId xmlns:p14="http://schemas.microsoft.com/office/powerpoint/2010/main" val="23789236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4000" dirty="0"/>
              <a:t>III.	 Baptism is an appeal to God.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5"/>
            </a:pPr>
            <a:r>
              <a:rPr lang="en-US" dirty="0"/>
              <a:t>This “appeal to God,” then, parallels “calling on the name of the Lord.” </a:t>
            </a:r>
          </a:p>
        </p:txBody>
      </p:sp>
      <p:graphicFrame>
        <p:nvGraphicFramePr>
          <p:cNvPr id="4" name="Table 5">
            <a:extLst>
              <a:ext uri="{FF2B5EF4-FFF2-40B4-BE49-F238E27FC236}">
                <a16:creationId xmlns:a16="http://schemas.microsoft.com/office/drawing/2014/main" id="{0AE273E7-8461-4907-9F95-FB4182B63DA1}"/>
              </a:ext>
            </a:extLst>
          </p:cNvPr>
          <p:cNvGraphicFramePr>
            <a:graphicFrameLocks noGrp="1"/>
          </p:cNvGraphicFramePr>
          <p:nvPr>
            <p:extLst>
              <p:ext uri="{D42A27DB-BD31-4B8C-83A1-F6EECF244321}">
                <p14:modId xmlns:p14="http://schemas.microsoft.com/office/powerpoint/2010/main" val="1034052966"/>
              </p:ext>
            </p:extLst>
          </p:nvPr>
        </p:nvGraphicFramePr>
        <p:xfrm>
          <a:off x="636869" y="2283916"/>
          <a:ext cx="11059412" cy="410892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1845105">
                  <a:extLst>
                    <a:ext uri="{9D8B030D-6E8A-4147-A177-3AD203B41FA5}">
                      <a16:colId xmlns:a16="http://schemas.microsoft.com/office/drawing/2014/main" val="3873581602"/>
                    </a:ext>
                  </a:extLst>
                </a:gridCol>
                <a:gridCol w="1389297">
                  <a:extLst>
                    <a:ext uri="{9D8B030D-6E8A-4147-A177-3AD203B41FA5}">
                      <a16:colId xmlns:a16="http://schemas.microsoft.com/office/drawing/2014/main" val="1203034984"/>
                    </a:ext>
                  </a:extLst>
                </a:gridCol>
                <a:gridCol w="1437197">
                  <a:extLst>
                    <a:ext uri="{9D8B030D-6E8A-4147-A177-3AD203B41FA5}">
                      <a16:colId xmlns:a16="http://schemas.microsoft.com/office/drawing/2014/main" val="678470503"/>
                    </a:ext>
                  </a:extLst>
                </a:gridCol>
                <a:gridCol w="1423119">
                  <a:extLst>
                    <a:ext uri="{9D8B030D-6E8A-4147-A177-3AD203B41FA5}">
                      <a16:colId xmlns:a16="http://schemas.microsoft.com/office/drawing/2014/main" val="3000893797"/>
                    </a:ext>
                  </a:extLst>
                </a:gridCol>
                <a:gridCol w="1573174">
                  <a:extLst>
                    <a:ext uri="{9D8B030D-6E8A-4147-A177-3AD203B41FA5}">
                      <a16:colId xmlns:a16="http://schemas.microsoft.com/office/drawing/2014/main" val="3181447232"/>
                    </a:ext>
                  </a:extLst>
                </a:gridCol>
                <a:gridCol w="1930715">
                  <a:extLst>
                    <a:ext uri="{9D8B030D-6E8A-4147-A177-3AD203B41FA5}">
                      <a16:colId xmlns:a16="http://schemas.microsoft.com/office/drawing/2014/main" val="3963152277"/>
                    </a:ext>
                  </a:extLst>
                </a:gridCol>
                <a:gridCol w="1460805">
                  <a:extLst>
                    <a:ext uri="{9D8B030D-6E8A-4147-A177-3AD203B41FA5}">
                      <a16:colId xmlns:a16="http://schemas.microsoft.com/office/drawing/2014/main" val="2106399703"/>
                    </a:ext>
                  </a:extLst>
                </a:gridCol>
              </a:tblGrid>
              <a:tr h="475560">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Rom. 10:13-17</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Sent</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Preacher</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Heard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Call</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728682"/>
                  </a:ext>
                </a:extLst>
              </a:tr>
              <a:tr h="475560">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Acts 2:21</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Call</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761162"/>
                  </a:ext>
                </a:extLst>
              </a:tr>
              <a:tr h="487783">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Acts 2:37-38</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Peter was sent</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Peter said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Heard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Believed (pricked)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Repent &amp; be 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Remission of sins</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373872"/>
                  </a:ext>
                </a:extLst>
              </a:tr>
              <a:tr h="475560">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Mark 16:15-16</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Go</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Preach</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(Hear)</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Believes</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593883"/>
                  </a:ext>
                </a:extLst>
              </a:tr>
              <a:tr h="475560">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Acts 22:12-16</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Ananias came</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Ananias said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Heard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(Believed)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Baptized (calling in baptism)</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Wash away sins</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086925"/>
                  </a:ext>
                </a:extLst>
              </a:tr>
              <a:tr h="475560">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1 Pet. 3:21</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2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Baptism (appeal in baptism)</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2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Saves </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4646476"/>
                  </a:ext>
                </a:extLst>
              </a:tr>
            </a:tbl>
          </a:graphicData>
        </a:graphic>
      </p:graphicFrame>
    </p:spTree>
    <p:extLst>
      <p:ext uri="{BB962C8B-B14F-4D97-AF65-F5344CB8AC3E}">
        <p14:creationId xmlns:p14="http://schemas.microsoft.com/office/powerpoint/2010/main" val="10228341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IV.	Baptism is an appeal to God for a good conscience.</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fontScale="92500" lnSpcReduction="20000"/>
          </a:bodyPr>
          <a:lstStyle/>
          <a:p>
            <a:r>
              <a:rPr lang="en-US" dirty="0"/>
              <a:t>Is it “of” a good conscience or “for” a good conscience?</a:t>
            </a:r>
          </a:p>
          <a:p>
            <a:pPr lvl="1"/>
            <a:r>
              <a:rPr lang="en-US" dirty="0"/>
              <a:t>It can mean “an appeal to God for a clear conscience.”</a:t>
            </a:r>
          </a:p>
          <a:p>
            <a:pPr lvl="1"/>
            <a:r>
              <a:rPr lang="en-US" dirty="0"/>
              <a:t>It can mean “avowal of consecration to God after inquiry, having repented and turned to God.”</a:t>
            </a:r>
          </a:p>
          <a:p>
            <a:pPr lvl="1"/>
            <a:r>
              <a:rPr lang="en-US" dirty="0"/>
              <a:t>It can mean “the seeking after God in a good and pure conscience.”</a:t>
            </a:r>
          </a:p>
          <a:p>
            <a:pPr lvl="1"/>
            <a:r>
              <a:rPr lang="en-US" dirty="0"/>
              <a:t>Various ones seem to take position on both sides.</a:t>
            </a:r>
          </a:p>
          <a:p>
            <a:r>
              <a:rPr lang="en-US" dirty="0"/>
              <a:t>Contextually, “for” seems to fit.  There is a reason for the appeal.</a:t>
            </a:r>
          </a:p>
          <a:p>
            <a:r>
              <a:rPr lang="en-US" dirty="0"/>
              <a:t>The book of Hebrews places the good conscience upon one’s salvation.</a:t>
            </a:r>
          </a:p>
          <a:p>
            <a:pPr lvl="1"/>
            <a:r>
              <a:rPr lang="en-US" dirty="0"/>
              <a:t>“Let us draw near with a true heart in full assurance of faith, having our hearts sprinkled from an evil conscience and our bodies washed with pure water” (Heb. 10:22).</a:t>
            </a:r>
          </a:p>
          <a:p>
            <a:pPr lvl="1"/>
            <a:r>
              <a:rPr lang="en-US" dirty="0"/>
              <a:t>“…how much more shall the blood of Christ…cleanse your conscience from dead works to serve the living God?” (Heb. 9:14).</a:t>
            </a:r>
          </a:p>
          <a:p>
            <a:r>
              <a:rPr lang="en-US" dirty="0"/>
              <a:t>It is in his baptism, when he appeals to God, that:</a:t>
            </a:r>
          </a:p>
          <a:p>
            <a:pPr lvl="1"/>
            <a:r>
              <a:rPr lang="en-US" dirty="0"/>
              <a:t>The blood of Jesus cleanses him from sin (cf. Rom. 6:3-4), and </a:t>
            </a:r>
          </a:p>
          <a:p>
            <a:pPr lvl="1"/>
            <a:r>
              <a:rPr lang="en-US" dirty="0"/>
              <a:t>He obtains (after obeying God) a cleansed/good conscience (and not before).</a:t>
            </a:r>
          </a:p>
          <a:p>
            <a:r>
              <a:rPr lang="en-US" dirty="0"/>
              <a:t>A genuinely good conscience cannot exist before baptism!</a:t>
            </a:r>
          </a:p>
          <a:p>
            <a:endParaRPr lang="en-US" dirty="0"/>
          </a:p>
        </p:txBody>
      </p:sp>
    </p:spTree>
    <p:extLst>
      <p:ext uri="{BB962C8B-B14F-4D97-AF65-F5344CB8AC3E}">
        <p14:creationId xmlns:p14="http://schemas.microsoft.com/office/powerpoint/2010/main" val="4191527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500"/>
                                        <p:tgtEl>
                                          <p:spTgt spid="3">
                                            <p:txEl>
                                              <p:pRg st="11" end="11"/>
                                            </p:txEl>
                                          </p:spTgt>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a:bodyPr>
          <a:lstStyle/>
          <a:p>
            <a:pPr marL="630238" indent="-630238"/>
            <a:r>
              <a:rPr lang="en-US" sz="3900" dirty="0"/>
              <a:t>V.	The resurrection of Christ is the power behind baptism.</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Peter connects baptism with the resurrection of Jesus Christ.</a:t>
            </a:r>
          </a:p>
          <a:p>
            <a:pPr lvl="1"/>
            <a:r>
              <a:rPr lang="en-US" dirty="0"/>
              <a:t>In order to obtain the benefits of the resurrection of Christ, baptism is essential.</a:t>
            </a:r>
          </a:p>
          <a:p>
            <a:pPr lvl="1"/>
            <a:r>
              <a:rPr lang="en-US" dirty="0"/>
              <a:t>The only way that baptism has any efficacy is because of the resurrection of Christ.</a:t>
            </a:r>
          </a:p>
          <a:p>
            <a:r>
              <a:rPr lang="en-US" dirty="0"/>
              <a:t>The Bible nowhere teaches that it is human power that saves.</a:t>
            </a:r>
          </a:p>
          <a:p>
            <a:r>
              <a:rPr lang="en-US" dirty="0"/>
              <a:t>Everything (including our salvation) depends on Christ conquering death and reigning at God’s right hand.</a:t>
            </a:r>
          </a:p>
          <a:p>
            <a:pPr lvl="1"/>
            <a:r>
              <a:rPr lang="en-US" dirty="0"/>
              <a:t>The Greek preposition </a:t>
            </a:r>
            <a:r>
              <a:rPr lang="en-US" i="1" dirty="0" err="1"/>
              <a:t>dia</a:t>
            </a:r>
            <a:r>
              <a:rPr lang="en-US" i="1" dirty="0"/>
              <a:t> </a:t>
            </a:r>
            <a:r>
              <a:rPr lang="en-US" dirty="0"/>
              <a:t>is used here, which is a “marker of instrumentality or circumstance whereby something is accomplished or effected.”</a:t>
            </a:r>
          </a:p>
          <a:p>
            <a:pPr lvl="1"/>
            <a:r>
              <a:rPr lang="en-US" dirty="0"/>
              <a:t>Thus, the power to save mankind and the power found in baptism is accomplished or effected only THROUGH the death, burial and resurrection of Jesus Christ!</a:t>
            </a:r>
          </a:p>
        </p:txBody>
      </p:sp>
    </p:spTree>
    <p:extLst>
      <p:ext uri="{BB962C8B-B14F-4D97-AF65-F5344CB8AC3E}">
        <p14:creationId xmlns:p14="http://schemas.microsoft.com/office/powerpoint/2010/main" val="12068687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a:bodyPr>
          <a:lstStyle/>
          <a:p>
            <a:pPr marL="630238" indent="-630238"/>
            <a:r>
              <a:rPr lang="en-US" sz="3900" dirty="0"/>
              <a:t>V.	The resurrection of Christ is the power behind baptism.</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fontScale="92500"/>
          </a:bodyPr>
          <a:lstStyle/>
          <a:p>
            <a:pPr>
              <a:buFont typeface="+mj-lt"/>
              <a:buAutoNum type="alphaUcPeriod" startAt="4"/>
            </a:pPr>
            <a:r>
              <a:rPr lang="en-US" dirty="0"/>
              <a:t>Baptism is tied directly to Christ’s resurrection elsewhere in the New Testament.</a:t>
            </a:r>
          </a:p>
          <a:p>
            <a:pPr lvl="1"/>
            <a:r>
              <a:rPr lang="en-US" dirty="0"/>
              <a:t>“Or do you not know that as many of us as were baptized into Christ Jesus were baptized into His death?  Therefore we were buried with Him through baptism into death, that </a:t>
            </a:r>
            <a:r>
              <a:rPr lang="en-US" u="sng" dirty="0"/>
              <a:t>just as Christ was raised from the dead</a:t>
            </a:r>
            <a:r>
              <a:rPr lang="en-US" dirty="0"/>
              <a:t> by the glory of the Father, even so we also should walk in newness of life.  For if we have been </a:t>
            </a:r>
            <a:r>
              <a:rPr lang="en-US" u="sng" dirty="0"/>
              <a:t>united together</a:t>
            </a:r>
            <a:r>
              <a:rPr lang="en-US" dirty="0"/>
              <a:t> in the likeness of His death, certainly we also shall be </a:t>
            </a:r>
            <a:r>
              <a:rPr lang="en-US" u="sng" dirty="0"/>
              <a:t>in the likeness of His resurrection</a:t>
            </a:r>
            <a:r>
              <a:rPr lang="en-US" dirty="0"/>
              <a:t>” (Rom. 6:3-5).</a:t>
            </a:r>
          </a:p>
          <a:p>
            <a:pPr lvl="1"/>
            <a:r>
              <a:rPr lang="en-US" dirty="0"/>
              <a:t>“…buried with Him in baptism, in which you also were </a:t>
            </a:r>
            <a:r>
              <a:rPr lang="en-US" u="sng" dirty="0"/>
              <a:t>raised with Him</a:t>
            </a:r>
            <a:r>
              <a:rPr lang="en-US" dirty="0"/>
              <a:t> through faith in the working of God, who </a:t>
            </a:r>
            <a:r>
              <a:rPr lang="en-US" u="sng" dirty="0"/>
              <a:t>raised Him from the dead</a:t>
            </a:r>
            <a:r>
              <a:rPr lang="en-US" dirty="0"/>
              <a:t>.  And you, being dead in your trespasses and the uncircumcision of your flesh, He has made alive together with Him, having forgiven you all trespasses… If then you were </a:t>
            </a:r>
            <a:r>
              <a:rPr lang="en-US" u="sng" dirty="0"/>
              <a:t>raised with Christ</a:t>
            </a:r>
            <a:r>
              <a:rPr lang="en-US" dirty="0"/>
              <a:t>, seek those things which are above, where Christ is, sitting at the right hand of God” (Col. 2:12-13; 3:1).</a:t>
            </a:r>
          </a:p>
          <a:p>
            <a:pPr>
              <a:buAutoNum type="alphaUcPeriod" startAt="4"/>
            </a:pPr>
            <a:r>
              <a:rPr lang="en-US" dirty="0"/>
              <a:t>Note that it is “through” His death, burial and resurrection that “baptism saves.”</a:t>
            </a:r>
          </a:p>
          <a:p>
            <a:pPr lvl="1"/>
            <a:r>
              <a:rPr lang="en-US" dirty="0"/>
              <a:t>“Baptism now saves you…through the resurrection of Jesus Christ” (1 Pet. 3:21).</a:t>
            </a:r>
          </a:p>
          <a:p>
            <a:pPr lvl="1"/>
            <a:r>
              <a:rPr lang="en-US" dirty="0"/>
              <a:t>Only </a:t>
            </a:r>
            <a:r>
              <a:rPr lang="en-US" u="sng" dirty="0"/>
              <a:t>after</a:t>
            </a:r>
            <a:r>
              <a:rPr lang="en-US" dirty="0"/>
              <a:t> and </a:t>
            </a:r>
            <a:r>
              <a:rPr lang="en-US" u="sng" dirty="0"/>
              <a:t>through</a:t>
            </a:r>
            <a:r>
              <a:rPr lang="en-US" dirty="0"/>
              <a:t> His resurrection can we be saved.</a:t>
            </a:r>
          </a:p>
          <a:p>
            <a:pPr lvl="1"/>
            <a:r>
              <a:rPr lang="en-US" dirty="0"/>
              <a:t>Only </a:t>
            </a:r>
            <a:r>
              <a:rPr lang="en-US" u="sng" dirty="0"/>
              <a:t>after</a:t>
            </a:r>
            <a:r>
              <a:rPr lang="en-US" dirty="0"/>
              <a:t> and </a:t>
            </a:r>
            <a:r>
              <a:rPr lang="en-US" u="sng" dirty="0"/>
              <a:t>through</a:t>
            </a:r>
            <a:r>
              <a:rPr lang="en-US" dirty="0"/>
              <a:t> baptism can we be saved.</a:t>
            </a:r>
          </a:p>
        </p:txBody>
      </p:sp>
    </p:spTree>
    <p:extLst>
      <p:ext uri="{BB962C8B-B14F-4D97-AF65-F5344CB8AC3E}">
        <p14:creationId xmlns:p14="http://schemas.microsoft.com/office/powerpoint/2010/main" val="26899832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p:txBody>
          <a:bodyPr>
            <a:normAutofit/>
          </a:bodyPr>
          <a:lstStyle/>
          <a:p>
            <a:r>
              <a:rPr lang="en-US" sz="2700" dirty="0"/>
              <a:t>Baptism is a Bible subject—the Bible is our only source of knowledge about it.</a:t>
            </a:r>
          </a:p>
          <a:p>
            <a:r>
              <a:rPr lang="en-US" sz="2700" dirty="0"/>
              <a:t>Baptism is a vitally important subject for us, for it comes from God Himself.</a:t>
            </a:r>
          </a:p>
          <a:p>
            <a:r>
              <a:rPr lang="en-US" sz="2700" dirty="0"/>
              <a:t>By definition, baptism is an immersion in water.</a:t>
            </a:r>
          </a:p>
          <a:p>
            <a:r>
              <a:rPr lang="en-US" sz="2700" dirty="0"/>
              <a:t>The Bible specifies that there is “one baptism” (Eph. 4:5).</a:t>
            </a:r>
          </a:p>
          <a:p>
            <a:r>
              <a:rPr lang="en-US" sz="2700" dirty="0"/>
              <a:t>The “one baptism” of the Bible is water baptism of Christ’s Great Commission.</a:t>
            </a:r>
          </a:p>
          <a:p>
            <a:r>
              <a:rPr lang="en-US" sz="2700" dirty="0"/>
              <a:t>The Bible teaches that baptism is tied to man’s relationship with God.</a:t>
            </a:r>
          </a:p>
          <a:p>
            <a:r>
              <a:rPr lang="en-US" sz="2700" dirty="0"/>
              <a:t>So, what is the Bible purpose for baptism?</a:t>
            </a:r>
          </a:p>
          <a:p>
            <a:r>
              <a:rPr lang="en-US" sz="2700" dirty="0"/>
              <a:t>What does baptism have to do (if anything) with my salvation?</a:t>
            </a:r>
          </a:p>
          <a:p>
            <a:r>
              <a:rPr lang="en-US" sz="2700" dirty="0"/>
              <a:t>This is a serious study!  We must find Bible truth on this subject!</a:t>
            </a:r>
          </a:p>
        </p:txBody>
      </p:sp>
    </p:spTree>
    <p:extLst>
      <p:ext uri="{BB962C8B-B14F-4D97-AF65-F5344CB8AC3E}">
        <p14:creationId xmlns:p14="http://schemas.microsoft.com/office/powerpoint/2010/main" val="3754758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 Baptism is placed, in order, before salvation.</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r>
              <a:rPr lang="en-US" dirty="0"/>
              <a:t>It doesn’t get any simpler than looking at the order of the words used by God.</a:t>
            </a:r>
          </a:p>
          <a:p>
            <a:r>
              <a:rPr lang="en-US" dirty="0"/>
              <a:t>God placed baptism before salvation.</a:t>
            </a:r>
          </a:p>
          <a:p>
            <a:pPr lvl="1"/>
            <a:r>
              <a:rPr lang="en-US" dirty="0"/>
              <a:t>This order is significant.</a:t>
            </a:r>
          </a:p>
          <a:p>
            <a:pPr lvl="1"/>
            <a:r>
              <a:rPr lang="en-US" dirty="0"/>
              <a:t>There is no Biblical rationale for placing salvation before baptism.</a:t>
            </a:r>
          </a:p>
          <a:p>
            <a:pPr lvl="1"/>
            <a:r>
              <a:rPr lang="en-US" dirty="0"/>
              <a:t>Baptism must come before God will forgive sins (see also Mark 16:16; Acts 2:38; 22:16).</a:t>
            </a:r>
          </a:p>
          <a:p>
            <a:r>
              <a:rPr lang="en-US" dirty="0"/>
              <a:t>Anyone who places baptism after salvation changes God’s order.</a:t>
            </a:r>
          </a:p>
          <a:p>
            <a:pPr lvl="1"/>
            <a:r>
              <a:rPr lang="en-US" dirty="0"/>
              <a:t>Who is man to change what the Lord has said, by “adding to” or “taking from” His Divine order (Rev. 22:18-19)?</a:t>
            </a:r>
          </a:p>
          <a:p>
            <a:pPr lvl="1"/>
            <a:r>
              <a:rPr lang="en-US" dirty="0"/>
              <a:t>There is not one single place in the New Testament where God places baptism after salvation.  That fact is significant!</a:t>
            </a:r>
          </a:p>
        </p:txBody>
      </p:sp>
    </p:spTree>
    <p:extLst>
      <p:ext uri="{BB962C8B-B14F-4D97-AF65-F5344CB8AC3E}">
        <p14:creationId xmlns:p14="http://schemas.microsoft.com/office/powerpoint/2010/main" val="2504272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VII.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r>
              <a:rPr lang="en-US" i="1" dirty="0"/>
              <a:t>Someone says: “You cannot prove that the baptism in 1 Peter 3:21 is water baptism and not a kind of Spirit baptism that man experiences.”</a:t>
            </a:r>
          </a:p>
          <a:p>
            <a:pPr lvl="1"/>
            <a:r>
              <a:rPr lang="en-US" dirty="0"/>
              <a:t>That’s actually the apostle’s whole purpose as he ties the events in Noah’s salvation to the events in one’s salvation now.</a:t>
            </a:r>
          </a:p>
          <a:p>
            <a:pPr lvl="1"/>
            <a:r>
              <a:rPr lang="en-US" dirty="0"/>
              <a:t>Water is prominent in the context, and it is what links baptism with the flood.</a:t>
            </a:r>
          </a:p>
          <a:p>
            <a:pPr lvl="1"/>
            <a:r>
              <a:rPr lang="en-US" dirty="0"/>
              <a:t>Peter cannot be talking about literal “water” in the flood (in verse 20) and anything but literal water in “baptism” (in verse 21).  </a:t>
            </a:r>
          </a:p>
          <a:p>
            <a:pPr lvl="2"/>
            <a:r>
              <a:rPr lang="en-US" dirty="0"/>
              <a:t>It would be non-sensical to make the comparison and not be talking about water baptism.</a:t>
            </a:r>
          </a:p>
          <a:p>
            <a:pPr lvl="2"/>
            <a:r>
              <a:rPr lang="en-US" dirty="0"/>
              <a:t>Otherwise, the word “baptism” (which demands a literal act with literal water) doesn’t fit here.</a:t>
            </a:r>
          </a:p>
          <a:p>
            <a:pPr lvl="1"/>
            <a:r>
              <a:rPr lang="en-US" dirty="0"/>
              <a:t>The burden of proof is upon someone to prove that Peter is not talking about water baptism—such cannot be done.</a:t>
            </a:r>
          </a:p>
        </p:txBody>
      </p:sp>
    </p:spTree>
    <p:extLst>
      <p:ext uri="{BB962C8B-B14F-4D97-AF65-F5344CB8AC3E}">
        <p14:creationId xmlns:p14="http://schemas.microsoft.com/office/powerpoint/2010/main" val="30226732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VII.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2"/>
            </a:pPr>
            <a:r>
              <a:rPr lang="en-US" i="1" dirty="0"/>
              <a:t>Someone says: “Water baptism is in view, but baptism is only a ‘figure’ which ‘symbolizes’ in that moment the salvation that has already occurred in one’s heart at the moment he had faith in Jesus Christ.”</a:t>
            </a:r>
          </a:p>
          <a:p>
            <a:pPr lvl="1"/>
            <a:r>
              <a:rPr lang="en-US" dirty="0"/>
              <a:t>Some argue this by misapplying the words of the KJV, where it says, “The like figure whereunto even baptism doth also now save us.”  </a:t>
            </a:r>
          </a:p>
          <a:p>
            <a:pPr lvl="2"/>
            <a:r>
              <a:rPr lang="en-US" dirty="0"/>
              <a:t>They claim that baptism is a “figure” because that word is used in the verse.</a:t>
            </a:r>
          </a:p>
          <a:p>
            <a:pPr lvl="2"/>
            <a:r>
              <a:rPr lang="en-US" dirty="0"/>
              <a:t>In actuality, the flood in this passage is the figure (the type) and baptism is the “like figure” (i.e., the antitype, the reality, the true likeness).  (See pages 64-66 for explanation of type and antitype.)</a:t>
            </a:r>
          </a:p>
          <a:p>
            <a:pPr lvl="2"/>
            <a:r>
              <a:rPr lang="en-US" dirty="0"/>
              <a:t>Thus, if there is anything in this passage that is a “symbol,” it is the flood, for God used it as a shadow (to “symbolize”) the saving power of baptism in the New Testament.</a:t>
            </a:r>
          </a:p>
          <a:p>
            <a:pPr lvl="1"/>
            <a:r>
              <a:rPr lang="en-US" dirty="0"/>
              <a:t>However, it is basic to understand that Peter is discussing and comparing two very literal events: the events of the flood (in saving Noah) and the events of baptism (in saving man).</a:t>
            </a:r>
          </a:p>
        </p:txBody>
      </p:sp>
    </p:spTree>
    <p:extLst>
      <p:ext uri="{BB962C8B-B14F-4D97-AF65-F5344CB8AC3E}">
        <p14:creationId xmlns:p14="http://schemas.microsoft.com/office/powerpoint/2010/main" val="3223868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VII.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2"/>
            </a:pPr>
            <a:r>
              <a:rPr lang="en-US" i="1" dirty="0"/>
              <a:t>Someone says: “Water baptism is in view, but baptism is only a ‘figure’ which ‘symbolizes’ in that moment the salvation that has already occurred in one’s heart at the moment he had faith in Jesus Christ.”</a:t>
            </a:r>
          </a:p>
          <a:p>
            <a:pPr lvl="1"/>
            <a:r>
              <a:rPr lang="en-US" dirty="0"/>
              <a:t>This passage in no way teaches that baptism is a figure or a symbol of having already been saved.</a:t>
            </a:r>
          </a:p>
          <a:p>
            <a:pPr lvl="2"/>
            <a:r>
              <a:rPr lang="en-US" dirty="0"/>
              <a:t>In fact, it teaches the complete opposite!</a:t>
            </a:r>
          </a:p>
          <a:p>
            <a:pPr lvl="2"/>
            <a:r>
              <a:rPr lang="en-US" dirty="0"/>
              <a:t>Just like Noah was saved through the literal water when he obeyed God, we are saved through literal water when we obey God in baptism.</a:t>
            </a:r>
          </a:p>
          <a:p>
            <a:pPr lvl="1"/>
            <a:r>
              <a:rPr lang="en-US" dirty="0"/>
              <a:t>The entire New Testament teaches that literal baptism is essential and precedes salvation:</a:t>
            </a:r>
          </a:p>
          <a:p>
            <a:pPr lvl="2"/>
            <a:r>
              <a:rPr lang="en-US" dirty="0"/>
              <a:t>“He who believes (literally) and is baptized (literally) will be saved (literally)” (Mark 16:16).</a:t>
            </a:r>
          </a:p>
          <a:p>
            <a:pPr lvl="2"/>
            <a:r>
              <a:rPr lang="en-US" dirty="0"/>
              <a:t>“Repent (literally) and be baptized (literally) for the remission of sins (literally)” (Acts 2:38).</a:t>
            </a:r>
          </a:p>
          <a:p>
            <a:pPr lvl="2"/>
            <a:r>
              <a:rPr lang="en-US" dirty="0"/>
              <a:t>“Arise (literally) and be baptized (literally) and wash away your sins (literally)” (Acts 22:16).</a:t>
            </a:r>
          </a:p>
          <a:p>
            <a:pPr lvl="2"/>
            <a:r>
              <a:rPr lang="en-US" dirty="0"/>
              <a:t>“Baptism (literally) doth also now save us (literally)” (1 Pet. 3:21).</a:t>
            </a:r>
          </a:p>
        </p:txBody>
      </p:sp>
    </p:spTree>
    <p:extLst>
      <p:ext uri="{BB962C8B-B14F-4D97-AF65-F5344CB8AC3E}">
        <p14:creationId xmlns:p14="http://schemas.microsoft.com/office/powerpoint/2010/main" val="13949928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800" dirty="0"/>
              <a:t>VII. Answering Objections </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lnSpcReduction="10000"/>
          </a:bodyPr>
          <a:lstStyle/>
          <a:p>
            <a:pPr>
              <a:buFont typeface="+mj-lt"/>
              <a:buAutoNum type="alphaUcPeriod" startAt="3"/>
            </a:pPr>
            <a:r>
              <a:rPr lang="en-US" i="1" dirty="0"/>
              <a:t>Someone says: “You cannot rightly state that water saved Noah just like baptism saves us, for Noah was never in the water.  He was in the ark.  Since Noah stayed out of the water and was saved, how can his salvation be compared with ‘salvation by baptism’?”</a:t>
            </a:r>
          </a:p>
          <a:p>
            <a:pPr lvl="1"/>
            <a:r>
              <a:rPr lang="en-US" dirty="0"/>
              <a:t>First of all, to argue against water saving Noah and to dismiss the parallel is to argue against God and this very plain passage in 1 Peter 3:20-21.  </a:t>
            </a:r>
          </a:p>
          <a:p>
            <a:pPr lvl="2"/>
            <a:r>
              <a:rPr lang="en-US" dirty="0"/>
              <a:t>It is God who made the argument and the parallel!</a:t>
            </a:r>
          </a:p>
          <a:p>
            <a:pPr lvl="2"/>
            <a:r>
              <a:rPr lang="en-US" dirty="0"/>
              <a:t>It is God who stated that Noah was saved through water!</a:t>
            </a:r>
          </a:p>
          <a:p>
            <a:pPr lvl="1"/>
            <a:r>
              <a:rPr lang="en-US" dirty="0"/>
              <a:t>The point of the text is to show Noah’s salvation to be a figure of our salvation, to show his salvation through water to be a figure of our salvation through baptism in water.</a:t>
            </a:r>
          </a:p>
          <a:p>
            <a:pPr lvl="1"/>
            <a:r>
              <a:rPr lang="en-US" dirty="0"/>
              <a:t>If the rationalization of this argumentation is valid, then the world in Noah’s day was lost by getting into the water.  </a:t>
            </a:r>
          </a:p>
          <a:p>
            <a:pPr lvl="2"/>
            <a:r>
              <a:rPr lang="en-US" dirty="0"/>
              <a:t>Thus, in parallel form, we’d better not be baptized in water at all, lest we become lost just by getting in the water.</a:t>
            </a:r>
          </a:p>
          <a:p>
            <a:pPr lvl="1"/>
            <a:r>
              <a:rPr lang="en-US" dirty="0"/>
              <a:t>You can argue against the truth, but the truth is still there and stands forever!</a:t>
            </a:r>
          </a:p>
        </p:txBody>
      </p:sp>
    </p:spTree>
    <p:extLst>
      <p:ext uri="{BB962C8B-B14F-4D97-AF65-F5344CB8AC3E}">
        <p14:creationId xmlns:p14="http://schemas.microsoft.com/office/powerpoint/2010/main" val="3172351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1778591" cy="648101"/>
          </a:xfrm>
        </p:spPr>
        <p:txBody>
          <a:bodyPr anchor="t" anchorCtr="0">
            <a:normAutofit fontScale="90000"/>
          </a:bodyPr>
          <a:lstStyle/>
          <a:p>
            <a:pPr marL="630238" indent="-630238"/>
            <a:r>
              <a:rPr lang="en-US" dirty="0"/>
              <a:t>VIII.	Summary of the place God has given baptism in </a:t>
            </a:r>
            <a:br>
              <a:rPr lang="en-US" dirty="0"/>
            </a:br>
            <a:r>
              <a:rPr lang="en-US" dirty="0"/>
              <a:t>  1 Peter 3:21</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a:bodyPr>
          <a:lstStyle/>
          <a:p>
            <a:pPr>
              <a:spcBef>
                <a:spcPts val="0"/>
              </a:spcBef>
              <a:spcAft>
                <a:spcPts val="600"/>
              </a:spcAft>
            </a:pPr>
            <a:r>
              <a:rPr lang="en-US" dirty="0"/>
              <a:t>Salvation by baptism is an antitype of Noah’s salvation.</a:t>
            </a:r>
          </a:p>
          <a:p>
            <a:pPr>
              <a:spcBef>
                <a:spcPts val="0"/>
              </a:spcBef>
              <a:spcAft>
                <a:spcPts val="600"/>
              </a:spcAft>
            </a:pPr>
            <a:r>
              <a:rPr lang="en-US" dirty="0"/>
              <a:t>God singles out “baptism” and says that it “saves us.”</a:t>
            </a:r>
          </a:p>
          <a:p>
            <a:pPr>
              <a:spcBef>
                <a:spcPts val="0"/>
              </a:spcBef>
              <a:spcAft>
                <a:spcPts val="600"/>
              </a:spcAft>
            </a:pPr>
            <a:r>
              <a:rPr lang="en-US" dirty="0"/>
              <a:t>Baptism is an appeal to God.</a:t>
            </a:r>
          </a:p>
          <a:p>
            <a:pPr>
              <a:spcBef>
                <a:spcPts val="0"/>
              </a:spcBef>
              <a:spcAft>
                <a:spcPts val="600"/>
              </a:spcAft>
            </a:pPr>
            <a:r>
              <a:rPr lang="en-US" dirty="0"/>
              <a:t>Baptism is an appeal to God for a good conscience.</a:t>
            </a:r>
          </a:p>
          <a:p>
            <a:pPr>
              <a:spcBef>
                <a:spcPts val="0"/>
              </a:spcBef>
              <a:spcAft>
                <a:spcPts val="600"/>
              </a:spcAft>
            </a:pPr>
            <a:r>
              <a:rPr lang="en-US" dirty="0"/>
              <a:t>The resurrection of Christ is the power behind baptism.</a:t>
            </a:r>
          </a:p>
          <a:p>
            <a:pPr>
              <a:spcBef>
                <a:spcPts val="0"/>
              </a:spcBef>
              <a:spcAft>
                <a:spcPts val="600"/>
              </a:spcAft>
            </a:pPr>
            <a:r>
              <a:rPr lang="en-US" dirty="0"/>
              <a:t>Baptism is placed, in order, before salvation.</a:t>
            </a:r>
          </a:p>
        </p:txBody>
      </p:sp>
      <p:sp>
        <p:nvSpPr>
          <p:cNvPr id="4" name="TextBox 3">
            <a:extLst>
              <a:ext uri="{FF2B5EF4-FFF2-40B4-BE49-F238E27FC236}">
                <a16:creationId xmlns:a16="http://schemas.microsoft.com/office/drawing/2014/main" id="{36D69DF4-3235-4E78-A3DC-C31A1600A7B3}"/>
              </a:ext>
            </a:extLst>
          </p:cNvPr>
          <p:cNvSpPr txBox="1"/>
          <p:nvPr/>
        </p:nvSpPr>
        <p:spPr>
          <a:xfrm>
            <a:off x="1205802" y="5127618"/>
            <a:ext cx="9224387" cy="1754326"/>
          </a:xfrm>
          <a:prstGeom prst="rect">
            <a:avLst/>
          </a:prstGeom>
          <a:noFill/>
        </p:spPr>
        <p:txBody>
          <a:bodyPr wrap="square" rtlCol="0">
            <a:spAutoFit/>
          </a:bodyPr>
          <a:lstStyle/>
          <a:p>
            <a:pPr algn="ctr"/>
            <a:r>
              <a:rPr kumimoji="0" lang="en-US" sz="4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Baptism is essential</a:t>
            </a:r>
          </a:p>
          <a:p>
            <a:pPr algn="ctr"/>
            <a:r>
              <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to </a:t>
            </a:r>
            <a:r>
              <a:rPr lang="en-US" sz="3200" b="1" dirty="0">
                <a:solidFill>
                  <a:prstClr val="black"/>
                </a:solidFill>
                <a:effectLst>
                  <a:glow rad="88900">
                    <a:prstClr val="white"/>
                  </a:glow>
                </a:effectLst>
              </a:rPr>
              <a:t>being saved and</a:t>
            </a:r>
          </a:p>
          <a:p>
            <a:pPr algn="ctr"/>
            <a:r>
              <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receiving</a:t>
            </a:r>
            <a:r>
              <a:rPr kumimoji="0" lang="en-US" sz="3200" b="1" i="0" u="none" strike="noStrike" kern="1200" cap="none" spc="0" normalizeH="0" noProof="0" dirty="0">
                <a:ln>
                  <a:noFill/>
                </a:ln>
                <a:solidFill>
                  <a:prstClr val="black"/>
                </a:solidFill>
                <a:effectLst>
                  <a:glow rad="88900">
                    <a:prstClr val="white"/>
                  </a:glow>
                </a:effectLst>
                <a:uLnTx/>
                <a:uFillTx/>
                <a:latin typeface="Calibri" panose="020F0502020204030204"/>
                <a:ea typeface="+mn-ea"/>
                <a:cs typeface="+mn-cs"/>
              </a:rPr>
              <a:t> a good conscience!</a:t>
            </a:r>
            <a:endPar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endParaRPr>
          </a:p>
        </p:txBody>
      </p:sp>
    </p:spTree>
    <p:extLst>
      <p:ext uri="{BB962C8B-B14F-4D97-AF65-F5344CB8AC3E}">
        <p14:creationId xmlns:p14="http://schemas.microsoft.com/office/powerpoint/2010/main" val="3599602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78">
            <a:extLst>
              <a:ext uri="{FF2B5EF4-FFF2-40B4-BE49-F238E27FC236}">
                <a16:creationId xmlns:a16="http://schemas.microsoft.com/office/drawing/2014/main" id="{2F6B9327-2CE8-45C8-9D9D-0A2357EBA322}"/>
              </a:ext>
            </a:extLst>
          </p:cNvPr>
          <p:cNvSpPr>
            <a:spLocks noChangeShapeType="1"/>
          </p:cNvSpPr>
          <p:nvPr/>
        </p:nvSpPr>
        <p:spPr bwMode="auto">
          <a:xfrm>
            <a:off x="10287000" y="7499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85">
            <a:extLst>
              <a:ext uri="{FF2B5EF4-FFF2-40B4-BE49-F238E27FC236}">
                <a16:creationId xmlns:a16="http://schemas.microsoft.com/office/drawing/2014/main" id="{82A9BBE8-F2E7-41FF-A3A5-079D1A63D64F}"/>
              </a:ext>
            </a:extLst>
          </p:cNvPr>
          <p:cNvSpPr>
            <a:spLocks noChangeShapeType="1"/>
          </p:cNvSpPr>
          <p:nvPr/>
        </p:nvSpPr>
        <p:spPr bwMode="auto">
          <a:xfrm>
            <a:off x="6934200" y="749967"/>
            <a:ext cx="3352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88">
            <a:extLst>
              <a:ext uri="{FF2B5EF4-FFF2-40B4-BE49-F238E27FC236}">
                <a16:creationId xmlns:a16="http://schemas.microsoft.com/office/drawing/2014/main" id="{6B983937-A0B4-44E0-B653-85B2D0E34EE8}"/>
              </a:ext>
            </a:extLst>
          </p:cNvPr>
          <p:cNvSpPr>
            <a:spLocks noChangeShapeType="1"/>
          </p:cNvSpPr>
          <p:nvPr/>
        </p:nvSpPr>
        <p:spPr bwMode="auto">
          <a:xfrm>
            <a:off x="10287000" y="13976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Box 50">
            <a:extLst>
              <a:ext uri="{FF2B5EF4-FFF2-40B4-BE49-F238E27FC236}">
                <a16:creationId xmlns:a16="http://schemas.microsoft.com/office/drawing/2014/main" id="{CE789360-27D5-4C4A-B781-1BC2F14113F1}"/>
              </a:ext>
            </a:extLst>
          </p:cNvPr>
          <p:cNvSpPr txBox="1"/>
          <p:nvPr/>
        </p:nvSpPr>
        <p:spPr>
          <a:xfrm>
            <a:off x="6400803" y="172441"/>
            <a:ext cx="5739062" cy="4595104"/>
          </a:xfrm>
          <a:prstGeom prst="rect">
            <a:avLst/>
          </a:prstGeom>
          <a:noFill/>
        </p:spPr>
        <p:txBody>
          <a:bodyPr wrap="square" rtlCol="0">
            <a:spAutoFit/>
          </a:bodyPr>
          <a:lstStyle/>
          <a:p>
            <a:pPr>
              <a:lnSpc>
                <a:spcPct val="95000"/>
              </a:lnSpc>
            </a:pPr>
            <a:r>
              <a:rPr lang="en-US" sz="2800" b="1" dirty="0">
                <a:solidFill>
                  <a:schemeClr val="accent1">
                    <a:lumMod val="75000"/>
                  </a:schemeClr>
                </a:solidFill>
              </a:rPr>
              <a:t>Becoming a Christian</a:t>
            </a:r>
          </a:p>
          <a:p>
            <a:pPr>
              <a:lnSpc>
                <a:spcPct val="95000"/>
              </a:lnSpc>
            </a:pPr>
            <a:r>
              <a:rPr lang="en-US" sz="2800" b="1" dirty="0">
                <a:solidFill>
                  <a:schemeClr val="accent1">
                    <a:lumMod val="75000"/>
                  </a:schemeClr>
                </a:solidFill>
              </a:rPr>
              <a:t>Entering a new relationship with God</a:t>
            </a:r>
          </a:p>
          <a:p>
            <a:pPr>
              <a:lnSpc>
                <a:spcPct val="95000"/>
              </a:lnSpc>
            </a:pPr>
            <a:r>
              <a:rPr lang="en-US" sz="2800" b="1" dirty="0">
                <a:solidFill>
                  <a:schemeClr val="accent1">
                    <a:lumMod val="75000"/>
                  </a:schemeClr>
                </a:solidFill>
              </a:rPr>
              <a:t>Being saved from sin</a:t>
            </a:r>
          </a:p>
          <a:p>
            <a:pPr>
              <a:lnSpc>
                <a:spcPct val="95000"/>
              </a:lnSpc>
            </a:pPr>
            <a:r>
              <a:rPr lang="en-US" sz="2800" b="1" dirty="0">
                <a:solidFill>
                  <a:schemeClr val="accent1">
                    <a:lumMod val="75000"/>
                  </a:schemeClr>
                </a:solidFill>
              </a:rPr>
              <a:t>Obtaining the remission of sins</a:t>
            </a:r>
          </a:p>
          <a:p>
            <a:pPr>
              <a:lnSpc>
                <a:spcPct val="95000"/>
              </a:lnSpc>
            </a:pPr>
            <a:r>
              <a:rPr lang="en-US" sz="2800" b="1" dirty="0">
                <a:solidFill>
                  <a:schemeClr val="accent1">
                    <a:lumMod val="75000"/>
                  </a:schemeClr>
                </a:solidFill>
              </a:rPr>
              <a:t>Washing away sins</a:t>
            </a:r>
          </a:p>
          <a:p>
            <a:pPr>
              <a:lnSpc>
                <a:spcPct val="95000"/>
              </a:lnSpc>
            </a:pPr>
            <a:r>
              <a:rPr lang="en-US" sz="2800" b="1" dirty="0">
                <a:solidFill>
                  <a:schemeClr val="accent1">
                    <a:lumMod val="75000"/>
                  </a:schemeClr>
                </a:solidFill>
              </a:rPr>
              <a:t>Getting into Christ and His blood</a:t>
            </a:r>
          </a:p>
          <a:p>
            <a:pPr>
              <a:lnSpc>
                <a:spcPct val="95000"/>
              </a:lnSpc>
            </a:pPr>
            <a:r>
              <a:rPr lang="en-US" sz="2800" b="1" dirty="0">
                <a:solidFill>
                  <a:schemeClr val="accent1">
                    <a:lumMod val="75000"/>
                  </a:schemeClr>
                </a:solidFill>
              </a:rPr>
              <a:t>Entering a new life, free from sin</a:t>
            </a:r>
          </a:p>
          <a:p>
            <a:pPr>
              <a:lnSpc>
                <a:spcPct val="95000"/>
              </a:lnSpc>
            </a:pPr>
            <a:r>
              <a:rPr lang="en-US" sz="2800" b="1" dirty="0">
                <a:solidFill>
                  <a:schemeClr val="accent1">
                    <a:lumMod val="75000"/>
                  </a:schemeClr>
                </a:solidFill>
              </a:rPr>
              <a:t>Becoming a son of God</a:t>
            </a:r>
          </a:p>
          <a:p>
            <a:pPr>
              <a:lnSpc>
                <a:spcPct val="95000"/>
              </a:lnSpc>
            </a:pPr>
            <a:r>
              <a:rPr lang="en-US" sz="2800" b="1" dirty="0">
                <a:solidFill>
                  <a:schemeClr val="accent1">
                    <a:lumMod val="75000"/>
                  </a:schemeClr>
                </a:solidFill>
              </a:rPr>
              <a:t>Getting into Christ, putting on Christ</a:t>
            </a:r>
          </a:p>
          <a:p>
            <a:pPr>
              <a:lnSpc>
                <a:spcPct val="95000"/>
              </a:lnSpc>
            </a:pPr>
            <a:r>
              <a:rPr lang="en-US" sz="2800" b="1" dirty="0">
                <a:solidFill>
                  <a:schemeClr val="accent1">
                    <a:lumMod val="75000"/>
                  </a:schemeClr>
                </a:solidFill>
              </a:rPr>
              <a:t>Being saved</a:t>
            </a:r>
          </a:p>
          <a:p>
            <a:pPr>
              <a:lnSpc>
                <a:spcPct val="95000"/>
              </a:lnSpc>
            </a:pPr>
            <a:r>
              <a:rPr lang="en-US" sz="2800" b="1" dirty="0">
                <a:solidFill>
                  <a:schemeClr val="accent1">
                    <a:lumMod val="75000"/>
                  </a:schemeClr>
                </a:solidFill>
              </a:rPr>
              <a:t>Receiving a </a:t>
            </a:r>
            <a:r>
              <a:rPr lang="en-US" sz="2800" b="1">
                <a:solidFill>
                  <a:schemeClr val="accent1">
                    <a:lumMod val="75000"/>
                  </a:schemeClr>
                </a:solidFill>
              </a:rPr>
              <a:t>good conscience </a:t>
            </a:r>
            <a:endParaRPr lang="en-US" sz="2800" b="1" dirty="0">
              <a:solidFill>
                <a:schemeClr val="accent1">
                  <a:lumMod val="75000"/>
                </a:schemeClr>
              </a:solidFill>
            </a:endParaRPr>
          </a:p>
        </p:txBody>
      </p:sp>
      <p:sp>
        <p:nvSpPr>
          <p:cNvPr id="55" name="TextBox 54">
            <a:extLst>
              <a:ext uri="{FF2B5EF4-FFF2-40B4-BE49-F238E27FC236}">
                <a16:creationId xmlns:a16="http://schemas.microsoft.com/office/drawing/2014/main" id="{68EE133E-1A80-42B0-A6B0-B81DA8496A7D}"/>
              </a:ext>
            </a:extLst>
          </p:cNvPr>
          <p:cNvSpPr txBox="1"/>
          <p:nvPr/>
        </p:nvSpPr>
        <p:spPr>
          <a:xfrm>
            <a:off x="52135" y="172441"/>
            <a:ext cx="5739062" cy="4185761"/>
          </a:xfrm>
          <a:prstGeom prst="rect">
            <a:avLst/>
          </a:prstGeom>
          <a:noFill/>
        </p:spPr>
        <p:txBody>
          <a:bodyPr wrap="square" rtlCol="0">
            <a:spAutoFit/>
          </a:bodyPr>
          <a:lstStyle/>
          <a:p>
            <a:pPr>
              <a:lnSpc>
                <a:spcPct val="95000"/>
              </a:lnSpc>
            </a:pPr>
            <a:r>
              <a:rPr lang="en-US" sz="2800" b="1" dirty="0">
                <a:solidFill>
                  <a:schemeClr val="bg1"/>
                </a:solidFill>
              </a:rPr>
              <a:t>Matthew 28:18-20</a:t>
            </a:r>
          </a:p>
          <a:p>
            <a:pPr>
              <a:lnSpc>
                <a:spcPct val="95000"/>
              </a:lnSpc>
            </a:pPr>
            <a:endParaRPr lang="en-US" sz="2800" b="1" dirty="0">
              <a:solidFill>
                <a:schemeClr val="bg1"/>
              </a:solidFill>
            </a:endParaRPr>
          </a:p>
          <a:p>
            <a:pPr>
              <a:lnSpc>
                <a:spcPct val="95000"/>
              </a:lnSpc>
            </a:pPr>
            <a:r>
              <a:rPr lang="en-US" sz="2800" b="1" dirty="0">
                <a:solidFill>
                  <a:schemeClr val="bg1"/>
                </a:solidFill>
              </a:rPr>
              <a:t>Mark 16:15-16</a:t>
            </a:r>
          </a:p>
          <a:p>
            <a:pPr>
              <a:lnSpc>
                <a:spcPct val="95000"/>
              </a:lnSpc>
            </a:pPr>
            <a:r>
              <a:rPr lang="en-US" sz="2800" b="1" dirty="0">
                <a:solidFill>
                  <a:schemeClr val="bg1"/>
                </a:solidFill>
              </a:rPr>
              <a:t>Acts 2:38</a:t>
            </a:r>
          </a:p>
          <a:p>
            <a:pPr>
              <a:lnSpc>
                <a:spcPct val="95000"/>
              </a:lnSpc>
            </a:pPr>
            <a:r>
              <a:rPr lang="en-US" sz="2800" b="1" dirty="0">
                <a:solidFill>
                  <a:schemeClr val="bg1"/>
                </a:solidFill>
              </a:rPr>
              <a:t>Acts 22:16</a:t>
            </a:r>
          </a:p>
          <a:p>
            <a:pPr>
              <a:lnSpc>
                <a:spcPct val="95000"/>
              </a:lnSpc>
            </a:pPr>
            <a:r>
              <a:rPr lang="en-US" sz="2800" b="1" dirty="0">
                <a:solidFill>
                  <a:schemeClr val="bg1"/>
                </a:solidFill>
              </a:rPr>
              <a:t>Romans 6:3-4, 17</a:t>
            </a:r>
          </a:p>
          <a:p>
            <a:pPr>
              <a:lnSpc>
                <a:spcPct val="95000"/>
              </a:lnSpc>
            </a:pPr>
            <a:endParaRPr lang="en-US" sz="2800" b="1" dirty="0">
              <a:solidFill>
                <a:schemeClr val="bg1"/>
              </a:solidFill>
            </a:endParaRPr>
          </a:p>
          <a:p>
            <a:pPr>
              <a:lnSpc>
                <a:spcPct val="95000"/>
              </a:lnSpc>
            </a:pPr>
            <a:r>
              <a:rPr lang="en-US" sz="2800" b="1" dirty="0">
                <a:solidFill>
                  <a:schemeClr val="bg1"/>
                </a:solidFill>
              </a:rPr>
              <a:t>Galatians 3:26-27</a:t>
            </a:r>
          </a:p>
          <a:p>
            <a:pPr>
              <a:lnSpc>
                <a:spcPct val="95000"/>
              </a:lnSpc>
            </a:pPr>
            <a:endParaRPr lang="en-US" sz="2800" b="1" dirty="0">
              <a:solidFill>
                <a:schemeClr val="bg1"/>
              </a:solidFill>
            </a:endParaRPr>
          </a:p>
          <a:p>
            <a:pPr>
              <a:lnSpc>
                <a:spcPct val="95000"/>
              </a:lnSpc>
            </a:pPr>
            <a:r>
              <a:rPr lang="en-US" sz="2800" b="1" dirty="0">
                <a:solidFill>
                  <a:schemeClr val="bg1"/>
                </a:solidFill>
              </a:rPr>
              <a:t>1 Peter 3:21</a:t>
            </a:r>
          </a:p>
        </p:txBody>
      </p:sp>
      <p:pic>
        <p:nvPicPr>
          <p:cNvPr id="10" name="Picture 7">
            <a:extLst>
              <a:ext uri="{FF2B5EF4-FFF2-40B4-BE49-F238E27FC236}">
                <a16:creationId xmlns:a16="http://schemas.microsoft.com/office/drawing/2014/main" id="{FA0238BC-E7A0-452A-9A50-DE7BDFF701CF}"/>
              </a:ext>
            </a:extLst>
          </p:cNvPr>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8540" y="4907098"/>
            <a:ext cx="1247705" cy="184104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98">
            <a:extLst>
              <a:ext uri="{FF2B5EF4-FFF2-40B4-BE49-F238E27FC236}">
                <a16:creationId xmlns:a16="http://schemas.microsoft.com/office/drawing/2014/main" id="{9129E09C-B691-419B-8916-98F9917B4599}"/>
              </a:ext>
            </a:extLst>
          </p:cNvPr>
          <p:cNvGrpSpPr>
            <a:grpSpLocks/>
          </p:cNvGrpSpPr>
          <p:nvPr/>
        </p:nvGrpSpPr>
        <p:grpSpPr bwMode="auto">
          <a:xfrm>
            <a:off x="997672" y="4902793"/>
            <a:ext cx="1249965" cy="1842173"/>
            <a:chOff x="46" y="864"/>
            <a:chExt cx="1106" cy="1630"/>
          </a:xfrm>
        </p:grpSpPr>
        <p:sp>
          <p:nvSpPr>
            <p:cNvPr id="12" name="WordArt 192">
              <a:extLst>
                <a:ext uri="{FF2B5EF4-FFF2-40B4-BE49-F238E27FC236}">
                  <a16:creationId xmlns:a16="http://schemas.microsoft.com/office/drawing/2014/main" id="{44F302E0-A2F6-4FEA-A8B5-C19FBAC4F142}"/>
                </a:ext>
              </a:extLst>
            </p:cNvPr>
            <p:cNvSpPr>
              <a:spLocks noChangeArrowheads="1" noChangeShapeType="1" noTextEdit="1"/>
            </p:cNvSpPr>
            <p:nvPr/>
          </p:nvSpPr>
          <p:spPr bwMode="auto">
            <a:xfrm rot="-2297410">
              <a:off x="48" y="1296"/>
              <a:ext cx="576"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solidFill>
                    <a:schemeClr val="bg1"/>
                  </a:solidFill>
                  <a:latin typeface="Tahoma" panose="020B0604030504040204" pitchFamily="34" charset="0"/>
                  <a:ea typeface="Tahoma" panose="020B0604030504040204" pitchFamily="34" charset="0"/>
                  <a:cs typeface="Tahoma" panose="020B0604030504040204" pitchFamily="34" charset="0"/>
                </a:rPr>
                <a:t>Sinner</a:t>
              </a:r>
            </a:p>
          </p:txBody>
        </p:sp>
        <p:pic>
          <p:nvPicPr>
            <p:cNvPr id="13" name="Picture 196">
              <a:extLst>
                <a:ext uri="{FF2B5EF4-FFF2-40B4-BE49-F238E27FC236}">
                  <a16:creationId xmlns:a16="http://schemas.microsoft.com/office/drawing/2014/main" id="{988DAE6D-9533-4990-B72E-25ECB81699DA}"/>
                </a:ext>
              </a:extLst>
            </p:cNvPr>
            <p:cNvPicPr preferRelativeResize="0">
              <a:picLocks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 y="864"/>
              <a:ext cx="1106" cy="1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A picture containing diagram&#10;&#10;Description automatically generated">
            <a:extLst>
              <a:ext uri="{FF2B5EF4-FFF2-40B4-BE49-F238E27FC236}">
                <a16:creationId xmlns:a16="http://schemas.microsoft.com/office/drawing/2014/main" id="{75A5F081-1880-4AA9-A686-F303ED164BE0}"/>
              </a:ext>
            </a:extLst>
          </p:cNvPr>
          <p:cNvPicPr>
            <a:picLocks noChangeAspect="1"/>
          </p:cNvPicPr>
          <p:nvPr/>
        </p:nvPicPr>
        <p:blipFill rotWithShape="1">
          <a:blip r:embed="rId4">
            <a:extLst>
              <a:ext uri="{28A0092B-C50C-407E-A947-70E740481C1C}">
                <a14:useLocalDpi xmlns:a14="http://schemas.microsoft.com/office/drawing/2010/main" val="0"/>
              </a:ext>
            </a:extLst>
          </a:blip>
          <a:srcRect l="31046" r="52500"/>
          <a:stretch/>
        </p:blipFill>
        <p:spPr>
          <a:xfrm>
            <a:off x="3785190" y="0"/>
            <a:ext cx="2006001" cy="6858000"/>
          </a:xfrm>
          <a:prstGeom prst="rect">
            <a:avLst/>
          </a:prstGeom>
        </p:spPr>
      </p:pic>
    </p:spTree>
    <p:extLst>
      <p:ext uri="{BB962C8B-B14F-4D97-AF65-F5344CB8AC3E}">
        <p14:creationId xmlns:p14="http://schemas.microsoft.com/office/powerpoint/2010/main" val="3017416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xEl>
                                              <p:pRg st="9" end="9"/>
                                            </p:txEl>
                                          </p:spTgt>
                                        </p:tgtEl>
                                        <p:attrNameLst>
                                          <p:attrName>style.visibility</p:attrName>
                                        </p:attrNameLst>
                                      </p:cBhvr>
                                      <p:to>
                                        <p:strVal val="visible"/>
                                      </p:to>
                                    </p:set>
                                    <p:animEffect transition="in" filter="fade">
                                      <p:cBhvr>
                                        <p:cTn id="7" dur="1000"/>
                                        <p:tgtEl>
                                          <p:spTgt spid="55">
                                            <p:txEl>
                                              <p:pRg st="9" end="9"/>
                                            </p:txEl>
                                          </p:spTgt>
                                        </p:tgtEl>
                                      </p:cBhvr>
                                    </p:animEffect>
                                    <p:anim calcmode="lin" valueType="num">
                                      <p:cBhvr>
                                        <p:cTn id="8" dur="1000" fill="hold"/>
                                        <p:tgtEl>
                                          <p:spTgt spid="55">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55">
                                            <p:txEl>
                                              <p:pRg st="9" end="9"/>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
                                            <p:txEl>
                                              <p:pRg st="9" end="9"/>
                                            </p:txEl>
                                          </p:spTgt>
                                        </p:tgtEl>
                                        <p:attrNameLst>
                                          <p:attrName>style.visibility</p:attrName>
                                        </p:attrNameLst>
                                      </p:cBhvr>
                                      <p:to>
                                        <p:strVal val="visible"/>
                                      </p:to>
                                    </p:set>
                                    <p:animEffect transition="in" filter="fade">
                                      <p:cBhvr>
                                        <p:cTn id="13" dur="1000"/>
                                        <p:tgtEl>
                                          <p:spTgt spid="51">
                                            <p:txEl>
                                              <p:pRg st="9" end="9"/>
                                            </p:txEl>
                                          </p:spTgt>
                                        </p:tgtEl>
                                      </p:cBhvr>
                                    </p:animEffect>
                                    <p:anim calcmode="lin" valueType="num">
                                      <p:cBhvr>
                                        <p:cTn id="14" dur="1000" fill="hold"/>
                                        <p:tgtEl>
                                          <p:spTgt spid="51">
                                            <p:txEl>
                                              <p:pRg st="9" end="9"/>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9" end="9"/>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1">
                                            <p:txEl>
                                              <p:pRg st="10" end="10"/>
                                            </p:txEl>
                                          </p:spTgt>
                                        </p:tgtEl>
                                        <p:attrNameLst>
                                          <p:attrName>style.visibility</p:attrName>
                                        </p:attrNameLst>
                                      </p:cBhvr>
                                      <p:to>
                                        <p:strVal val="visible"/>
                                      </p:to>
                                    </p:set>
                                    <p:animEffect transition="in" filter="fade">
                                      <p:cBhvr>
                                        <p:cTn id="19" dur="1000"/>
                                        <p:tgtEl>
                                          <p:spTgt spid="51">
                                            <p:txEl>
                                              <p:pRg st="10" end="10"/>
                                            </p:txEl>
                                          </p:spTgt>
                                        </p:tgtEl>
                                      </p:cBhvr>
                                    </p:animEffect>
                                    <p:anim calcmode="lin" valueType="num">
                                      <p:cBhvr>
                                        <p:cTn id="20" dur="1000" fill="hold"/>
                                        <p:tgtEl>
                                          <p:spTgt spid="51">
                                            <p:txEl>
                                              <p:pRg st="10" end="10"/>
                                            </p:txEl>
                                          </p:spTgt>
                                        </p:tgtEl>
                                        <p:attrNameLst>
                                          <p:attrName>ppt_x</p:attrName>
                                        </p:attrNameLst>
                                      </p:cBhvr>
                                      <p:tavLst>
                                        <p:tav tm="0">
                                          <p:val>
                                            <p:strVal val="#ppt_x"/>
                                          </p:val>
                                        </p:tav>
                                        <p:tav tm="100000">
                                          <p:val>
                                            <p:strVal val="#ppt_x"/>
                                          </p:val>
                                        </p:tav>
                                      </p:tavLst>
                                    </p:anim>
                                    <p:anim calcmode="lin" valueType="num">
                                      <p:cBhvr>
                                        <p:cTn id="21" dur="1000" fill="hold"/>
                                        <p:tgtEl>
                                          <p:spTgt spid="5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0.00417 0.00024 L 0.25013 0.00047 " pathEditMode="relative" rAng="0" ptsTypes="AA">
                                      <p:cBhvr>
                                        <p:cTn id="25" dur="2000" fill="hold"/>
                                        <p:tgtEl>
                                          <p:spTgt spid="11"/>
                                        </p:tgtEl>
                                        <p:attrNameLst>
                                          <p:attrName>ppt_x</p:attrName>
                                          <p:attrName>ppt_y</p:attrName>
                                        </p:attrNameLst>
                                      </p:cBhvr>
                                      <p:rCtr x="12292" y="0"/>
                                    </p:animMotion>
                                  </p:childTnLst>
                                </p:cTn>
                              </p:par>
                            </p:childTnLst>
                          </p:cTn>
                        </p:par>
                        <p:par>
                          <p:cTn id="26" fill="hold">
                            <p:stCondLst>
                              <p:cond delay="2000"/>
                            </p:stCondLst>
                            <p:childTnLst>
                              <p:par>
                                <p:cTn id="27" presetID="63" presetClass="path" presetSubtype="0" accel="50000" decel="50000" fill="hold" nodeType="afterEffect">
                                  <p:stCondLst>
                                    <p:cond delay="0"/>
                                  </p:stCondLst>
                                  <p:childTnLst>
                                    <p:animMotion origin="layout" path="M -3.125E-6 1.48148E-6 L 0.3625 -0.00023 " pathEditMode="relative" rAng="0" ptsTypes="AA">
                                      <p:cBhvr>
                                        <p:cTn id="28" dur="2000" fill="hold"/>
                                        <p:tgtEl>
                                          <p:spTgt spid="10"/>
                                        </p:tgtEl>
                                        <p:attrNameLst>
                                          <p:attrName>ppt_x</p:attrName>
                                          <p:attrName>ppt_y</p:attrName>
                                        </p:attrNameLst>
                                      </p:cBhvr>
                                      <p:rCtr x="181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0"/>
            </a:pPr>
            <a:r>
              <a:rPr lang="en-US" dirty="0"/>
              <a:t>The words “baptism,” “Baptist,” “baptize,” “baptizes,” “baptized” and “baptizing” are found 115 times in 91 verses in the New Testament:</a:t>
            </a:r>
          </a:p>
        </p:txBody>
      </p:sp>
      <p:sp>
        <p:nvSpPr>
          <p:cNvPr id="4" name="AutoShape 3">
            <a:extLst>
              <a:ext uri="{FF2B5EF4-FFF2-40B4-BE49-F238E27FC236}">
                <a16:creationId xmlns:a16="http://schemas.microsoft.com/office/drawing/2014/main" id="{A53D2C02-A8C5-407A-968B-1FA9CBB4FBF8}"/>
              </a:ext>
            </a:extLst>
          </p:cNvPr>
          <p:cNvSpPr>
            <a:spLocks noChangeAspect="1" noChangeArrowheads="1" noTextEdit="1"/>
          </p:cNvSpPr>
          <p:nvPr/>
        </p:nvSpPr>
        <p:spPr bwMode="auto">
          <a:xfrm>
            <a:off x="31750" y="2759075"/>
            <a:ext cx="121205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id="{0AFE38EC-C4F2-4DEE-A1CB-459C69820F93}"/>
              </a:ext>
            </a:extLst>
          </p:cNvPr>
          <p:cNvSpPr>
            <a:spLocks noChangeArrowheads="1"/>
          </p:cNvSpPr>
          <p:nvPr/>
        </p:nvSpPr>
        <p:spPr bwMode="auto">
          <a:xfrm>
            <a:off x="101600" y="2832100"/>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Mt. 3:1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6" name="Rectangle 6">
            <a:extLst>
              <a:ext uri="{FF2B5EF4-FFF2-40B4-BE49-F238E27FC236}">
                <a16:creationId xmlns:a16="http://schemas.microsoft.com/office/drawing/2014/main" id="{8184CD2A-A3E3-46C3-B6BA-7FD2441D3F28}"/>
              </a:ext>
            </a:extLst>
          </p:cNvPr>
          <p:cNvSpPr>
            <a:spLocks noChangeArrowheads="1"/>
          </p:cNvSpPr>
          <p:nvPr/>
        </p:nvSpPr>
        <p:spPr bwMode="auto">
          <a:xfrm>
            <a:off x="1314450" y="28321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7" name="Rectangle 7">
            <a:extLst>
              <a:ext uri="{FF2B5EF4-FFF2-40B4-BE49-F238E27FC236}">
                <a16:creationId xmlns:a16="http://schemas.microsoft.com/office/drawing/2014/main" id="{1E710962-D132-42F6-BA12-83D0D987A11A}"/>
              </a:ext>
            </a:extLst>
          </p:cNvPr>
          <p:cNvSpPr>
            <a:spLocks noChangeArrowheads="1"/>
          </p:cNvSpPr>
          <p:nvPr/>
        </p:nvSpPr>
        <p:spPr bwMode="auto">
          <a:xfrm>
            <a:off x="2525713" y="28321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8" name="Rectangle 8">
            <a:extLst>
              <a:ext uri="{FF2B5EF4-FFF2-40B4-BE49-F238E27FC236}">
                <a16:creationId xmlns:a16="http://schemas.microsoft.com/office/drawing/2014/main" id="{2823383D-8AEA-42F2-B7B7-5721B7571FC0}"/>
              </a:ext>
            </a:extLst>
          </p:cNvPr>
          <p:cNvSpPr>
            <a:spLocks noChangeArrowheads="1"/>
          </p:cNvSpPr>
          <p:nvPr/>
        </p:nvSpPr>
        <p:spPr bwMode="auto">
          <a:xfrm>
            <a:off x="3738563" y="28321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9" name="Rectangle 9">
            <a:extLst>
              <a:ext uri="{FF2B5EF4-FFF2-40B4-BE49-F238E27FC236}">
                <a16:creationId xmlns:a16="http://schemas.microsoft.com/office/drawing/2014/main" id="{044BED42-3B03-4F8B-BB77-A6215249182F}"/>
              </a:ext>
            </a:extLst>
          </p:cNvPr>
          <p:cNvSpPr>
            <a:spLocks noChangeArrowheads="1"/>
          </p:cNvSpPr>
          <p:nvPr/>
        </p:nvSpPr>
        <p:spPr bwMode="auto">
          <a:xfrm>
            <a:off x="4949825" y="2832100"/>
            <a:ext cx="948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12:50</a:t>
            </a:r>
            <a:endParaRPr kumimoji="0" lang="en-US" altLang="en-US" sz="1800" b="0" i="0" u="none" strike="noStrike" cap="none" normalizeH="0" baseline="0">
              <a:ln>
                <a:noFill/>
              </a:ln>
              <a:solidFill>
                <a:schemeClr val="tx1"/>
              </a:solidFill>
              <a:effectLst>
                <a:glow rad="63500">
                  <a:schemeClr val="bg1"/>
                </a:glow>
              </a:effectLst>
            </a:endParaRPr>
          </a:p>
        </p:txBody>
      </p:sp>
      <p:sp>
        <p:nvSpPr>
          <p:cNvPr id="10" name="Rectangle 10">
            <a:extLst>
              <a:ext uri="{FF2B5EF4-FFF2-40B4-BE49-F238E27FC236}">
                <a16:creationId xmlns:a16="http://schemas.microsoft.com/office/drawing/2014/main" id="{39FB3096-FADB-43BE-8A8E-84EDDF62BA3D}"/>
              </a:ext>
            </a:extLst>
          </p:cNvPr>
          <p:cNvSpPr>
            <a:spLocks noChangeArrowheads="1"/>
          </p:cNvSpPr>
          <p:nvPr/>
        </p:nvSpPr>
        <p:spPr bwMode="auto">
          <a:xfrm>
            <a:off x="6162675" y="2832100"/>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11" name="Rectangle 11">
            <a:extLst>
              <a:ext uri="{FF2B5EF4-FFF2-40B4-BE49-F238E27FC236}">
                <a16:creationId xmlns:a16="http://schemas.microsoft.com/office/drawing/2014/main" id="{692CEF28-F5AF-40B8-9764-083402CF86B7}"/>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2" name="Rectangle 12">
            <a:extLst>
              <a:ext uri="{FF2B5EF4-FFF2-40B4-BE49-F238E27FC236}">
                <a16:creationId xmlns:a16="http://schemas.microsoft.com/office/drawing/2014/main" id="{5BBB7549-50C0-47FB-90B7-AF3483F98D04}"/>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18:8</a:t>
            </a:r>
            <a:endParaRPr kumimoji="0" lang="en-US" altLang="en-US" sz="1800" b="0" i="0" u="none" strike="noStrike" cap="none" normalizeH="0" baseline="0">
              <a:ln>
                <a:noFill/>
              </a:ln>
              <a:solidFill>
                <a:schemeClr val="tx1"/>
              </a:solidFill>
              <a:effectLst>
                <a:glow rad="63500">
                  <a:schemeClr val="bg1"/>
                </a:glow>
              </a:effectLst>
            </a:endParaRPr>
          </a:p>
        </p:txBody>
      </p:sp>
      <p:sp>
        <p:nvSpPr>
          <p:cNvPr id="13" name="Rectangle 13">
            <a:extLst>
              <a:ext uri="{FF2B5EF4-FFF2-40B4-BE49-F238E27FC236}">
                <a16:creationId xmlns:a16="http://schemas.microsoft.com/office/drawing/2014/main" id="{E8BBF760-0868-4C71-810A-11840C063E55}"/>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14" name="Rectangle 14">
            <a:extLst>
              <a:ext uri="{FF2B5EF4-FFF2-40B4-BE49-F238E27FC236}">
                <a16:creationId xmlns:a16="http://schemas.microsoft.com/office/drawing/2014/main" id="{8E38D43F-D261-4A26-AC7C-04B06297156D}"/>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15" name="Rectangle 15">
            <a:extLst>
              <a:ext uri="{FF2B5EF4-FFF2-40B4-BE49-F238E27FC236}">
                <a16:creationId xmlns:a16="http://schemas.microsoft.com/office/drawing/2014/main" id="{4CF2086A-9310-45C4-BDB8-1C42F2ED06BB}"/>
              </a:ext>
            </a:extLst>
          </p:cNvPr>
          <p:cNvSpPr>
            <a:spLocks noChangeArrowheads="1"/>
          </p:cNvSpPr>
          <p:nvPr/>
        </p:nvSpPr>
        <p:spPr bwMode="auto">
          <a:xfrm>
            <a:off x="101600" y="3235325"/>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6" name="Rectangle 16">
            <a:extLst>
              <a:ext uri="{FF2B5EF4-FFF2-40B4-BE49-F238E27FC236}">
                <a16:creationId xmlns:a16="http://schemas.microsoft.com/office/drawing/2014/main" id="{AC706060-3B08-4E97-8F28-33E5673E1622}"/>
              </a:ext>
            </a:extLst>
          </p:cNvPr>
          <p:cNvSpPr>
            <a:spLocks noChangeArrowheads="1"/>
          </p:cNvSpPr>
          <p:nvPr/>
        </p:nvSpPr>
        <p:spPr bwMode="auto">
          <a:xfrm>
            <a:off x="1314450" y="323532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7" name="Rectangle 17">
            <a:extLst>
              <a:ext uri="{FF2B5EF4-FFF2-40B4-BE49-F238E27FC236}">
                <a16:creationId xmlns:a16="http://schemas.microsoft.com/office/drawing/2014/main" id="{D378C058-3474-4F6F-827C-750F57E2BB88}"/>
              </a:ext>
            </a:extLst>
          </p:cNvPr>
          <p:cNvSpPr>
            <a:spLocks noChangeArrowheads="1"/>
          </p:cNvSpPr>
          <p:nvPr/>
        </p:nvSpPr>
        <p:spPr bwMode="auto">
          <a:xfrm>
            <a:off x="2525713" y="323532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8" name="Rectangle 18">
            <a:extLst>
              <a:ext uri="{FF2B5EF4-FFF2-40B4-BE49-F238E27FC236}">
                <a16:creationId xmlns:a16="http://schemas.microsoft.com/office/drawing/2014/main" id="{3907A8E6-27A9-4C60-9BDA-74862B81CF23}"/>
              </a:ext>
            </a:extLst>
          </p:cNvPr>
          <p:cNvSpPr>
            <a:spLocks noChangeArrowheads="1"/>
          </p:cNvSpPr>
          <p:nvPr/>
        </p:nvSpPr>
        <p:spPr bwMode="auto">
          <a:xfrm>
            <a:off x="3738563"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19" name="Rectangle 19">
            <a:extLst>
              <a:ext uri="{FF2B5EF4-FFF2-40B4-BE49-F238E27FC236}">
                <a16:creationId xmlns:a16="http://schemas.microsoft.com/office/drawing/2014/main" id="{B4B11449-0369-47CE-A5CA-07029FF5E021}"/>
              </a:ext>
            </a:extLst>
          </p:cNvPr>
          <p:cNvSpPr>
            <a:spLocks noChangeArrowheads="1"/>
          </p:cNvSpPr>
          <p:nvPr/>
        </p:nvSpPr>
        <p:spPr bwMode="auto">
          <a:xfrm>
            <a:off x="4949825"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20:4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0" name="Rectangle 20">
            <a:extLst>
              <a:ext uri="{FF2B5EF4-FFF2-40B4-BE49-F238E27FC236}">
                <a16:creationId xmlns:a16="http://schemas.microsoft.com/office/drawing/2014/main" id="{E90EF1B9-592A-40D2-9EC2-B91D107527C5}"/>
              </a:ext>
            </a:extLst>
          </p:cNvPr>
          <p:cNvSpPr>
            <a:spLocks noChangeArrowheads="1"/>
          </p:cNvSpPr>
          <p:nvPr/>
        </p:nvSpPr>
        <p:spPr bwMode="auto">
          <a:xfrm>
            <a:off x="6162675" y="3235325"/>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21" name="Rectangle 21">
            <a:extLst>
              <a:ext uri="{FF2B5EF4-FFF2-40B4-BE49-F238E27FC236}">
                <a16:creationId xmlns:a16="http://schemas.microsoft.com/office/drawing/2014/main" id="{55347F83-2519-49E2-899B-AB48B9CFE262}"/>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22" name="Rectangle 22">
            <a:extLst>
              <a:ext uri="{FF2B5EF4-FFF2-40B4-BE49-F238E27FC236}">
                <a16:creationId xmlns:a16="http://schemas.microsoft.com/office/drawing/2014/main" id="{0FAA3103-FD5F-4CF8-AB02-F01AE7487FF4}"/>
              </a:ext>
            </a:extLst>
          </p:cNvPr>
          <p:cNvSpPr>
            <a:spLocks noChangeArrowheads="1"/>
          </p:cNvSpPr>
          <p:nvPr/>
        </p:nvSpPr>
        <p:spPr bwMode="auto">
          <a:xfrm>
            <a:off x="8585200" y="323532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3" name="Rectangle 23">
            <a:extLst>
              <a:ext uri="{FF2B5EF4-FFF2-40B4-BE49-F238E27FC236}">
                <a16:creationId xmlns:a16="http://schemas.microsoft.com/office/drawing/2014/main" id="{0319C53A-81BE-4496-9CC9-A4AB2F2AF62D}"/>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4" name="Rectangle 24">
            <a:extLst>
              <a:ext uri="{FF2B5EF4-FFF2-40B4-BE49-F238E27FC236}">
                <a16:creationId xmlns:a16="http://schemas.microsoft.com/office/drawing/2014/main" id="{07121F4C-EEEA-4EAA-B733-199BAF78F846}"/>
              </a:ext>
            </a:extLst>
          </p:cNvPr>
          <p:cNvSpPr>
            <a:spLocks noChangeArrowheads="1"/>
          </p:cNvSpPr>
          <p:nvPr/>
        </p:nvSpPr>
        <p:spPr bwMode="auto">
          <a:xfrm>
            <a:off x="101600" y="3633788"/>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25" name="Rectangle 25">
            <a:extLst>
              <a:ext uri="{FF2B5EF4-FFF2-40B4-BE49-F238E27FC236}">
                <a16:creationId xmlns:a16="http://schemas.microsoft.com/office/drawing/2014/main" id="{4274CC21-90A1-4915-92C7-A62D21FC32ED}"/>
              </a:ext>
            </a:extLst>
          </p:cNvPr>
          <p:cNvSpPr>
            <a:spLocks noChangeArrowheads="1"/>
          </p:cNvSpPr>
          <p:nvPr/>
        </p:nvSpPr>
        <p:spPr bwMode="auto">
          <a:xfrm>
            <a:off x="1314450" y="36337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17:13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26" name="Rectangle 26">
            <a:extLst>
              <a:ext uri="{FF2B5EF4-FFF2-40B4-BE49-F238E27FC236}">
                <a16:creationId xmlns:a16="http://schemas.microsoft.com/office/drawing/2014/main" id="{7EE5E108-4614-49F5-A834-C36AE23C6EEB}"/>
              </a:ext>
            </a:extLst>
          </p:cNvPr>
          <p:cNvSpPr>
            <a:spLocks noChangeArrowheads="1"/>
          </p:cNvSpPr>
          <p:nvPr/>
        </p:nvSpPr>
        <p:spPr bwMode="auto">
          <a:xfrm>
            <a:off x="2525713" y="3633788"/>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7" name="Rectangle 27">
            <a:extLst>
              <a:ext uri="{FF2B5EF4-FFF2-40B4-BE49-F238E27FC236}">
                <a16:creationId xmlns:a16="http://schemas.microsoft.com/office/drawing/2014/main" id="{ABC4E327-5EEB-4A15-844E-F0F5E6991ED5}"/>
              </a:ext>
            </a:extLst>
          </p:cNvPr>
          <p:cNvSpPr>
            <a:spLocks noChangeArrowheads="1"/>
          </p:cNvSpPr>
          <p:nvPr/>
        </p:nvSpPr>
        <p:spPr bwMode="auto">
          <a:xfrm>
            <a:off x="3738563" y="36337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8" name="Rectangle 28">
            <a:extLst>
              <a:ext uri="{FF2B5EF4-FFF2-40B4-BE49-F238E27FC236}">
                <a16:creationId xmlns:a16="http://schemas.microsoft.com/office/drawing/2014/main" id="{8CFCF83D-0706-47E9-B1E3-8D9B3F8398BF}"/>
              </a:ext>
            </a:extLst>
          </p:cNvPr>
          <p:cNvSpPr>
            <a:spLocks noChangeArrowheads="1"/>
          </p:cNvSpPr>
          <p:nvPr/>
        </p:nvSpPr>
        <p:spPr bwMode="auto">
          <a:xfrm>
            <a:off x="4949825" y="36337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9" name="Rectangle 29">
            <a:extLst>
              <a:ext uri="{FF2B5EF4-FFF2-40B4-BE49-F238E27FC236}">
                <a16:creationId xmlns:a16="http://schemas.microsoft.com/office/drawing/2014/main" id="{B210D102-419E-45E8-9A4F-F9569790B707}"/>
              </a:ext>
            </a:extLst>
          </p:cNvPr>
          <p:cNvSpPr>
            <a:spLocks noChangeArrowheads="1"/>
          </p:cNvSpPr>
          <p:nvPr/>
        </p:nvSpPr>
        <p:spPr bwMode="auto">
          <a:xfrm>
            <a:off x="6162675" y="3633788"/>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10:40</a:t>
            </a:r>
            <a:endParaRPr kumimoji="0" lang="en-US" altLang="en-US" sz="1800" b="0" i="0" u="none" strike="noStrike" cap="none" normalizeH="0" baseline="0">
              <a:ln>
                <a:noFill/>
              </a:ln>
              <a:solidFill>
                <a:schemeClr val="tx1"/>
              </a:solidFill>
              <a:effectLst>
                <a:glow rad="63500">
                  <a:schemeClr val="bg1"/>
                </a:glow>
              </a:effectLst>
            </a:endParaRPr>
          </a:p>
        </p:txBody>
      </p:sp>
      <p:sp>
        <p:nvSpPr>
          <p:cNvPr id="30" name="Rectangle 30">
            <a:extLst>
              <a:ext uri="{FF2B5EF4-FFF2-40B4-BE49-F238E27FC236}">
                <a16:creationId xmlns:a16="http://schemas.microsoft.com/office/drawing/2014/main" id="{69DD4D80-B5BB-4092-AD30-C51FA04CE35B}"/>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9:18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31" name="Rectangle 31">
            <a:extLst>
              <a:ext uri="{FF2B5EF4-FFF2-40B4-BE49-F238E27FC236}">
                <a16:creationId xmlns:a16="http://schemas.microsoft.com/office/drawing/2014/main" id="{048A4BE4-8137-4E08-8A0F-96F08407F94F}"/>
              </a:ext>
            </a:extLst>
          </p:cNvPr>
          <p:cNvSpPr>
            <a:spLocks noChangeArrowheads="1"/>
          </p:cNvSpPr>
          <p:nvPr/>
        </p:nvSpPr>
        <p:spPr bwMode="auto">
          <a:xfrm>
            <a:off x="8585200"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19:3</a:t>
            </a:r>
            <a:endParaRPr kumimoji="0" lang="en-US" altLang="en-US" sz="1800" b="0" i="0" u="none" strike="noStrike" cap="none" normalizeH="0" baseline="0">
              <a:ln>
                <a:noFill/>
              </a:ln>
              <a:solidFill>
                <a:schemeClr val="tx1"/>
              </a:solidFill>
              <a:effectLst>
                <a:glow rad="63500">
                  <a:schemeClr val="bg1"/>
                </a:glow>
              </a:effectLst>
            </a:endParaRPr>
          </a:p>
        </p:txBody>
      </p:sp>
      <p:sp>
        <p:nvSpPr>
          <p:cNvPr id="32" name="Rectangle 32">
            <a:extLst>
              <a:ext uri="{FF2B5EF4-FFF2-40B4-BE49-F238E27FC236}">
                <a16:creationId xmlns:a16="http://schemas.microsoft.com/office/drawing/2014/main" id="{8E27CD00-6361-4C95-804E-24180EDC3D65}"/>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1:17</a:t>
            </a:r>
            <a:endParaRPr kumimoji="0" lang="en-US" altLang="en-US" sz="1800" b="0" i="0" u="none" strike="noStrike" cap="none" normalizeH="0" baseline="0">
              <a:ln>
                <a:noFill/>
              </a:ln>
              <a:solidFill>
                <a:schemeClr val="tx1"/>
              </a:solidFill>
              <a:effectLst>
                <a:glow rad="63500">
                  <a:schemeClr val="bg1"/>
                </a:glow>
              </a:effectLst>
            </a:endParaRPr>
          </a:p>
        </p:txBody>
      </p:sp>
      <p:sp>
        <p:nvSpPr>
          <p:cNvPr id="33" name="Rectangle 33">
            <a:extLst>
              <a:ext uri="{FF2B5EF4-FFF2-40B4-BE49-F238E27FC236}">
                <a16:creationId xmlns:a16="http://schemas.microsoft.com/office/drawing/2014/main" id="{EA03848C-078E-4704-BBB5-8DCCD0E677B8}"/>
              </a:ext>
            </a:extLst>
          </p:cNvPr>
          <p:cNvSpPr>
            <a:spLocks noChangeArrowheads="1"/>
          </p:cNvSpPr>
          <p:nvPr/>
        </p:nvSpPr>
        <p:spPr bwMode="auto">
          <a:xfrm>
            <a:off x="101600" y="403701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4" name="Rectangle 34">
            <a:extLst>
              <a:ext uri="{FF2B5EF4-FFF2-40B4-BE49-F238E27FC236}">
                <a16:creationId xmlns:a16="http://schemas.microsoft.com/office/drawing/2014/main" id="{1B10AB7D-F615-43F8-963B-687FB55BBD3D}"/>
              </a:ext>
            </a:extLst>
          </p:cNvPr>
          <p:cNvSpPr>
            <a:spLocks noChangeArrowheads="1"/>
          </p:cNvSpPr>
          <p:nvPr/>
        </p:nvSpPr>
        <p:spPr bwMode="auto">
          <a:xfrm>
            <a:off x="1314450" y="403701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35" name="Rectangle 35">
            <a:extLst>
              <a:ext uri="{FF2B5EF4-FFF2-40B4-BE49-F238E27FC236}">
                <a16:creationId xmlns:a16="http://schemas.microsoft.com/office/drawing/2014/main" id="{CC22EFB0-F597-4E34-B07A-43D6755D0AC7}"/>
              </a:ext>
            </a:extLst>
          </p:cNvPr>
          <p:cNvSpPr>
            <a:spLocks noChangeArrowheads="1"/>
          </p:cNvSpPr>
          <p:nvPr/>
        </p:nvSpPr>
        <p:spPr bwMode="auto">
          <a:xfrm>
            <a:off x="2525713" y="4037013"/>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36" name="Rectangle 36">
            <a:extLst>
              <a:ext uri="{FF2B5EF4-FFF2-40B4-BE49-F238E27FC236}">
                <a16:creationId xmlns:a16="http://schemas.microsoft.com/office/drawing/2014/main" id="{DC563F3E-C8EF-4EF4-978B-99C747F4E706}"/>
              </a:ext>
            </a:extLst>
          </p:cNvPr>
          <p:cNvSpPr>
            <a:spLocks noChangeArrowheads="1"/>
          </p:cNvSpPr>
          <p:nvPr/>
        </p:nvSpPr>
        <p:spPr bwMode="auto">
          <a:xfrm>
            <a:off x="3738563" y="403701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3:21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7" name="Rectangle 37">
            <a:extLst>
              <a:ext uri="{FF2B5EF4-FFF2-40B4-BE49-F238E27FC236}">
                <a16:creationId xmlns:a16="http://schemas.microsoft.com/office/drawing/2014/main" id="{35F26075-D389-4FF9-9024-890BA1534300}"/>
              </a:ext>
            </a:extLst>
          </p:cNvPr>
          <p:cNvSpPr>
            <a:spLocks noChangeArrowheads="1"/>
          </p:cNvSpPr>
          <p:nvPr/>
        </p:nvSpPr>
        <p:spPr bwMode="auto">
          <a:xfrm>
            <a:off x="4949825" y="403701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38" name="Rectangle 38">
            <a:extLst>
              <a:ext uri="{FF2B5EF4-FFF2-40B4-BE49-F238E27FC236}">
                <a16:creationId xmlns:a16="http://schemas.microsoft.com/office/drawing/2014/main" id="{24A2623C-2166-4408-A080-D575217F105C}"/>
              </a:ext>
            </a:extLst>
          </p:cNvPr>
          <p:cNvSpPr>
            <a:spLocks noChangeArrowheads="1"/>
          </p:cNvSpPr>
          <p:nvPr/>
        </p:nvSpPr>
        <p:spPr bwMode="auto">
          <a:xfrm>
            <a:off x="6162675" y="4037013"/>
            <a:ext cx="719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Ac. 1:5</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39" name="Rectangle 39">
            <a:extLst>
              <a:ext uri="{FF2B5EF4-FFF2-40B4-BE49-F238E27FC236}">
                <a16:creationId xmlns:a16="http://schemas.microsoft.com/office/drawing/2014/main" id="{84C2D7F5-1791-4612-BCC6-78FBD92C18F3}"/>
              </a:ext>
            </a:extLst>
          </p:cNvPr>
          <p:cNvSpPr>
            <a:spLocks noChangeArrowheads="1"/>
          </p:cNvSpPr>
          <p:nvPr/>
        </p:nvSpPr>
        <p:spPr bwMode="auto">
          <a:xfrm>
            <a:off x="7373938" y="403701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0" name="Rectangle 40">
            <a:extLst>
              <a:ext uri="{FF2B5EF4-FFF2-40B4-BE49-F238E27FC236}">
                <a16:creationId xmlns:a16="http://schemas.microsoft.com/office/drawing/2014/main" id="{C8A009D9-1A7B-4C9D-9B09-777BAFD4D201}"/>
              </a:ext>
            </a:extLst>
          </p:cNvPr>
          <p:cNvSpPr>
            <a:spLocks noChangeArrowheads="1"/>
          </p:cNvSpPr>
          <p:nvPr/>
        </p:nvSpPr>
        <p:spPr bwMode="auto">
          <a:xfrm>
            <a:off x="8585200" y="403701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19:4</a:t>
            </a:r>
            <a:endParaRPr kumimoji="0" lang="en-US" altLang="en-US" sz="1800" b="0" i="0" u="none" strike="noStrike" cap="none" normalizeH="0" baseline="0">
              <a:ln>
                <a:noFill/>
              </a:ln>
              <a:solidFill>
                <a:schemeClr val="tx1"/>
              </a:solidFill>
              <a:effectLst>
                <a:glow rad="63500">
                  <a:schemeClr val="bg1"/>
                </a:glow>
              </a:effectLst>
            </a:endParaRPr>
          </a:p>
        </p:txBody>
      </p:sp>
      <p:sp>
        <p:nvSpPr>
          <p:cNvPr id="41" name="Rectangle 41">
            <a:extLst>
              <a:ext uri="{FF2B5EF4-FFF2-40B4-BE49-F238E27FC236}">
                <a16:creationId xmlns:a16="http://schemas.microsoft.com/office/drawing/2014/main" id="{EE8D729B-EED0-4967-BEC7-E01C72CF87CE}"/>
              </a:ext>
            </a:extLst>
          </p:cNvPr>
          <p:cNvSpPr>
            <a:spLocks noChangeArrowheads="1"/>
          </p:cNvSpPr>
          <p:nvPr/>
        </p:nvSpPr>
        <p:spPr bwMode="auto">
          <a:xfrm>
            <a:off x="9798050" y="4037013"/>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10:2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2" name="Rectangle 42">
            <a:extLst>
              <a:ext uri="{FF2B5EF4-FFF2-40B4-BE49-F238E27FC236}">
                <a16:creationId xmlns:a16="http://schemas.microsoft.com/office/drawing/2014/main" id="{974116C5-957F-49CE-B440-23BF0CCD0CF8}"/>
              </a:ext>
            </a:extLst>
          </p:cNvPr>
          <p:cNvSpPr>
            <a:spLocks noChangeArrowheads="1"/>
          </p:cNvSpPr>
          <p:nvPr/>
        </p:nvSpPr>
        <p:spPr bwMode="auto">
          <a:xfrm>
            <a:off x="101600" y="4435475"/>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3" name="Rectangle 43">
            <a:extLst>
              <a:ext uri="{FF2B5EF4-FFF2-40B4-BE49-F238E27FC236}">
                <a16:creationId xmlns:a16="http://schemas.microsoft.com/office/drawing/2014/main" id="{3E7B62C0-3C18-4957-91BE-719F4AFD287C}"/>
              </a:ext>
            </a:extLst>
          </p:cNvPr>
          <p:cNvSpPr>
            <a:spLocks noChangeArrowheads="1"/>
          </p:cNvSpPr>
          <p:nvPr/>
        </p:nvSpPr>
        <p:spPr bwMode="auto">
          <a:xfrm>
            <a:off x="1314450" y="443547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4" name="Rectangle 44">
            <a:extLst>
              <a:ext uri="{FF2B5EF4-FFF2-40B4-BE49-F238E27FC236}">
                <a16:creationId xmlns:a16="http://schemas.microsoft.com/office/drawing/2014/main" id="{3D659E03-5D9D-452D-935A-1BB1F7CD420F}"/>
              </a:ext>
            </a:extLst>
          </p:cNvPr>
          <p:cNvSpPr>
            <a:spLocks noChangeArrowheads="1"/>
          </p:cNvSpPr>
          <p:nvPr/>
        </p:nvSpPr>
        <p:spPr bwMode="auto">
          <a:xfrm>
            <a:off x="2525713" y="443547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8:28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5" name="Rectangle 45">
            <a:extLst>
              <a:ext uri="{FF2B5EF4-FFF2-40B4-BE49-F238E27FC236}">
                <a16:creationId xmlns:a16="http://schemas.microsoft.com/office/drawing/2014/main" id="{0EDC0990-B78D-405F-8B85-796F6DA6CE8C}"/>
              </a:ext>
            </a:extLst>
          </p:cNvPr>
          <p:cNvSpPr>
            <a:spLocks noChangeArrowheads="1"/>
          </p:cNvSpPr>
          <p:nvPr/>
        </p:nvSpPr>
        <p:spPr bwMode="auto">
          <a:xfrm>
            <a:off x="3738563" y="443547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7:20</a:t>
            </a:r>
            <a:endParaRPr kumimoji="0" lang="en-US" altLang="en-US" sz="1800" b="0" i="0" u="none" strike="noStrike" cap="none" normalizeH="0" baseline="0">
              <a:ln>
                <a:noFill/>
              </a:ln>
              <a:solidFill>
                <a:schemeClr val="tx1"/>
              </a:solidFill>
              <a:effectLst>
                <a:glow rad="63500">
                  <a:schemeClr val="bg1"/>
                </a:glow>
              </a:effectLst>
            </a:endParaRPr>
          </a:p>
        </p:txBody>
      </p:sp>
      <p:sp>
        <p:nvSpPr>
          <p:cNvPr id="46" name="Rectangle 46">
            <a:extLst>
              <a:ext uri="{FF2B5EF4-FFF2-40B4-BE49-F238E27FC236}">
                <a16:creationId xmlns:a16="http://schemas.microsoft.com/office/drawing/2014/main" id="{59851DC6-BF88-4DE6-9A05-192A01797212}"/>
              </a:ext>
            </a:extLst>
          </p:cNvPr>
          <p:cNvSpPr>
            <a:spLocks noChangeArrowheads="1"/>
          </p:cNvSpPr>
          <p:nvPr/>
        </p:nvSpPr>
        <p:spPr bwMode="auto">
          <a:xfrm>
            <a:off x="4949825" y="4435475"/>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7" name="Rectangle 47">
            <a:extLst>
              <a:ext uri="{FF2B5EF4-FFF2-40B4-BE49-F238E27FC236}">
                <a16:creationId xmlns:a16="http://schemas.microsoft.com/office/drawing/2014/main" id="{35027AF4-CABA-4710-9F76-F78C5D63502A}"/>
              </a:ext>
            </a:extLst>
          </p:cNvPr>
          <p:cNvSpPr>
            <a:spLocks noChangeArrowheads="1"/>
          </p:cNvSpPr>
          <p:nvPr/>
        </p:nvSpPr>
        <p:spPr bwMode="auto">
          <a:xfrm>
            <a:off x="6162675"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8" name="Rectangle 48">
            <a:extLst>
              <a:ext uri="{FF2B5EF4-FFF2-40B4-BE49-F238E27FC236}">
                <a16:creationId xmlns:a16="http://schemas.microsoft.com/office/drawing/2014/main" id="{2A97F035-0541-46BF-B6F3-BB004DEA9A01}"/>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9" name="Rectangle 49">
            <a:extLst>
              <a:ext uri="{FF2B5EF4-FFF2-40B4-BE49-F238E27FC236}">
                <a16:creationId xmlns:a16="http://schemas.microsoft.com/office/drawing/2014/main" id="{AAAA0E4F-C966-44AA-8543-BA87E9578F7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0" name="Rectangle 50">
            <a:extLst>
              <a:ext uri="{FF2B5EF4-FFF2-40B4-BE49-F238E27FC236}">
                <a16:creationId xmlns:a16="http://schemas.microsoft.com/office/drawing/2014/main" id="{BE8F2294-7812-4159-825F-ABF45535366D}"/>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51" name="Rectangle 51">
            <a:extLst>
              <a:ext uri="{FF2B5EF4-FFF2-40B4-BE49-F238E27FC236}">
                <a16:creationId xmlns:a16="http://schemas.microsoft.com/office/drawing/2014/main" id="{A2E136F0-A4E0-4DC2-B07A-71CA76830270}"/>
              </a:ext>
            </a:extLst>
          </p:cNvPr>
          <p:cNvSpPr>
            <a:spLocks noChangeArrowheads="1"/>
          </p:cNvSpPr>
          <p:nvPr/>
        </p:nvSpPr>
        <p:spPr bwMode="auto">
          <a:xfrm>
            <a:off x="101600" y="48387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52" name="Rectangle 52">
            <a:extLst>
              <a:ext uri="{FF2B5EF4-FFF2-40B4-BE49-F238E27FC236}">
                <a16:creationId xmlns:a16="http://schemas.microsoft.com/office/drawing/2014/main" id="{A7BB0B67-FA53-4D00-A8DF-CD984839EC8C}"/>
              </a:ext>
            </a:extLst>
          </p:cNvPr>
          <p:cNvSpPr>
            <a:spLocks noChangeArrowheads="1"/>
          </p:cNvSpPr>
          <p:nvPr/>
        </p:nvSpPr>
        <p:spPr bwMode="auto">
          <a:xfrm>
            <a:off x="1314450" y="483870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3" name="Rectangle 53">
            <a:extLst>
              <a:ext uri="{FF2B5EF4-FFF2-40B4-BE49-F238E27FC236}">
                <a16:creationId xmlns:a16="http://schemas.microsoft.com/office/drawing/2014/main" id="{A13EFF40-E174-48DA-BCF6-5D55C56E2E99}"/>
              </a:ext>
            </a:extLst>
          </p:cNvPr>
          <p:cNvSpPr>
            <a:spLocks noChangeArrowheads="1"/>
          </p:cNvSpPr>
          <p:nvPr/>
        </p:nvSpPr>
        <p:spPr bwMode="auto">
          <a:xfrm>
            <a:off x="2525713" y="483870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4" name="Rectangle 54">
            <a:extLst>
              <a:ext uri="{FF2B5EF4-FFF2-40B4-BE49-F238E27FC236}">
                <a16:creationId xmlns:a16="http://schemas.microsoft.com/office/drawing/2014/main" id="{DBBA0D3F-2127-45A5-95AF-D948F7C390EE}"/>
              </a:ext>
            </a:extLst>
          </p:cNvPr>
          <p:cNvSpPr>
            <a:spLocks noChangeArrowheads="1"/>
          </p:cNvSpPr>
          <p:nvPr/>
        </p:nvSpPr>
        <p:spPr bwMode="auto">
          <a:xfrm>
            <a:off x="3738563" y="48387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5" name="Rectangle 55">
            <a:extLst>
              <a:ext uri="{FF2B5EF4-FFF2-40B4-BE49-F238E27FC236}">
                <a16:creationId xmlns:a16="http://schemas.microsoft.com/office/drawing/2014/main" id="{B2A5EB35-DB5D-43C3-81FB-CE98E7C69828}"/>
              </a:ext>
            </a:extLst>
          </p:cNvPr>
          <p:cNvSpPr>
            <a:spLocks noChangeArrowheads="1"/>
          </p:cNvSpPr>
          <p:nvPr/>
        </p:nvSpPr>
        <p:spPr bwMode="auto">
          <a:xfrm>
            <a:off x="4949825" y="48387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1:31</a:t>
            </a:r>
            <a:endParaRPr kumimoji="0" lang="en-US" altLang="en-US" sz="1800" b="0" i="0" u="none" strike="noStrike" cap="none" normalizeH="0" baseline="0">
              <a:ln>
                <a:noFill/>
              </a:ln>
              <a:solidFill>
                <a:schemeClr val="tx1"/>
              </a:solidFill>
              <a:effectLst>
                <a:glow rad="63500">
                  <a:schemeClr val="bg1"/>
                </a:glow>
              </a:effectLst>
            </a:endParaRPr>
          </a:p>
        </p:txBody>
      </p:sp>
      <p:sp>
        <p:nvSpPr>
          <p:cNvPr id="56" name="Rectangle 56">
            <a:extLst>
              <a:ext uri="{FF2B5EF4-FFF2-40B4-BE49-F238E27FC236}">
                <a16:creationId xmlns:a16="http://schemas.microsoft.com/office/drawing/2014/main" id="{1952B3CD-9300-4071-B239-A6BE0AA15D43}"/>
              </a:ext>
            </a:extLst>
          </p:cNvPr>
          <p:cNvSpPr>
            <a:spLocks noChangeArrowheads="1"/>
          </p:cNvSpPr>
          <p:nvPr/>
        </p:nvSpPr>
        <p:spPr bwMode="auto">
          <a:xfrm>
            <a:off x="6162675" y="48387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7" name="Rectangle 57">
            <a:extLst>
              <a:ext uri="{FF2B5EF4-FFF2-40B4-BE49-F238E27FC236}">
                <a16:creationId xmlns:a16="http://schemas.microsoft.com/office/drawing/2014/main" id="{51011D5C-4221-4F64-A20C-BF6BB3DF564F}"/>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8" name="Rectangle 58">
            <a:extLst>
              <a:ext uri="{FF2B5EF4-FFF2-40B4-BE49-F238E27FC236}">
                <a16:creationId xmlns:a16="http://schemas.microsoft.com/office/drawing/2014/main" id="{BB9C04FF-7A04-4074-892D-C9C046AE0DD6}"/>
              </a:ext>
            </a:extLst>
          </p:cNvPr>
          <p:cNvSpPr>
            <a:spLocks noChangeArrowheads="1"/>
          </p:cNvSpPr>
          <p:nvPr/>
        </p:nvSpPr>
        <p:spPr bwMode="auto">
          <a:xfrm>
            <a:off x="8585200"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22:16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59" name="Rectangle 59">
            <a:extLst>
              <a:ext uri="{FF2B5EF4-FFF2-40B4-BE49-F238E27FC236}">
                <a16:creationId xmlns:a16="http://schemas.microsoft.com/office/drawing/2014/main" id="{A4EF6EAF-B2F1-4822-90DF-D79C8098BC29}"/>
              </a:ext>
            </a:extLst>
          </p:cNvPr>
          <p:cNvSpPr>
            <a:spLocks noChangeArrowheads="1"/>
          </p:cNvSpPr>
          <p:nvPr/>
        </p:nvSpPr>
        <p:spPr bwMode="auto">
          <a:xfrm>
            <a:off x="9798050" y="4838700"/>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15:29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0" name="Rectangle 60">
            <a:extLst>
              <a:ext uri="{FF2B5EF4-FFF2-40B4-BE49-F238E27FC236}">
                <a16:creationId xmlns:a16="http://schemas.microsoft.com/office/drawing/2014/main" id="{A5241E7D-F36D-4433-84D8-58826B23C51C}"/>
              </a:ext>
            </a:extLst>
          </p:cNvPr>
          <p:cNvSpPr>
            <a:spLocks noChangeArrowheads="1"/>
          </p:cNvSpPr>
          <p:nvPr/>
        </p:nvSpPr>
        <p:spPr bwMode="auto">
          <a:xfrm>
            <a:off x="101600" y="523716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1" name="Rectangle 61">
            <a:extLst>
              <a:ext uri="{FF2B5EF4-FFF2-40B4-BE49-F238E27FC236}">
                <a16:creationId xmlns:a16="http://schemas.microsoft.com/office/drawing/2014/main" id="{3995BA12-A131-4112-9823-6E889A90041F}"/>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28:19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2" name="Rectangle 62">
            <a:extLst>
              <a:ext uri="{FF2B5EF4-FFF2-40B4-BE49-F238E27FC236}">
                <a16:creationId xmlns:a16="http://schemas.microsoft.com/office/drawing/2014/main" id="{3D10C360-CD45-4FC9-B53E-FAB15ABCB3A9}"/>
              </a:ext>
            </a:extLst>
          </p:cNvPr>
          <p:cNvSpPr>
            <a:spLocks noChangeArrowheads="1"/>
          </p:cNvSpPr>
          <p:nvPr/>
        </p:nvSpPr>
        <p:spPr bwMode="auto">
          <a:xfrm>
            <a:off x="2525713" y="5237163"/>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3" name="Rectangle 63">
            <a:extLst>
              <a:ext uri="{FF2B5EF4-FFF2-40B4-BE49-F238E27FC236}">
                <a16:creationId xmlns:a16="http://schemas.microsoft.com/office/drawing/2014/main" id="{B181414B-A313-475B-8AC2-523C599A5C07}"/>
              </a:ext>
            </a:extLst>
          </p:cNvPr>
          <p:cNvSpPr>
            <a:spLocks noChangeArrowheads="1"/>
          </p:cNvSpPr>
          <p:nvPr/>
        </p:nvSpPr>
        <p:spPr bwMode="auto">
          <a:xfrm>
            <a:off x="3738563" y="523716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4" name="Rectangle 64">
            <a:extLst>
              <a:ext uri="{FF2B5EF4-FFF2-40B4-BE49-F238E27FC236}">
                <a16:creationId xmlns:a16="http://schemas.microsoft.com/office/drawing/2014/main" id="{151DA48A-A934-42D1-91BF-0F3A6D1C5E7D}"/>
              </a:ext>
            </a:extLst>
          </p:cNvPr>
          <p:cNvSpPr>
            <a:spLocks noChangeArrowheads="1"/>
          </p:cNvSpPr>
          <p:nvPr/>
        </p:nvSpPr>
        <p:spPr bwMode="auto">
          <a:xfrm>
            <a:off x="4949825" y="523716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5" name="Rectangle 65">
            <a:extLst>
              <a:ext uri="{FF2B5EF4-FFF2-40B4-BE49-F238E27FC236}">
                <a16:creationId xmlns:a16="http://schemas.microsoft.com/office/drawing/2014/main" id="{91D57E65-5845-47C5-8999-E99581249A74}"/>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66" name="Rectangle 66">
            <a:extLst>
              <a:ext uri="{FF2B5EF4-FFF2-40B4-BE49-F238E27FC236}">
                <a16:creationId xmlns:a16="http://schemas.microsoft.com/office/drawing/2014/main" id="{6949F360-B6A3-4438-887D-765A2821E991}"/>
              </a:ext>
            </a:extLst>
          </p:cNvPr>
          <p:cNvSpPr>
            <a:spLocks noChangeArrowheads="1"/>
          </p:cNvSpPr>
          <p:nvPr/>
        </p:nvSpPr>
        <p:spPr bwMode="auto">
          <a:xfrm>
            <a:off x="7373938" y="523716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7" name="Rectangle 67">
            <a:extLst>
              <a:ext uri="{FF2B5EF4-FFF2-40B4-BE49-F238E27FC236}">
                <a16:creationId xmlns:a16="http://schemas.microsoft.com/office/drawing/2014/main" id="{D7840C12-A2E2-495D-B86B-FCCB5ABB50C3}"/>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8" name="Rectangle 68">
            <a:extLst>
              <a:ext uri="{FF2B5EF4-FFF2-40B4-BE49-F238E27FC236}">
                <a16:creationId xmlns:a16="http://schemas.microsoft.com/office/drawing/2014/main" id="{D0A5AB98-39B4-46CF-A377-A81EBB82F594}"/>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Gal. 3:27</a:t>
            </a:r>
            <a:endParaRPr kumimoji="0" lang="en-US" altLang="en-US" sz="1800" b="0" i="0" u="none" strike="noStrike" cap="none" normalizeH="0" baseline="0">
              <a:ln>
                <a:noFill/>
              </a:ln>
              <a:solidFill>
                <a:schemeClr val="tx1"/>
              </a:solidFill>
              <a:effectLst>
                <a:glow rad="63500">
                  <a:schemeClr val="bg1"/>
                </a:glow>
              </a:effectLst>
            </a:endParaRPr>
          </a:p>
        </p:txBody>
      </p:sp>
      <p:sp>
        <p:nvSpPr>
          <p:cNvPr id="69" name="Rectangle 69">
            <a:extLst>
              <a:ext uri="{FF2B5EF4-FFF2-40B4-BE49-F238E27FC236}">
                <a16:creationId xmlns:a16="http://schemas.microsoft.com/office/drawing/2014/main" id="{E64A0FD3-D349-41E0-B0F9-D88BFC55F10D}"/>
              </a:ext>
            </a:extLst>
          </p:cNvPr>
          <p:cNvSpPr>
            <a:spLocks noChangeArrowheads="1"/>
          </p:cNvSpPr>
          <p:nvPr/>
        </p:nvSpPr>
        <p:spPr bwMode="auto">
          <a:xfrm>
            <a:off x="101600" y="56403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70" name="Rectangle 70">
            <a:extLst>
              <a:ext uri="{FF2B5EF4-FFF2-40B4-BE49-F238E27FC236}">
                <a16:creationId xmlns:a16="http://schemas.microsoft.com/office/drawing/2014/main" id="{948760FA-5276-4AE3-91E0-EDD989617A51}"/>
              </a:ext>
            </a:extLst>
          </p:cNvPr>
          <p:cNvSpPr>
            <a:spLocks noChangeArrowheads="1"/>
          </p:cNvSpPr>
          <p:nvPr/>
        </p:nvSpPr>
        <p:spPr bwMode="auto">
          <a:xfrm>
            <a:off x="1314450" y="5640388"/>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1" name="Rectangle 71">
            <a:extLst>
              <a:ext uri="{FF2B5EF4-FFF2-40B4-BE49-F238E27FC236}">
                <a16:creationId xmlns:a16="http://schemas.microsoft.com/office/drawing/2014/main" id="{84C9D9BE-4EE6-4490-A48E-8F375EEF6947}"/>
              </a:ext>
            </a:extLst>
          </p:cNvPr>
          <p:cNvSpPr>
            <a:spLocks noChangeArrowheads="1"/>
          </p:cNvSpPr>
          <p:nvPr/>
        </p:nvSpPr>
        <p:spPr bwMode="auto">
          <a:xfrm>
            <a:off x="2525713" y="5640388"/>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11:30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2" name="Rectangle 72">
            <a:extLst>
              <a:ext uri="{FF2B5EF4-FFF2-40B4-BE49-F238E27FC236}">
                <a16:creationId xmlns:a16="http://schemas.microsoft.com/office/drawing/2014/main" id="{3625048F-5898-422A-89A2-1E9CA45E449F}"/>
              </a:ext>
            </a:extLst>
          </p:cNvPr>
          <p:cNvSpPr>
            <a:spLocks noChangeArrowheads="1"/>
          </p:cNvSpPr>
          <p:nvPr/>
        </p:nvSpPr>
        <p:spPr bwMode="auto">
          <a:xfrm>
            <a:off x="3738563" y="56403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3" name="Rectangle 73">
            <a:extLst>
              <a:ext uri="{FF2B5EF4-FFF2-40B4-BE49-F238E27FC236}">
                <a16:creationId xmlns:a16="http://schemas.microsoft.com/office/drawing/2014/main" id="{76826371-CA1C-4A74-9233-88F8F54B9098}"/>
              </a:ext>
            </a:extLst>
          </p:cNvPr>
          <p:cNvSpPr>
            <a:spLocks noChangeArrowheads="1"/>
          </p:cNvSpPr>
          <p:nvPr/>
        </p:nvSpPr>
        <p:spPr bwMode="auto">
          <a:xfrm>
            <a:off x="4949825" y="56403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4" name="Rectangle 74">
            <a:extLst>
              <a:ext uri="{FF2B5EF4-FFF2-40B4-BE49-F238E27FC236}">
                <a16:creationId xmlns:a16="http://schemas.microsoft.com/office/drawing/2014/main" id="{79EC6FBA-1867-467F-BDF6-EBACCCB65424}"/>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5" name="Rectangle 75">
            <a:extLst>
              <a:ext uri="{FF2B5EF4-FFF2-40B4-BE49-F238E27FC236}">
                <a16:creationId xmlns:a16="http://schemas.microsoft.com/office/drawing/2014/main" id="{765986B1-1D7A-4AF3-9462-0529F361D273}"/>
              </a:ext>
            </a:extLst>
          </p:cNvPr>
          <p:cNvSpPr>
            <a:spLocks noChangeArrowheads="1"/>
          </p:cNvSpPr>
          <p:nvPr/>
        </p:nvSpPr>
        <p:spPr bwMode="auto">
          <a:xfrm>
            <a:off x="7373938" y="5640388"/>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13:24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6" name="Rectangle 76">
            <a:extLst>
              <a:ext uri="{FF2B5EF4-FFF2-40B4-BE49-F238E27FC236}">
                <a16:creationId xmlns:a16="http://schemas.microsoft.com/office/drawing/2014/main" id="{F25FD5D9-BD45-4830-9AC6-A1050838394A}"/>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7" name="Rectangle 77">
            <a:extLst>
              <a:ext uri="{FF2B5EF4-FFF2-40B4-BE49-F238E27FC236}">
                <a16:creationId xmlns:a16="http://schemas.microsoft.com/office/drawing/2014/main" id="{D4F8EE59-FA72-4BC9-8F60-18AA5335156E}"/>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Eph. 4:5</a:t>
            </a:r>
            <a:endParaRPr kumimoji="0" lang="en-US" altLang="en-US" sz="1800" b="0" i="0" u="none" strike="noStrike" cap="none" normalizeH="0" baseline="0">
              <a:ln>
                <a:noFill/>
              </a:ln>
              <a:solidFill>
                <a:schemeClr val="tx1"/>
              </a:solidFill>
              <a:effectLst>
                <a:glow rad="63500">
                  <a:schemeClr val="bg1"/>
                </a:glow>
              </a:effectLst>
            </a:endParaRPr>
          </a:p>
        </p:txBody>
      </p:sp>
      <p:sp>
        <p:nvSpPr>
          <p:cNvPr id="78" name="Rectangle 78">
            <a:extLst>
              <a:ext uri="{FF2B5EF4-FFF2-40B4-BE49-F238E27FC236}">
                <a16:creationId xmlns:a16="http://schemas.microsoft.com/office/drawing/2014/main" id="{538BBF7D-A8E5-4C38-BD9B-BDA068F673AB}"/>
              </a:ext>
            </a:extLst>
          </p:cNvPr>
          <p:cNvSpPr>
            <a:spLocks noChangeArrowheads="1"/>
          </p:cNvSpPr>
          <p:nvPr/>
        </p:nvSpPr>
        <p:spPr bwMode="auto">
          <a:xfrm>
            <a:off x="101600" y="603885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9" name="Rectangle 79">
            <a:extLst>
              <a:ext uri="{FF2B5EF4-FFF2-40B4-BE49-F238E27FC236}">
                <a16:creationId xmlns:a16="http://schemas.microsoft.com/office/drawing/2014/main" id="{7331E087-F5AF-41D4-9634-E49AA5458935}"/>
              </a:ext>
            </a:extLst>
          </p:cNvPr>
          <p:cNvSpPr>
            <a:spLocks noChangeArrowheads="1"/>
          </p:cNvSpPr>
          <p:nvPr/>
        </p:nvSpPr>
        <p:spPr bwMode="auto">
          <a:xfrm>
            <a:off x="1314450" y="603885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0" name="Rectangle 80">
            <a:extLst>
              <a:ext uri="{FF2B5EF4-FFF2-40B4-BE49-F238E27FC236}">
                <a16:creationId xmlns:a16="http://schemas.microsoft.com/office/drawing/2014/main" id="{D83A36E2-E13E-47B4-BB04-BD8F3EABA61B}"/>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16:16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81" name="Rectangle 81">
            <a:extLst>
              <a:ext uri="{FF2B5EF4-FFF2-40B4-BE49-F238E27FC236}">
                <a16:creationId xmlns:a16="http://schemas.microsoft.com/office/drawing/2014/main" id="{CAF9B25E-656C-43D2-845F-8C1D95EC8683}"/>
              </a:ext>
            </a:extLst>
          </p:cNvPr>
          <p:cNvSpPr>
            <a:spLocks noChangeArrowheads="1"/>
          </p:cNvSpPr>
          <p:nvPr/>
        </p:nvSpPr>
        <p:spPr bwMode="auto">
          <a:xfrm>
            <a:off x="3738563" y="603885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2" name="Rectangle 82">
            <a:extLst>
              <a:ext uri="{FF2B5EF4-FFF2-40B4-BE49-F238E27FC236}">
                <a16:creationId xmlns:a16="http://schemas.microsoft.com/office/drawing/2014/main" id="{0474BB95-70C2-4400-B68A-6AB547609AC1}"/>
              </a:ext>
            </a:extLst>
          </p:cNvPr>
          <p:cNvSpPr>
            <a:spLocks noChangeArrowheads="1"/>
          </p:cNvSpPr>
          <p:nvPr/>
        </p:nvSpPr>
        <p:spPr bwMode="auto">
          <a:xfrm>
            <a:off x="4949825" y="603885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3" name="Rectangle 83">
            <a:extLst>
              <a:ext uri="{FF2B5EF4-FFF2-40B4-BE49-F238E27FC236}">
                <a16:creationId xmlns:a16="http://schemas.microsoft.com/office/drawing/2014/main" id="{2D6E244C-9F6F-4928-B196-C22010A9442A}"/>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4" name="Rectangle 84">
            <a:extLst>
              <a:ext uri="{FF2B5EF4-FFF2-40B4-BE49-F238E27FC236}">
                <a16:creationId xmlns:a16="http://schemas.microsoft.com/office/drawing/2014/main" id="{AF342F04-7A5A-4F8C-83C5-9625F454C902}"/>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5" name="Rectangle 85">
            <a:extLst>
              <a:ext uri="{FF2B5EF4-FFF2-40B4-BE49-F238E27FC236}">
                <a16:creationId xmlns:a16="http://schemas.microsoft.com/office/drawing/2014/main" id="{343E1D17-F29D-4DC3-82A4-FC1763EDC6D7}"/>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6" name="Rectangle 86">
            <a:extLst>
              <a:ext uri="{FF2B5EF4-FFF2-40B4-BE49-F238E27FC236}">
                <a16:creationId xmlns:a16="http://schemas.microsoft.com/office/drawing/2014/main" id="{AE34D0E8-9F9C-488D-94F0-DAEEA8D937A7}"/>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Col. 2:12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7" name="Rectangle 87">
            <a:extLst>
              <a:ext uri="{FF2B5EF4-FFF2-40B4-BE49-F238E27FC236}">
                <a16:creationId xmlns:a16="http://schemas.microsoft.com/office/drawing/2014/main" id="{54619319-CF30-4CDD-990B-DC539235915C}"/>
              </a:ext>
            </a:extLst>
          </p:cNvPr>
          <p:cNvSpPr>
            <a:spLocks noChangeArrowheads="1"/>
          </p:cNvSpPr>
          <p:nvPr/>
        </p:nvSpPr>
        <p:spPr bwMode="auto">
          <a:xfrm>
            <a:off x="101600" y="64389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8" name="Rectangle 88">
            <a:extLst>
              <a:ext uri="{FF2B5EF4-FFF2-40B4-BE49-F238E27FC236}">
                <a16:creationId xmlns:a16="http://schemas.microsoft.com/office/drawing/2014/main" id="{6C1BC15E-B0D8-4AB4-9E93-6D3795B37A42}"/>
              </a:ext>
            </a:extLst>
          </p:cNvPr>
          <p:cNvSpPr>
            <a:spLocks noChangeArrowheads="1"/>
          </p:cNvSpPr>
          <p:nvPr/>
        </p:nvSpPr>
        <p:spPr bwMode="auto">
          <a:xfrm>
            <a:off x="1314450" y="64389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89" name="Rectangle 89">
            <a:extLst>
              <a:ext uri="{FF2B5EF4-FFF2-40B4-BE49-F238E27FC236}">
                <a16:creationId xmlns:a16="http://schemas.microsoft.com/office/drawing/2014/main" id="{04CA8A27-57ED-4C74-B218-D205A78816AE}"/>
              </a:ext>
            </a:extLst>
          </p:cNvPr>
          <p:cNvSpPr>
            <a:spLocks noChangeArrowheads="1"/>
          </p:cNvSpPr>
          <p:nvPr/>
        </p:nvSpPr>
        <p:spPr bwMode="auto">
          <a:xfrm>
            <a:off x="2525713" y="64389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0" name="Rectangle 90">
            <a:extLst>
              <a:ext uri="{FF2B5EF4-FFF2-40B4-BE49-F238E27FC236}">
                <a16:creationId xmlns:a16="http://schemas.microsoft.com/office/drawing/2014/main" id="{77C612DC-1928-4571-999B-442DDE859821}"/>
              </a:ext>
            </a:extLst>
          </p:cNvPr>
          <p:cNvSpPr>
            <a:spLocks noChangeArrowheads="1"/>
          </p:cNvSpPr>
          <p:nvPr/>
        </p:nvSpPr>
        <p:spPr bwMode="auto">
          <a:xfrm>
            <a:off x="3738563" y="64389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9:19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91" name="Rectangle 91">
            <a:extLst>
              <a:ext uri="{FF2B5EF4-FFF2-40B4-BE49-F238E27FC236}">
                <a16:creationId xmlns:a16="http://schemas.microsoft.com/office/drawing/2014/main" id="{69129FF5-942F-402F-B8EC-1297A9D2AFDC}"/>
              </a:ext>
            </a:extLst>
          </p:cNvPr>
          <p:cNvSpPr>
            <a:spLocks noChangeArrowheads="1"/>
          </p:cNvSpPr>
          <p:nvPr/>
        </p:nvSpPr>
        <p:spPr bwMode="auto">
          <a:xfrm>
            <a:off x="4949825" y="64389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2" name="Rectangle 92">
            <a:extLst>
              <a:ext uri="{FF2B5EF4-FFF2-40B4-BE49-F238E27FC236}">
                <a16:creationId xmlns:a16="http://schemas.microsoft.com/office/drawing/2014/main" id="{79306BB5-806D-458C-AD4A-B6B373360E97}"/>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3" name="Rectangle 93">
            <a:extLst>
              <a:ext uri="{FF2B5EF4-FFF2-40B4-BE49-F238E27FC236}">
                <a16:creationId xmlns:a16="http://schemas.microsoft.com/office/drawing/2014/main" id="{F96DF7F4-3779-4CED-A021-81BC4A9EBF38}"/>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4" name="Rectangle 94">
            <a:extLst>
              <a:ext uri="{FF2B5EF4-FFF2-40B4-BE49-F238E27FC236}">
                <a16:creationId xmlns:a16="http://schemas.microsoft.com/office/drawing/2014/main" id="{3709332C-4D2C-4BE4-AC14-75E2616D9D77}"/>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95" name="Rectangle 95">
            <a:extLst>
              <a:ext uri="{FF2B5EF4-FFF2-40B4-BE49-F238E27FC236}">
                <a16:creationId xmlns:a16="http://schemas.microsoft.com/office/drawing/2014/main" id="{08CAD4A9-5597-4BAA-BF67-6057D52D998F}"/>
              </a:ext>
            </a:extLst>
          </p:cNvPr>
          <p:cNvSpPr>
            <a:spLocks noChangeArrowheads="1"/>
          </p:cNvSpPr>
          <p:nvPr/>
        </p:nvSpPr>
        <p:spPr bwMode="auto">
          <a:xfrm>
            <a:off x="9798050" y="6438900"/>
            <a:ext cx="8864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Heb. 6:2</a:t>
            </a:r>
            <a:endParaRPr kumimoji="0" lang="en-US" altLang="en-US" sz="1800" b="0" i="0" u="none" strike="noStrike" cap="none" normalizeH="0" baseline="0">
              <a:ln>
                <a:noFill/>
              </a:ln>
              <a:solidFill>
                <a:schemeClr val="tx1"/>
              </a:solidFill>
              <a:effectLst>
                <a:glow rad="63500">
                  <a:schemeClr val="bg1"/>
                </a:glow>
              </a:effectLst>
            </a:endParaRPr>
          </a:p>
        </p:txBody>
      </p:sp>
    </p:spTree>
    <p:extLst>
      <p:ext uri="{BB962C8B-B14F-4D97-AF65-F5344CB8AC3E}">
        <p14:creationId xmlns:p14="http://schemas.microsoft.com/office/powerpoint/2010/main" val="1539628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
                                        <p:tgtEl>
                                          <p:spTgt spid="5"/>
                                        </p:tgtEl>
                                      </p:cBhvr>
                                    </p:animEffect>
                                  </p:childTnLst>
                                </p:cTn>
                              </p:par>
                            </p:childTnLst>
                          </p:cTn>
                        </p:par>
                        <p:par>
                          <p:cTn id="12" fill="hold">
                            <p:stCondLst>
                              <p:cond delay="55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
                                        <p:tgtEl>
                                          <p:spTgt spid="15"/>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
                                        <p:tgtEl>
                                          <p:spTgt spid="24"/>
                                        </p:tgtEl>
                                      </p:cBhvr>
                                    </p:animEffect>
                                  </p:childTnLst>
                                </p:cTn>
                              </p:par>
                            </p:childTnLst>
                          </p:cTn>
                        </p:par>
                        <p:par>
                          <p:cTn id="20" fill="hold">
                            <p:stCondLst>
                              <p:cond delay="65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
                                        <p:tgtEl>
                                          <p:spTgt spid="33"/>
                                        </p:tgtEl>
                                      </p:cBhvr>
                                    </p:animEffect>
                                  </p:childTnLst>
                                </p:cTn>
                              </p:par>
                            </p:childTnLst>
                          </p:cTn>
                        </p:par>
                        <p:par>
                          <p:cTn id="24" fill="hold">
                            <p:stCondLst>
                              <p:cond delay="7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
                                        <p:tgtEl>
                                          <p:spTgt spid="42"/>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
                                        <p:tgtEl>
                                          <p:spTgt spid="51"/>
                                        </p:tgtEl>
                                      </p:cBhvr>
                                    </p:animEffect>
                                  </p:childTnLst>
                                </p:cTn>
                              </p:par>
                            </p:childTnLst>
                          </p:cTn>
                        </p:par>
                        <p:par>
                          <p:cTn id="32" fill="hold">
                            <p:stCondLst>
                              <p:cond delay="800"/>
                            </p:stCondLst>
                            <p:childTnLst>
                              <p:par>
                                <p:cTn id="33" presetID="10"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
                                        <p:tgtEl>
                                          <p:spTgt spid="60"/>
                                        </p:tgtEl>
                                      </p:cBhvr>
                                    </p:animEffect>
                                  </p:childTnLst>
                                </p:cTn>
                              </p:par>
                            </p:childTnLst>
                          </p:cTn>
                        </p:par>
                        <p:par>
                          <p:cTn id="36" fill="hold">
                            <p:stCondLst>
                              <p:cond delay="850"/>
                            </p:stCondLst>
                            <p:childTnLst>
                              <p:par>
                                <p:cTn id="37" presetID="10" presetClass="entr" presetSubtype="0"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
                                        <p:tgtEl>
                                          <p:spTgt spid="69"/>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
                                        <p:tgtEl>
                                          <p:spTgt spid="78"/>
                                        </p:tgtEl>
                                      </p:cBhvr>
                                    </p:animEffect>
                                  </p:childTnLst>
                                </p:cTn>
                              </p:par>
                            </p:childTnLst>
                          </p:cTn>
                        </p:par>
                        <p:par>
                          <p:cTn id="44" fill="hold">
                            <p:stCondLst>
                              <p:cond delay="950"/>
                            </p:stCondLst>
                            <p:childTnLst>
                              <p:par>
                                <p:cTn id="45" presetID="10"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
                                        <p:tgtEl>
                                          <p:spTgt spid="87"/>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
                                        <p:tgtEl>
                                          <p:spTgt spid="6"/>
                                        </p:tgtEl>
                                      </p:cBhvr>
                                    </p:animEffect>
                                  </p:childTnLst>
                                </p:cTn>
                              </p:par>
                            </p:childTnLst>
                          </p:cTn>
                        </p:par>
                        <p:par>
                          <p:cTn id="52" fill="hold">
                            <p:stCondLst>
                              <p:cond delay="105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
                                        <p:tgtEl>
                                          <p:spTgt spid="16"/>
                                        </p:tgtEl>
                                      </p:cBhvr>
                                    </p:animEffect>
                                  </p:childTnLst>
                                </p:cTn>
                              </p:par>
                            </p:childTnLst>
                          </p:cTn>
                        </p:par>
                        <p:par>
                          <p:cTn id="56" fill="hold">
                            <p:stCondLst>
                              <p:cond delay="11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
                                        <p:tgtEl>
                                          <p:spTgt spid="25"/>
                                        </p:tgtEl>
                                      </p:cBhvr>
                                    </p:animEffect>
                                  </p:childTnLst>
                                </p:cTn>
                              </p:par>
                            </p:childTnLst>
                          </p:cTn>
                        </p:par>
                        <p:par>
                          <p:cTn id="60" fill="hold">
                            <p:stCondLst>
                              <p:cond delay="115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
                                        <p:tgtEl>
                                          <p:spTgt spid="34"/>
                                        </p:tgtEl>
                                      </p:cBhvr>
                                    </p:animEffect>
                                  </p:childTnLst>
                                </p:cTn>
                              </p:par>
                            </p:childTnLst>
                          </p:cTn>
                        </p:par>
                        <p:par>
                          <p:cTn id="64" fill="hold">
                            <p:stCondLst>
                              <p:cond delay="12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
                                        <p:tgtEl>
                                          <p:spTgt spid="43"/>
                                        </p:tgtEl>
                                      </p:cBhvr>
                                    </p:animEffect>
                                  </p:childTnLst>
                                </p:cTn>
                              </p:par>
                            </p:childTnLst>
                          </p:cTn>
                        </p:par>
                        <p:par>
                          <p:cTn id="68" fill="hold">
                            <p:stCondLst>
                              <p:cond delay="125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
                                        <p:tgtEl>
                                          <p:spTgt spid="52"/>
                                        </p:tgtEl>
                                      </p:cBhvr>
                                    </p:animEffect>
                                  </p:childTnLst>
                                </p:cTn>
                              </p:par>
                            </p:childTnLst>
                          </p:cTn>
                        </p:par>
                        <p:par>
                          <p:cTn id="72" fill="hold">
                            <p:stCondLst>
                              <p:cond delay="1300"/>
                            </p:stCondLst>
                            <p:childTnLst>
                              <p:par>
                                <p:cTn id="73" presetID="10"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
                                        <p:tgtEl>
                                          <p:spTgt spid="61"/>
                                        </p:tgtEl>
                                      </p:cBhvr>
                                    </p:animEffect>
                                  </p:childTnLst>
                                </p:cTn>
                              </p:par>
                            </p:childTnLst>
                          </p:cTn>
                        </p:par>
                        <p:par>
                          <p:cTn id="76" fill="hold">
                            <p:stCondLst>
                              <p:cond delay="135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
                                        <p:tgtEl>
                                          <p:spTgt spid="70"/>
                                        </p:tgtEl>
                                      </p:cBhvr>
                                    </p:animEffect>
                                  </p:childTnLst>
                                </p:cTn>
                              </p:par>
                            </p:childTnLst>
                          </p:cTn>
                        </p:par>
                        <p:par>
                          <p:cTn id="80" fill="hold">
                            <p:stCondLst>
                              <p:cond delay="1400"/>
                            </p:stCondLst>
                            <p:childTnLst>
                              <p:par>
                                <p:cTn id="81" presetID="10" presetClass="entr" presetSubtype="0"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
                                        <p:tgtEl>
                                          <p:spTgt spid="79"/>
                                        </p:tgtEl>
                                      </p:cBhvr>
                                    </p:animEffect>
                                  </p:childTnLst>
                                </p:cTn>
                              </p:par>
                            </p:childTnLst>
                          </p:cTn>
                        </p:par>
                        <p:par>
                          <p:cTn id="84" fill="hold">
                            <p:stCondLst>
                              <p:cond delay="1450"/>
                            </p:stCondLst>
                            <p:childTnLst>
                              <p:par>
                                <p:cTn id="85" presetID="10"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50"/>
                                        <p:tgtEl>
                                          <p:spTgt spid="88"/>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
                                        <p:tgtEl>
                                          <p:spTgt spid="7"/>
                                        </p:tgtEl>
                                      </p:cBhvr>
                                    </p:animEffect>
                                  </p:childTnLst>
                                </p:cTn>
                              </p:par>
                            </p:childTnLst>
                          </p:cTn>
                        </p:par>
                        <p:par>
                          <p:cTn id="92" fill="hold">
                            <p:stCondLst>
                              <p:cond delay="1550"/>
                            </p:stCondLst>
                            <p:childTnLst>
                              <p:par>
                                <p:cTn id="93" presetID="10"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
                                        <p:tgtEl>
                                          <p:spTgt spid="17"/>
                                        </p:tgtEl>
                                      </p:cBhvr>
                                    </p:animEffect>
                                  </p:childTnLst>
                                </p:cTn>
                              </p:par>
                            </p:childTnLst>
                          </p:cTn>
                        </p:par>
                        <p:par>
                          <p:cTn id="96" fill="hold">
                            <p:stCondLst>
                              <p:cond delay="1600"/>
                            </p:stCondLst>
                            <p:childTnLst>
                              <p:par>
                                <p:cTn id="97" presetID="10"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
                                        <p:tgtEl>
                                          <p:spTgt spid="26"/>
                                        </p:tgtEl>
                                      </p:cBhvr>
                                    </p:animEffect>
                                  </p:childTnLst>
                                </p:cTn>
                              </p:par>
                            </p:childTnLst>
                          </p:cTn>
                        </p:par>
                        <p:par>
                          <p:cTn id="100" fill="hold">
                            <p:stCondLst>
                              <p:cond delay="165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
                                        <p:tgtEl>
                                          <p:spTgt spid="35"/>
                                        </p:tgtEl>
                                      </p:cBhvr>
                                    </p:animEffect>
                                  </p:childTnLst>
                                </p:cTn>
                              </p:par>
                            </p:childTnLst>
                          </p:cTn>
                        </p:par>
                        <p:par>
                          <p:cTn id="104" fill="hold">
                            <p:stCondLst>
                              <p:cond delay="1700"/>
                            </p:stCondLst>
                            <p:childTnLst>
                              <p:par>
                                <p:cTn id="105" presetID="10"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
                                        <p:tgtEl>
                                          <p:spTgt spid="44"/>
                                        </p:tgtEl>
                                      </p:cBhvr>
                                    </p:animEffect>
                                  </p:childTnLst>
                                </p:cTn>
                              </p:par>
                            </p:childTnLst>
                          </p:cTn>
                        </p:par>
                        <p:par>
                          <p:cTn id="108" fill="hold">
                            <p:stCondLst>
                              <p:cond delay="1750"/>
                            </p:stCondLst>
                            <p:childTnLst>
                              <p:par>
                                <p:cTn id="109" presetID="10"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
                                        <p:tgtEl>
                                          <p:spTgt spid="53"/>
                                        </p:tgtEl>
                                      </p:cBhvr>
                                    </p:animEffect>
                                  </p:childTnLst>
                                </p:cTn>
                              </p:par>
                            </p:childTnLst>
                          </p:cTn>
                        </p:par>
                        <p:par>
                          <p:cTn id="112" fill="hold">
                            <p:stCondLst>
                              <p:cond delay="1800"/>
                            </p:stCondLst>
                            <p:childTnLst>
                              <p:par>
                                <p:cTn id="113" presetID="10" presetClass="entr" presetSubtype="0" fill="hold" grpId="0"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
                                        <p:tgtEl>
                                          <p:spTgt spid="62"/>
                                        </p:tgtEl>
                                      </p:cBhvr>
                                    </p:animEffect>
                                  </p:childTnLst>
                                </p:cTn>
                              </p:par>
                            </p:childTnLst>
                          </p:cTn>
                        </p:par>
                        <p:par>
                          <p:cTn id="116" fill="hold">
                            <p:stCondLst>
                              <p:cond delay="1850"/>
                            </p:stCondLst>
                            <p:childTnLst>
                              <p:par>
                                <p:cTn id="117" presetID="10" presetClass="entr" presetSubtype="0" fill="hold" grpId="0" nodeType="after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
                                        <p:tgtEl>
                                          <p:spTgt spid="71"/>
                                        </p:tgtEl>
                                      </p:cBhvr>
                                    </p:animEffect>
                                  </p:childTnLst>
                                </p:cTn>
                              </p:par>
                            </p:childTnLst>
                          </p:cTn>
                        </p:par>
                        <p:par>
                          <p:cTn id="120" fill="hold">
                            <p:stCondLst>
                              <p:cond delay="1900"/>
                            </p:stCondLst>
                            <p:childTnLst>
                              <p:par>
                                <p:cTn id="121" presetID="10" presetClass="entr" presetSubtype="0" fill="hold" grpId="0" nodeType="after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fade">
                                      <p:cBhvr>
                                        <p:cTn id="123" dur="50"/>
                                        <p:tgtEl>
                                          <p:spTgt spid="80"/>
                                        </p:tgtEl>
                                      </p:cBhvr>
                                    </p:animEffect>
                                  </p:childTnLst>
                                </p:cTn>
                              </p:par>
                            </p:childTnLst>
                          </p:cTn>
                        </p:par>
                        <p:par>
                          <p:cTn id="124" fill="hold">
                            <p:stCondLst>
                              <p:cond delay="1950"/>
                            </p:stCondLst>
                            <p:childTnLst>
                              <p:par>
                                <p:cTn id="125" presetID="10" presetClass="entr" presetSubtype="0" fill="hold" grpId="0" nodeType="after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50"/>
                                        <p:tgtEl>
                                          <p:spTgt spid="89"/>
                                        </p:tgtEl>
                                      </p:cBhvr>
                                    </p:animEffect>
                                  </p:childTnLst>
                                </p:cTn>
                              </p:par>
                            </p:childTnLst>
                          </p:cTn>
                        </p:par>
                        <p:par>
                          <p:cTn id="128" fill="hold">
                            <p:stCondLst>
                              <p:cond delay="2000"/>
                            </p:stCondLst>
                            <p:childTnLst>
                              <p:par>
                                <p:cTn id="129" presetID="10" presetClass="entr" presetSubtype="0" fill="hold" grpId="0" nodeType="after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50"/>
                                        <p:tgtEl>
                                          <p:spTgt spid="8"/>
                                        </p:tgtEl>
                                      </p:cBhvr>
                                    </p:animEffect>
                                  </p:childTnLst>
                                </p:cTn>
                              </p:par>
                            </p:childTnLst>
                          </p:cTn>
                        </p:par>
                        <p:par>
                          <p:cTn id="132" fill="hold">
                            <p:stCondLst>
                              <p:cond delay="2050"/>
                            </p:stCondLst>
                            <p:childTnLst>
                              <p:par>
                                <p:cTn id="133" presetID="10" presetClass="entr" presetSubtype="0" fill="hold" grpId="0"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
                                        <p:tgtEl>
                                          <p:spTgt spid="18"/>
                                        </p:tgtEl>
                                      </p:cBhvr>
                                    </p:animEffect>
                                  </p:childTnLst>
                                </p:cTn>
                              </p:par>
                            </p:childTnLst>
                          </p:cTn>
                        </p:par>
                        <p:par>
                          <p:cTn id="136" fill="hold">
                            <p:stCondLst>
                              <p:cond delay="21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
                                        <p:tgtEl>
                                          <p:spTgt spid="27"/>
                                        </p:tgtEl>
                                      </p:cBhvr>
                                    </p:animEffect>
                                  </p:childTnLst>
                                </p:cTn>
                              </p:par>
                            </p:childTnLst>
                          </p:cTn>
                        </p:par>
                        <p:par>
                          <p:cTn id="140" fill="hold">
                            <p:stCondLst>
                              <p:cond delay="2150"/>
                            </p:stCondLst>
                            <p:childTnLst>
                              <p:par>
                                <p:cTn id="141" presetID="10" presetClass="entr" presetSubtype="0" fill="hold" grpId="0" nodeType="after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fade">
                                      <p:cBhvr>
                                        <p:cTn id="143" dur="50"/>
                                        <p:tgtEl>
                                          <p:spTgt spid="36"/>
                                        </p:tgtEl>
                                      </p:cBhvr>
                                    </p:animEffect>
                                  </p:childTnLst>
                                </p:cTn>
                              </p:par>
                            </p:childTnLst>
                          </p:cTn>
                        </p:par>
                        <p:par>
                          <p:cTn id="144" fill="hold">
                            <p:stCondLst>
                              <p:cond delay="2200"/>
                            </p:stCondLst>
                            <p:childTnLst>
                              <p:par>
                                <p:cTn id="145" presetID="10" presetClass="entr" presetSubtype="0"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50"/>
                                        <p:tgtEl>
                                          <p:spTgt spid="45"/>
                                        </p:tgtEl>
                                      </p:cBhvr>
                                    </p:animEffect>
                                  </p:childTnLst>
                                </p:cTn>
                              </p:par>
                            </p:childTnLst>
                          </p:cTn>
                        </p:par>
                        <p:par>
                          <p:cTn id="148" fill="hold">
                            <p:stCondLst>
                              <p:cond delay="2250"/>
                            </p:stCondLst>
                            <p:childTnLst>
                              <p:par>
                                <p:cTn id="149" presetID="10" presetClass="entr" presetSubtype="0"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fade">
                                      <p:cBhvr>
                                        <p:cTn id="151" dur="50"/>
                                        <p:tgtEl>
                                          <p:spTgt spid="54"/>
                                        </p:tgtEl>
                                      </p:cBhvr>
                                    </p:animEffect>
                                  </p:childTnLst>
                                </p:cTn>
                              </p:par>
                            </p:childTnLst>
                          </p:cTn>
                        </p:par>
                        <p:par>
                          <p:cTn id="152" fill="hold">
                            <p:stCondLst>
                              <p:cond delay="2300"/>
                            </p:stCondLst>
                            <p:childTnLst>
                              <p:par>
                                <p:cTn id="153" presetID="10" presetClass="entr" presetSubtype="0"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fade">
                                      <p:cBhvr>
                                        <p:cTn id="155" dur="50"/>
                                        <p:tgtEl>
                                          <p:spTgt spid="63"/>
                                        </p:tgtEl>
                                      </p:cBhvr>
                                    </p:animEffect>
                                  </p:childTnLst>
                                </p:cTn>
                              </p:par>
                            </p:childTnLst>
                          </p:cTn>
                        </p:par>
                        <p:par>
                          <p:cTn id="156" fill="hold">
                            <p:stCondLst>
                              <p:cond delay="2350"/>
                            </p:stCondLst>
                            <p:childTnLst>
                              <p:par>
                                <p:cTn id="157" presetID="10" presetClass="entr" presetSubtype="0" fill="hold" grpId="0" nodeType="after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fade">
                                      <p:cBhvr>
                                        <p:cTn id="159" dur="50"/>
                                        <p:tgtEl>
                                          <p:spTgt spid="72"/>
                                        </p:tgtEl>
                                      </p:cBhvr>
                                    </p:animEffect>
                                  </p:childTnLst>
                                </p:cTn>
                              </p:par>
                            </p:childTnLst>
                          </p:cTn>
                        </p:par>
                        <p:par>
                          <p:cTn id="160" fill="hold">
                            <p:stCondLst>
                              <p:cond delay="2400"/>
                            </p:stCondLst>
                            <p:childTnLst>
                              <p:par>
                                <p:cTn id="161" presetID="10" presetClass="entr" presetSubtype="0" fill="hold" grpId="0" nodeType="afterEffect">
                                  <p:stCondLst>
                                    <p:cond delay="0"/>
                                  </p:stCondLst>
                                  <p:childTnLst>
                                    <p:set>
                                      <p:cBhvr>
                                        <p:cTn id="162" dur="1" fill="hold">
                                          <p:stCondLst>
                                            <p:cond delay="0"/>
                                          </p:stCondLst>
                                        </p:cTn>
                                        <p:tgtEl>
                                          <p:spTgt spid="81"/>
                                        </p:tgtEl>
                                        <p:attrNameLst>
                                          <p:attrName>style.visibility</p:attrName>
                                        </p:attrNameLst>
                                      </p:cBhvr>
                                      <p:to>
                                        <p:strVal val="visible"/>
                                      </p:to>
                                    </p:set>
                                    <p:animEffect transition="in" filter="fade">
                                      <p:cBhvr>
                                        <p:cTn id="163" dur="50"/>
                                        <p:tgtEl>
                                          <p:spTgt spid="81"/>
                                        </p:tgtEl>
                                      </p:cBhvr>
                                    </p:animEffect>
                                  </p:childTnLst>
                                </p:cTn>
                              </p:par>
                            </p:childTnLst>
                          </p:cTn>
                        </p:par>
                        <p:par>
                          <p:cTn id="164" fill="hold">
                            <p:stCondLst>
                              <p:cond delay="2450"/>
                            </p:stCondLst>
                            <p:childTnLst>
                              <p:par>
                                <p:cTn id="165" presetID="10" presetClass="entr" presetSubtype="0" fill="hold" grpId="0" nodeType="after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50"/>
                                        <p:tgtEl>
                                          <p:spTgt spid="90"/>
                                        </p:tgtEl>
                                      </p:cBhvr>
                                    </p:animEffect>
                                  </p:childTnLst>
                                </p:cTn>
                              </p:par>
                            </p:childTnLst>
                          </p:cTn>
                        </p:par>
                        <p:par>
                          <p:cTn id="168" fill="hold">
                            <p:stCondLst>
                              <p:cond delay="2500"/>
                            </p:stCondLst>
                            <p:childTnLst>
                              <p:par>
                                <p:cTn id="169" presetID="10" presetClass="entr" presetSubtype="0" fill="hold" grpId="0" nodeType="after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
                                        <p:tgtEl>
                                          <p:spTgt spid="9"/>
                                        </p:tgtEl>
                                      </p:cBhvr>
                                    </p:animEffect>
                                  </p:childTnLst>
                                </p:cTn>
                              </p:par>
                            </p:childTnLst>
                          </p:cTn>
                        </p:par>
                        <p:par>
                          <p:cTn id="172" fill="hold">
                            <p:stCondLst>
                              <p:cond delay="2550"/>
                            </p:stCondLst>
                            <p:childTnLst>
                              <p:par>
                                <p:cTn id="173" presetID="10" presetClass="entr" presetSubtype="0" fill="hold" grpId="0" nodeType="afterEffect">
                                  <p:stCondLst>
                                    <p:cond delay="0"/>
                                  </p:stCondLst>
                                  <p:childTnLst>
                                    <p:set>
                                      <p:cBhvr>
                                        <p:cTn id="174" dur="1" fill="hold">
                                          <p:stCondLst>
                                            <p:cond delay="0"/>
                                          </p:stCondLst>
                                        </p:cTn>
                                        <p:tgtEl>
                                          <p:spTgt spid="19"/>
                                        </p:tgtEl>
                                        <p:attrNameLst>
                                          <p:attrName>style.visibility</p:attrName>
                                        </p:attrNameLst>
                                      </p:cBhvr>
                                      <p:to>
                                        <p:strVal val="visible"/>
                                      </p:to>
                                    </p:set>
                                    <p:animEffect transition="in" filter="fade">
                                      <p:cBhvr>
                                        <p:cTn id="175" dur="50"/>
                                        <p:tgtEl>
                                          <p:spTgt spid="19"/>
                                        </p:tgtEl>
                                      </p:cBhvr>
                                    </p:animEffect>
                                  </p:childTnLst>
                                </p:cTn>
                              </p:par>
                            </p:childTnLst>
                          </p:cTn>
                        </p:par>
                        <p:par>
                          <p:cTn id="176" fill="hold">
                            <p:stCondLst>
                              <p:cond delay="2600"/>
                            </p:stCondLst>
                            <p:childTnLst>
                              <p:par>
                                <p:cTn id="177" presetID="10" presetClass="entr" presetSubtype="0" fill="hold" grpId="0" nodeType="afterEffect">
                                  <p:stCondLst>
                                    <p:cond delay="0"/>
                                  </p:stCondLst>
                                  <p:childTnLst>
                                    <p:set>
                                      <p:cBhvr>
                                        <p:cTn id="178" dur="1" fill="hold">
                                          <p:stCondLst>
                                            <p:cond delay="0"/>
                                          </p:stCondLst>
                                        </p:cTn>
                                        <p:tgtEl>
                                          <p:spTgt spid="28"/>
                                        </p:tgtEl>
                                        <p:attrNameLst>
                                          <p:attrName>style.visibility</p:attrName>
                                        </p:attrNameLst>
                                      </p:cBhvr>
                                      <p:to>
                                        <p:strVal val="visible"/>
                                      </p:to>
                                    </p:set>
                                    <p:animEffect transition="in" filter="fade">
                                      <p:cBhvr>
                                        <p:cTn id="179" dur="50"/>
                                        <p:tgtEl>
                                          <p:spTgt spid="28"/>
                                        </p:tgtEl>
                                      </p:cBhvr>
                                    </p:animEffect>
                                  </p:childTnLst>
                                </p:cTn>
                              </p:par>
                            </p:childTnLst>
                          </p:cTn>
                        </p:par>
                        <p:par>
                          <p:cTn id="180" fill="hold">
                            <p:stCondLst>
                              <p:cond delay="2650"/>
                            </p:stCondLst>
                            <p:childTnLst>
                              <p:par>
                                <p:cTn id="181" presetID="10" presetClass="entr" presetSubtype="0" fill="hold" grpId="0" nodeType="after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fade">
                                      <p:cBhvr>
                                        <p:cTn id="183" dur="50"/>
                                        <p:tgtEl>
                                          <p:spTgt spid="37"/>
                                        </p:tgtEl>
                                      </p:cBhvr>
                                    </p:animEffect>
                                  </p:childTnLst>
                                </p:cTn>
                              </p:par>
                            </p:childTnLst>
                          </p:cTn>
                        </p:par>
                        <p:par>
                          <p:cTn id="184" fill="hold">
                            <p:stCondLst>
                              <p:cond delay="2700"/>
                            </p:stCondLst>
                            <p:childTnLst>
                              <p:par>
                                <p:cTn id="185" presetID="10" presetClass="entr" presetSubtype="0" fill="hold" grpId="0" nodeType="after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fade">
                                      <p:cBhvr>
                                        <p:cTn id="187" dur="50"/>
                                        <p:tgtEl>
                                          <p:spTgt spid="46"/>
                                        </p:tgtEl>
                                      </p:cBhvr>
                                    </p:animEffect>
                                  </p:childTnLst>
                                </p:cTn>
                              </p:par>
                            </p:childTnLst>
                          </p:cTn>
                        </p:par>
                        <p:par>
                          <p:cTn id="188" fill="hold">
                            <p:stCondLst>
                              <p:cond delay="2750"/>
                            </p:stCondLst>
                            <p:childTnLst>
                              <p:par>
                                <p:cTn id="189" presetID="10" presetClass="entr" presetSubtype="0" fill="hold" grpId="0" nodeType="after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fade">
                                      <p:cBhvr>
                                        <p:cTn id="191" dur="50"/>
                                        <p:tgtEl>
                                          <p:spTgt spid="55"/>
                                        </p:tgtEl>
                                      </p:cBhvr>
                                    </p:animEffect>
                                  </p:childTnLst>
                                </p:cTn>
                              </p:par>
                            </p:childTnLst>
                          </p:cTn>
                        </p:par>
                        <p:par>
                          <p:cTn id="192" fill="hold">
                            <p:stCondLst>
                              <p:cond delay="2800"/>
                            </p:stCondLst>
                            <p:childTnLst>
                              <p:par>
                                <p:cTn id="193" presetID="10" presetClass="entr" presetSubtype="0" fill="hold" grpId="0" nodeType="after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
                                        <p:tgtEl>
                                          <p:spTgt spid="64"/>
                                        </p:tgtEl>
                                      </p:cBhvr>
                                    </p:animEffect>
                                  </p:childTnLst>
                                </p:cTn>
                              </p:par>
                            </p:childTnLst>
                          </p:cTn>
                        </p:par>
                        <p:par>
                          <p:cTn id="196" fill="hold">
                            <p:stCondLst>
                              <p:cond delay="2850"/>
                            </p:stCondLst>
                            <p:childTnLst>
                              <p:par>
                                <p:cTn id="197" presetID="10" presetClass="entr" presetSubtype="0" fill="hold" grpId="0" nodeType="afterEffect">
                                  <p:stCondLst>
                                    <p:cond delay="0"/>
                                  </p:stCondLst>
                                  <p:childTnLst>
                                    <p:set>
                                      <p:cBhvr>
                                        <p:cTn id="198" dur="1" fill="hold">
                                          <p:stCondLst>
                                            <p:cond delay="0"/>
                                          </p:stCondLst>
                                        </p:cTn>
                                        <p:tgtEl>
                                          <p:spTgt spid="73"/>
                                        </p:tgtEl>
                                        <p:attrNameLst>
                                          <p:attrName>style.visibility</p:attrName>
                                        </p:attrNameLst>
                                      </p:cBhvr>
                                      <p:to>
                                        <p:strVal val="visible"/>
                                      </p:to>
                                    </p:set>
                                    <p:animEffect transition="in" filter="fade">
                                      <p:cBhvr>
                                        <p:cTn id="199" dur="50"/>
                                        <p:tgtEl>
                                          <p:spTgt spid="73"/>
                                        </p:tgtEl>
                                      </p:cBhvr>
                                    </p:animEffect>
                                  </p:childTnLst>
                                </p:cTn>
                              </p:par>
                            </p:childTnLst>
                          </p:cTn>
                        </p:par>
                        <p:par>
                          <p:cTn id="200" fill="hold">
                            <p:stCondLst>
                              <p:cond delay="2900"/>
                            </p:stCondLst>
                            <p:childTnLst>
                              <p:par>
                                <p:cTn id="201" presetID="10" presetClass="entr" presetSubtype="0" fill="hold" grpId="0" nodeType="afterEffect">
                                  <p:stCondLst>
                                    <p:cond delay="0"/>
                                  </p:stCondLst>
                                  <p:childTnLst>
                                    <p:set>
                                      <p:cBhvr>
                                        <p:cTn id="202" dur="1" fill="hold">
                                          <p:stCondLst>
                                            <p:cond delay="0"/>
                                          </p:stCondLst>
                                        </p:cTn>
                                        <p:tgtEl>
                                          <p:spTgt spid="82"/>
                                        </p:tgtEl>
                                        <p:attrNameLst>
                                          <p:attrName>style.visibility</p:attrName>
                                        </p:attrNameLst>
                                      </p:cBhvr>
                                      <p:to>
                                        <p:strVal val="visible"/>
                                      </p:to>
                                    </p:set>
                                    <p:animEffect transition="in" filter="fade">
                                      <p:cBhvr>
                                        <p:cTn id="203" dur="50"/>
                                        <p:tgtEl>
                                          <p:spTgt spid="82"/>
                                        </p:tgtEl>
                                      </p:cBhvr>
                                    </p:animEffect>
                                  </p:childTnLst>
                                </p:cTn>
                              </p:par>
                            </p:childTnLst>
                          </p:cTn>
                        </p:par>
                        <p:par>
                          <p:cTn id="204" fill="hold">
                            <p:stCondLst>
                              <p:cond delay="2950"/>
                            </p:stCondLst>
                            <p:childTnLst>
                              <p:par>
                                <p:cTn id="205" presetID="10" presetClass="entr" presetSubtype="0" fill="hold" grpId="0" nodeType="afterEffect">
                                  <p:stCondLst>
                                    <p:cond delay="0"/>
                                  </p:stCondLst>
                                  <p:childTnLst>
                                    <p:set>
                                      <p:cBhvr>
                                        <p:cTn id="206" dur="1" fill="hold">
                                          <p:stCondLst>
                                            <p:cond delay="0"/>
                                          </p:stCondLst>
                                        </p:cTn>
                                        <p:tgtEl>
                                          <p:spTgt spid="91"/>
                                        </p:tgtEl>
                                        <p:attrNameLst>
                                          <p:attrName>style.visibility</p:attrName>
                                        </p:attrNameLst>
                                      </p:cBhvr>
                                      <p:to>
                                        <p:strVal val="visible"/>
                                      </p:to>
                                    </p:set>
                                    <p:animEffect transition="in" filter="fade">
                                      <p:cBhvr>
                                        <p:cTn id="207" dur="50"/>
                                        <p:tgtEl>
                                          <p:spTgt spid="91"/>
                                        </p:tgtEl>
                                      </p:cBhvr>
                                    </p:animEffect>
                                  </p:childTnLst>
                                </p:cTn>
                              </p:par>
                            </p:childTnLst>
                          </p:cTn>
                        </p:par>
                        <p:par>
                          <p:cTn id="208" fill="hold">
                            <p:stCondLst>
                              <p:cond delay="3000"/>
                            </p:stCondLst>
                            <p:childTnLst>
                              <p:par>
                                <p:cTn id="209" presetID="10" presetClass="entr" presetSubtype="0" fill="hold" grpId="0" nodeType="afterEffect">
                                  <p:stCondLst>
                                    <p:cond delay="0"/>
                                  </p:stCondLst>
                                  <p:childTnLst>
                                    <p:set>
                                      <p:cBhvr>
                                        <p:cTn id="210" dur="1" fill="hold">
                                          <p:stCondLst>
                                            <p:cond delay="0"/>
                                          </p:stCondLst>
                                        </p:cTn>
                                        <p:tgtEl>
                                          <p:spTgt spid="10"/>
                                        </p:tgtEl>
                                        <p:attrNameLst>
                                          <p:attrName>style.visibility</p:attrName>
                                        </p:attrNameLst>
                                      </p:cBhvr>
                                      <p:to>
                                        <p:strVal val="visible"/>
                                      </p:to>
                                    </p:set>
                                    <p:animEffect transition="in" filter="fade">
                                      <p:cBhvr>
                                        <p:cTn id="211" dur="50"/>
                                        <p:tgtEl>
                                          <p:spTgt spid="10"/>
                                        </p:tgtEl>
                                      </p:cBhvr>
                                    </p:animEffect>
                                  </p:childTnLst>
                                </p:cTn>
                              </p:par>
                            </p:childTnLst>
                          </p:cTn>
                        </p:par>
                        <p:par>
                          <p:cTn id="212" fill="hold">
                            <p:stCondLst>
                              <p:cond delay="3050"/>
                            </p:stCondLst>
                            <p:childTnLst>
                              <p:par>
                                <p:cTn id="213" presetID="10" presetClass="entr" presetSubtype="0" fill="hold" grpId="0" nodeType="afterEffect">
                                  <p:stCondLst>
                                    <p:cond delay="0"/>
                                  </p:stCondLst>
                                  <p:childTnLst>
                                    <p:set>
                                      <p:cBhvr>
                                        <p:cTn id="214" dur="1" fill="hold">
                                          <p:stCondLst>
                                            <p:cond delay="0"/>
                                          </p:stCondLst>
                                        </p:cTn>
                                        <p:tgtEl>
                                          <p:spTgt spid="20"/>
                                        </p:tgtEl>
                                        <p:attrNameLst>
                                          <p:attrName>style.visibility</p:attrName>
                                        </p:attrNameLst>
                                      </p:cBhvr>
                                      <p:to>
                                        <p:strVal val="visible"/>
                                      </p:to>
                                    </p:set>
                                    <p:animEffect transition="in" filter="fade">
                                      <p:cBhvr>
                                        <p:cTn id="215" dur="50"/>
                                        <p:tgtEl>
                                          <p:spTgt spid="20"/>
                                        </p:tgtEl>
                                      </p:cBhvr>
                                    </p:animEffect>
                                  </p:childTnLst>
                                </p:cTn>
                              </p:par>
                            </p:childTnLst>
                          </p:cTn>
                        </p:par>
                        <p:par>
                          <p:cTn id="216" fill="hold">
                            <p:stCondLst>
                              <p:cond delay="3100"/>
                            </p:stCondLst>
                            <p:childTnLst>
                              <p:par>
                                <p:cTn id="217" presetID="10" presetClass="entr" presetSubtype="0" fill="hold" grpId="0" nodeType="afterEffect">
                                  <p:stCondLst>
                                    <p:cond delay="0"/>
                                  </p:stCondLst>
                                  <p:childTnLst>
                                    <p:set>
                                      <p:cBhvr>
                                        <p:cTn id="218" dur="1" fill="hold">
                                          <p:stCondLst>
                                            <p:cond delay="0"/>
                                          </p:stCondLst>
                                        </p:cTn>
                                        <p:tgtEl>
                                          <p:spTgt spid="29"/>
                                        </p:tgtEl>
                                        <p:attrNameLst>
                                          <p:attrName>style.visibility</p:attrName>
                                        </p:attrNameLst>
                                      </p:cBhvr>
                                      <p:to>
                                        <p:strVal val="visible"/>
                                      </p:to>
                                    </p:set>
                                    <p:animEffect transition="in" filter="fade">
                                      <p:cBhvr>
                                        <p:cTn id="219" dur="50"/>
                                        <p:tgtEl>
                                          <p:spTgt spid="29"/>
                                        </p:tgtEl>
                                      </p:cBhvr>
                                    </p:animEffect>
                                  </p:childTnLst>
                                </p:cTn>
                              </p:par>
                            </p:childTnLst>
                          </p:cTn>
                        </p:par>
                        <p:par>
                          <p:cTn id="220" fill="hold">
                            <p:stCondLst>
                              <p:cond delay="3150"/>
                            </p:stCondLst>
                            <p:childTnLst>
                              <p:par>
                                <p:cTn id="221" presetID="10" presetClass="entr" presetSubtype="0" fill="hold" grpId="0" nodeType="afterEffect">
                                  <p:stCondLst>
                                    <p:cond delay="0"/>
                                  </p:stCondLst>
                                  <p:childTnLst>
                                    <p:set>
                                      <p:cBhvr>
                                        <p:cTn id="222" dur="1" fill="hold">
                                          <p:stCondLst>
                                            <p:cond delay="0"/>
                                          </p:stCondLst>
                                        </p:cTn>
                                        <p:tgtEl>
                                          <p:spTgt spid="38"/>
                                        </p:tgtEl>
                                        <p:attrNameLst>
                                          <p:attrName>style.visibility</p:attrName>
                                        </p:attrNameLst>
                                      </p:cBhvr>
                                      <p:to>
                                        <p:strVal val="visible"/>
                                      </p:to>
                                    </p:set>
                                    <p:animEffect transition="in" filter="fade">
                                      <p:cBhvr>
                                        <p:cTn id="223" dur="50"/>
                                        <p:tgtEl>
                                          <p:spTgt spid="38"/>
                                        </p:tgtEl>
                                      </p:cBhvr>
                                    </p:animEffect>
                                  </p:childTnLst>
                                </p:cTn>
                              </p:par>
                            </p:childTnLst>
                          </p:cTn>
                        </p:par>
                        <p:par>
                          <p:cTn id="224" fill="hold">
                            <p:stCondLst>
                              <p:cond delay="3200"/>
                            </p:stCondLst>
                            <p:childTnLst>
                              <p:par>
                                <p:cTn id="225" presetID="10" presetClass="entr" presetSubtype="0" fill="hold" grpId="0" nodeType="afterEffect">
                                  <p:stCondLst>
                                    <p:cond delay="0"/>
                                  </p:stCondLst>
                                  <p:childTnLst>
                                    <p:set>
                                      <p:cBhvr>
                                        <p:cTn id="226" dur="1" fill="hold">
                                          <p:stCondLst>
                                            <p:cond delay="0"/>
                                          </p:stCondLst>
                                        </p:cTn>
                                        <p:tgtEl>
                                          <p:spTgt spid="47"/>
                                        </p:tgtEl>
                                        <p:attrNameLst>
                                          <p:attrName>style.visibility</p:attrName>
                                        </p:attrNameLst>
                                      </p:cBhvr>
                                      <p:to>
                                        <p:strVal val="visible"/>
                                      </p:to>
                                    </p:set>
                                    <p:animEffect transition="in" filter="fade">
                                      <p:cBhvr>
                                        <p:cTn id="227" dur="50"/>
                                        <p:tgtEl>
                                          <p:spTgt spid="47"/>
                                        </p:tgtEl>
                                      </p:cBhvr>
                                    </p:animEffect>
                                  </p:childTnLst>
                                </p:cTn>
                              </p:par>
                            </p:childTnLst>
                          </p:cTn>
                        </p:par>
                        <p:par>
                          <p:cTn id="228" fill="hold">
                            <p:stCondLst>
                              <p:cond delay="3250"/>
                            </p:stCondLst>
                            <p:childTnLst>
                              <p:par>
                                <p:cTn id="229" presetID="10" presetClass="entr" presetSubtype="0"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Effect transition="in" filter="fade">
                                      <p:cBhvr>
                                        <p:cTn id="231" dur="50"/>
                                        <p:tgtEl>
                                          <p:spTgt spid="56"/>
                                        </p:tgtEl>
                                      </p:cBhvr>
                                    </p:animEffect>
                                  </p:childTnLst>
                                </p:cTn>
                              </p:par>
                            </p:childTnLst>
                          </p:cTn>
                        </p:par>
                        <p:par>
                          <p:cTn id="232" fill="hold">
                            <p:stCondLst>
                              <p:cond delay="3300"/>
                            </p:stCondLst>
                            <p:childTnLst>
                              <p:par>
                                <p:cTn id="233" presetID="10" presetClass="entr" presetSubtype="0" fill="hold" grpId="0" nodeType="after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fade">
                                      <p:cBhvr>
                                        <p:cTn id="235" dur="50"/>
                                        <p:tgtEl>
                                          <p:spTgt spid="65"/>
                                        </p:tgtEl>
                                      </p:cBhvr>
                                    </p:animEffect>
                                  </p:childTnLst>
                                </p:cTn>
                              </p:par>
                            </p:childTnLst>
                          </p:cTn>
                        </p:par>
                        <p:par>
                          <p:cTn id="236" fill="hold">
                            <p:stCondLst>
                              <p:cond delay="3350"/>
                            </p:stCondLst>
                            <p:childTnLst>
                              <p:par>
                                <p:cTn id="237" presetID="10" presetClass="entr" presetSubtype="0" fill="hold" grpId="0" nodeType="afterEffect">
                                  <p:stCondLst>
                                    <p:cond delay="0"/>
                                  </p:stCondLst>
                                  <p:childTnLst>
                                    <p:set>
                                      <p:cBhvr>
                                        <p:cTn id="238" dur="1" fill="hold">
                                          <p:stCondLst>
                                            <p:cond delay="0"/>
                                          </p:stCondLst>
                                        </p:cTn>
                                        <p:tgtEl>
                                          <p:spTgt spid="74"/>
                                        </p:tgtEl>
                                        <p:attrNameLst>
                                          <p:attrName>style.visibility</p:attrName>
                                        </p:attrNameLst>
                                      </p:cBhvr>
                                      <p:to>
                                        <p:strVal val="visible"/>
                                      </p:to>
                                    </p:set>
                                    <p:animEffect transition="in" filter="fade">
                                      <p:cBhvr>
                                        <p:cTn id="239" dur="50"/>
                                        <p:tgtEl>
                                          <p:spTgt spid="74"/>
                                        </p:tgtEl>
                                      </p:cBhvr>
                                    </p:animEffect>
                                  </p:childTnLst>
                                </p:cTn>
                              </p:par>
                            </p:childTnLst>
                          </p:cTn>
                        </p:par>
                        <p:par>
                          <p:cTn id="240" fill="hold">
                            <p:stCondLst>
                              <p:cond delay="3400"/>
                            </p:stCondLst>
                            <p:childTnLst>
                              <p:par>
                                <p:cTn id="241" presetID="10" presetClass="entr" presetSubtype="0" fill="hold" grpId="0" nodeType="afterEffect">
                                  <p:stCondLst>
                                    <p:cond delay="0"/>
                                  </p:stCondLst>
                                  <p:childTnLst>
                                    <p:set>
                                      <p:cBhvr>
                                        <p:cTn id="242" dur="1" fill="hold">
                                          <p:stCondLst>
                                            <p:cond delay="0"/>
                                          </p:stCondLst>
                                        </p:cTn>
                                        <p:tgtEl>
                                          <p:spTgt spid="83"/>
                                        </p:tgtEl>
                                        <p:attrNameLst>
                                          <p:attrName>style.visibility</p:attrName>
                                        </p:attrNameLst>
                                      </p:cBhvr>
                                      <p:to>
                                        <p:strVal val="visible"/>
                                      </p:to>
                                    </p:set>
                                    <p:animEffect transition="in" filter="fade">
                                      <p:cBhvr>
                                        <p:cTn id="243" dur="50"/>
                                        <p:tgtEl>
                                          <p:spTgt spid="83"/>
                                        </p:tgtEl>
                                      </p:cBhvr>
                                    </p:animEffect>
                                  </p:childTnLst>
                                </p:cTn>
                              </p:par>
                            </p:childTnLst>
                          </p:cTn>
                        </p:par>
                        <p:par>
                          <p:cTn id="244" fill="hold">
                            <p:stCondLst>
                              <p:cond delay="3450"/>
                            </p:stCondLst>
                            <p:childTnLst>
                              <p:par>
                                <p:cTn id="245" presetID="10" presetClass="entr" presetSubtype="0" fill="hold" grpId="0" nodeType="afterEffect">
                                  <p:stCondLst>
                                    <p:cond delay="0"/>
                                  </p:stCondLst>
                                  <p:childTnLst>
                                    <p:set>
                                      <p:cBhvr>
                                        <p:cTn id="246" dur="1" fill="hold">
                                          <p:stCondLst>
                                            <p:cond delay="0"/>
                                          </p:stCondLst>
                                        </p:cTn>
                                        <p:tgtEl>
                                          <p:spTgt spid="92"/>
                                        </p:tgtEl>
                                        <p:attrNameLst>
                                          <p:attrName>style.visibility</p:attrName>
                                        </p:attrNameLst>
                                      </p:cBhvr>
                                      <p:to>
                                        <p:strVal val="visible"/>
                                      </p:to>
                                    </p:set>
                                    <p:animEffect transition="in" filter="fade">
                                      <p:cBhvr>
                                        <p:cTn id="247" dur="50"/>
                                        <p:tgtEl>
                                          <p:spTgt spid="92"/>
                                        </p:tgtEl>
                                      </p:cBhvr>
                                    </p:animEffect>
                                  </p:childTnLst>
                                </p:cTn>
                              </p:par>
                            </p:childTnLst>
                          </p:cTn>
                        </p:par>
                        <p:par>
                          <p:cTn id="248" fill="hold">
                            <p:stCondLst>
                              <p:cond delay="3500"/>
                            </p:stCondLst>
                            <p:childTnLst>
                              <p:par>
                                <p:cTn id="249" presetID="10" presetClass="entr" presetSubtype="0" fill="hold" grpId="0" nodeType="afterEffect">
                                  <p:stCondLst>
                                    <p:cond delay="0"/>
                                  </p:stCondLst>
                                  <p:childTnLst>
                                    <p:set>
                                      <p:cBhvr>
                                        <p:cTn id="250" dur="1" fill="hold">
                                          <p:stCondLst>
                                            <p:cond delay="0"/>
                                          </p:stCondLst>
                                        </p:cTn>
                                        <p:tgtEl>
                                          <p:spTgt spid="11"/>
                                        </p:tgtEl>
                                        <p:attrNameLst>
                                          <p:attrName>style.visibility</p:attrName>
                                        </p:attrNameLst>
                                      </p:cBhvr>
                                      <p:to>
                                        <p:strVal val="visible"/>
                                      </p:to>
                                    </p:set>
                                    <p:animEffect transition="in" filter="fade">
                                      <p:cBhvr>
                                        <p:cTn id="251" dur="50"/>
                                        <p:tgtEl>
                                          <p:spTgt spid="11"/>
                                        </p:tgtEl>
                                      </p:cBhvr>
                                    </p:animEffect>
                                  </p:childTnLst>
                                </p:cTn>
                              </p:par>
                            </p:childTnLst>
                          </p:cTn>
                        </p:par>
                        <p:par>
                          <p:cTn id="252" fill="hold">
                            <p:stCondLst>
                              <p:cond delay="3550"/>
                            </p:stCondLst>
                            <p:childTnLst>
                              <p:par>
                                <p:cTn id="253" presetID="10" presetClass="entr" presetSubtype="0" fill="hold" grpId="0" nodeType="afterEffect">
                                  <p:stCondLst>
                                    <p:cond delay="0"/>
                                  </p:stCondLst>
                                  <p:childTnLst>
                                    <p:set>
                                      <p:cBhvr>
                                        <p:cTn id="254" dur="1" fill="hold">
                                          <p:stCondLst>
                                            <p:cond delay="0"/>
                                          </p:stCondLst>
                                        </p:cTn>
                                        <p:tgtEl>
                                          <p:spTgt spid="21"/>
                                        </p:tgtEl>
                                        <p:attrNameLst>
                                          <p:attrName>style.visibility</p:attrName>
                                        </p:attrNameLst>
                                      </p:cBhvr>
                                      <p:to>
                                        <p:strVal val="visible"/>
                                      </p:to>
                                    </p:set>
                                    <p:animEffect transition="in" filter="fade">
                                      <p:cBhvr>
                                        <p:cTn id="255" dur="50"/>
                                        <p:tgtEl>
                                          <p:spTgt spid="21"/>
                                        </p:tgtEl>
                                      </p:cBhvr>
                                    </p:animEffect>
                                  </p:childTnLst>
                                </p:cTn>
                              </p:par>
                            </p:childTnLst>
                          </p:cTn>
                        </p:par>
                        <p:par>
                          <p:cTn id="256" fill="hold">
                            <p:stCondLst>
                              <p:cond delay="3600"/>
                            </p:stCondLst>
                            <p:childTnLst>
                              <p:par>
                                <p:cTn id="257" presetID="10" presetClass="entr" presetSubtype="0" fill="hold" grpId="0" nodeType="afterEffect">
                                  <p:stCondLst>
                                    <p:cond delay="0"/>
                                  </p:stCondLst>
                                  <p:childTnLst>
                                    <p:set>
                                      <p:cBhvr>
                                        <p:cTn id="258" dur="1" fill="hold">
                                          <p:stCondLst>
                                            <p:cond delay="0"/>
                                          </p:stCondLst>
                                        </p:cTn>
                                        <p:tgtEl>
                                          <p:spTgt spid="30"/>
                                        </p:tgtEl>
                                        <p:attrNameLst>
                                          <p:attrName>style.visibility</p:attrName>
                                        </p:attrNameLst>
                                      </p:cBhvr>
                                      <p:to>
                                        <p:strVal val="visible"/>
                                      </p:to>
                                    </p:set>
                                    <p:animEffect transition="in" filter="fade">
                                      <p:cBhvr>
                                        <p:cTn id="259" dur="50"/>
                                        <p:tgtEl>
                                          <p:spTgt spid="30"/>
                                        </p:tgtEl>
                                      </p:cBhvr>
                                    </p:animEffect>
                                  </p:childTnLst>
                                </p:cTn>
                              </p:par>
                            </p:childTnLst>
                          </p:cTn>
                        </p:par>
                        <p:par>
                          <p:cTn id="260" fill="hold">
                            <p:stCondLst>
                              <p:cond delay="3650"/>
                            </p:stCondLst>
                            <p:childTnLst>
                              <p:par>
                                <p:cTn id="261" presetID="10" presetClass="entr" presetSubtype="0" fill="hold" grpId="0" nodeType="afterEffect">
                                  <p:stCondLst>
                                    <p:cond delay="0"/>
                                  </p:stCondLst>
                                  <p:childTnLst>
                                    <p:set>
                                      <p:cBhvr>
                                        <p:cTn id="262" dur="1" fill="hold">
                                          <p:stCondLst>
                                            <p:cond delay="0"/>
                                          </p:stCondLst>
                                        </p:cTn>
                                        <p:tgtEl>
                                          <p:spTgt spid="39"/>
                                        </p:tgtEl>
                                        <p:attrNameLst>
                                          <p:attrName>style.visibility</p:attrName>
                                        </p:attrNameLst>
                                      </p:cBhvr>
                                      <p:to>
                                        <p:strVal val="visible"/>
                                      </p:to>
                                    </p:set>
                                    <p:animEffect transition="in" filter="fade">
                                      <p:cBhvr>
                                        <p:cTn id="263" dur="50"/>
                                        <p:tgtEl>
                                          <p:spTgt spid="39"/>
                                        </p:tgtEl>
                                      </p:cBhvr>
                                    </p:animEffect>
                                  </p:childTnLst>
                                </p:cTn>
                              </p:par>
                            </p:childTnLst>
                          </p:cTn>
                        </p:par>
                        <p:par>
                          <p:cTn id="264" fill="hold">
                            <p:stCondLst>
                              <p:cond delay="3700"/>
                            </p:stCondLst>
                            <p:childTnLst>
                              <p:par>
                                <p:cTn id="265" presetID="10" presetClass="entr" presetSubtype="0" fill="hold" grpId="0" nodeType="afterEffect">
                                  <p:stCondLst>
                                    <p:cond delay="0"/>
                                  </p:stCondLst>
                                  <p:childTnLst>
                                    <p:set>
                                      <p:cBhvr>
                                        <p:cTn id="266" dur="1" fill="hold">
                                          <p:stCondLst>
                                            <p:cond delay="0"/>
                                          </p:stCondLst>
                                        </p:cTn>
                                        <p:tgtEl>
                                          <p:spTgt spid="48"/>
                                        </p:tgtEl>
                                        <p:attrNameLst>
                                          <p:attrName>style.visibility</p:attrName>
                                        </p:attrNameLst>
                                      </p:cBhvr>
                                      <p:to>
                                        <p:strVal val="visible"/>
                                      </p:to>
                                    </p:set>
                                    <p:animEffect transition="in" filter="fade">
                                      <p:cBhvr>
                                        <p:cTn id="267" dur="50"/>
                                        <p:tgtEl>
                                          <p:spTgt spid="48"/>
                                        </p:tgtEl>
                                      </p:cBhvr>
                                    </p:animEffect>
                                  </p:childTnLst>
                                </p:cTn>
                              </p:par>
                            </p:childTnLst>
                          </p:cTn>
                        </p:par>
                        <p:par>
                          <p:cTn id="268" fill="hold">
                            <p:stCondLst>
                              <p:cond delay="3750"/>
                            </p:stCondLst>
                            <p:childTnLst>
                              <p:par>
                                <p:cTn id="269" presetID="10" presetClass="entr" presetSubtype="0" fill="hold" grpId="0" nodeType="afterEffect">
                                  <p:stCondLst>
                                    <p:cond delay="0"/>
                                  </p:stCondLst>
                                  <p:childTnLst>
                                    <p:set>
                                      <p:cBhvr>
                                        <p:cTn id="270" dur="1" fill="hold">
                                          <p:stCondLst>
                                            <p:cond delay="0"/>
                                          </p:stCondLst>
                                        </p:cTn>
                                        <p:tgtEl>
                                          <p:spTgt spid="57"/>
                                        </p:tgtEl>
                                        <p:attrNameLst>
                                          <p:attrName>style.visibility</p:attrName>
                                        </p:attrNameLst>
                                      </p:cBhvr>
                                      <p:to>
                                        <p:strVal val="visible"/>
                                      </p:to>
                                    </p:set>
                                    <p:animEffect transition="in" filter="fade">
                                      <p:cBhvr>
                                        <p:cTn id="271" dur="50"/>
                                        <p:tgtEl>
                                          <p:spTgt spid="57"/>
                                        </p:tgtEl>
                                      </p:cBhvr>
                                    </p:animEffect>
                                  </p:childTnLst>
                                </p:cTn>
                              </p:par>
                            </p:childTnLst>
                          </p:cTn>
                        </p:par>
                        <p:par>
                          <p:cTn id="272" fill="hold">
                            <p:stCondLst>
                              <p:cond delay="3800"/>
                            </p:stCondLst>
                            <p:childTnLst>
                              <p:par>
                                <p:cTn id="273" presetID="10" presetClass="entr" presetSubtype="0" fill="hold" grpId="0" nodeType="afterEffect">
                                  <p:stCondLst>
                                    <p:cond delay="0"/>
                                  </p:stCondLst>
                                  <p:childTnLst>
                                    <p:set>
                                      <p:cBhvr>
                                        <p:cTn id="274" dur="1" fill="hold">
                                          <p:stCondLst>
                                            <p:cond delay="0"/>
                                          </p:stCondLst>
                                        </p:cTn>
                                        <p:tgtEl>
                                          <p:spTgt spid="66"/>
                                        </p:tgtEl>
                                        <p:attrNameLst>
                                          <p:attrName>style.visibility</p:attrName>
                                        </p:attrNameLst>
                                      </p:cBhvr>
                                      <p:to>
                                        <p:strVal val="visible"/>
                                      </p:to>
                                    </p:set>
                                    <p:animEffect transition="in" filter="fade">
                                      <p:cBhvr>
                                        <p:cTn id="275" dur="50"/>
                                        <p:tgtEl>
                                          <p:spTgt spid="66"/>
                                        </p:tgtEl>
                                      </p:cBhvr>
                                    </p:animEffect>
                                  </p:childTnLst>
                                </p:cTn>
                              </p:par>
                            </p:childTnLst>
                          </p:cTn>
                        </p:par>
                        <p:par>
                          <p:cTn id="276" fill="hold">
                            <p:stCondLst>
                              <p:cond delay="3850"/>
                            </p:stCondLst>
                            <p:childTnLst>
                              <p:par>
                                <p:cTn id="277" presetID="10" presetClass="entr" presetSubtype="0" fill="hold" grpId="0" nodeType="afterEffect">
                                  <p:stCondLst>
                                    <p:cond delay="0"/>
                                  </p:stCondLst>
                                  <p:childTnLst>
                                    <p:set>
                                      <p:cBhvr>
                                        <p:cTn id="278" dur="1" fill="hold">
                                          <p:stCondLst>
                                            <p:cond delay="0"/>
                                          </p:stCondLst>
                                        </p:cTn>
                                        <p:tgtEl>
                                          <p:spTgt spid="75"/>
                                        </p:tgtEl>
                                        <p:attrNameLst>
                                          <p:attrName>style.visibility</p:attrName>
                                        </p:attrNameLst>
                                      </p:cBhvr>
                                      <p:to>
                                        <p:strVal val="visible"/>
                                      </p:to>
                                    </p:set>
                                    <p:animEffect transition="in" filter="fade">
                                      <p:cBhvr>
                                        <p:cTn id="279" dur="50"/>
                                        <p:tgtEl>
                                          <p:spTgt spid="75"/>
                                        </p:tgtEl>
                                      </p:cBhvr>
                                    </p:animEffect>
                                  </p:childTnLst>
                                </p:cTn>
                              </p:par>
                            </p:childTnLst>
                          </p:cTn>
                        </p:par>
                        <p:par>
                          <p:cTn id="280" fill="hold">
                            <p:stCondLst>
                              <p:cond delay="3900"/>
                            </p:stCondLst>
                            <p:childTnLst>
                              <p:par>
                                <p:cTn id="281" presetID="10" presetClass="entr" presetSubtype="0" fill="hold" grpId="0" nodeType="afterEffect">
                                  <p:stCondLst>
                                    <p:cond delay="0"/>
                                  </p:stCondLst>
                                  <p:childTnLst>
                                    <p:set>
                                      <p:cBhvr>
                                        <p:cTn id="282" dur="1" fill="hold">
                                          <p:stCondLst>
                                            <p:cond delay="0"/>
                                          </p:stCondLst>
                                        </p:cTn>
                                        <p:tgtEl>
                                          <p:spTgt spid="84"/>
                                        </p:tgtEl>
                                        <p:attrNameLst>
                                          <p:attrName>style.visibility</p:attrName>
                                        </p:attrNameLst>
                                      </p:cBhvr>
                                      <p:to>
                                        <p:strVal val="visible"/>
                                      </p:to>
                                    </p:set>
                                    <p:animEffect transition="in" filter="fade">
                                      <p:cBhvr>
                                        <p:cTn id="283" dur="50"/>
                                        <p:tgtEl>
                                          <p:spTgt spid="84"/>
                                        </p:tgtEl>
                                      </p:cBhvr>
                                    </p:animEffect>
                                  </p:childTnLst>
                                </p:cTn>
                              </p:par>
                            </p:childTnLst>
                          </p:cTn>
                        </p:par>
                        <p:par>
                          <p:cTn id="284" fill="hold">
                            <p:stCondLst>
                              <p:cond delay="3950"/>
                            </p:stCondLst>
                            <p:childTnLst>
                              <p:par>
                                <p:cTn id="285" presetID="10" presetClass="entr" presetSubtype="0" fill="hold" grpId="0" nodeType="afterEffect">
                                  <p:stCondLst>
                                    <p:cond delay="0"/>
                                  </p:stCondLst>
                                  <p:childTnLst>
                                    <p:set>
                                      <p:cBhvr>
                                        <p:cTn id="286" dur="1" fill="hold">
                                          <p:stCondLst>
                                            <p:cond delay="0"/>
                                          </p:stCondLst>
                                        </p:cTn>
                                        <p:tgtEl>
                                          <p:spTgt spid="93"/>
                                        </p:tgtEl>
                                        <p:attrNameLst>
                                          <p:attrName>style.visibility</p:attrName>
                                        </p:attrNameLst>
                                      </p:cBhvr>
                                      <p:to>
                                        <p:strVal val="visible"/>
                                      </p:to>
                                    </p:set>
                                    <p:animEffect transition="in" filter="fade">
                                      <p:cBhvr>
                                        <p:cTn id="287" dur="50"/>
                                        <p:tgtEl>
                                          <p:spTgt spid="93"/>
                                        </p:tgtEl>
                                      </p:cBhvr>
                                    </p:animEffect>
                                  </p:childTnLst>
                                </p:cTn>
                              </p:par>
                            </p:childTnLst>
                          </p:cTn>
                        </p:par>
                        <p:par>
                          <p:cTn id="288" fill="hold">
                            <p:stCondLst>
                              <p:cond delay="4000"/>
                            </p:stCondLst>
                            <p:childTnLst>
                              <p:par>
                                <p:cTn id="289" presetID="10" presetClass="entr" presetSubtype="0" fill="hold" grpId="0" nodeType="afterEffect">
                                  <p:stCondLst>
                                    <p:cond delay="0"/>
                                  </p:stCondLst>
                                  <p:childTnLst>
                                    <p:set>
                                      <p:cBhvr>
                                        <p:cTn id="290" dur="1" fill="hold">
                                          <p:stCondLst>
                                            <p:cond delay="0"/>
                                          </p:stCondLst>
                                        </p:cTn>
                                        <p:tgtEl>
                                          <p:spTgt spid="12"/>
                                        </p:tgtEl>
                                        <p:attrNameLst>
                                          <p:attrName>style.visibility</p:attrName>
                                        </p:attrNameLst>
                                      </p:cBhvr>
                                      <p:to>
                                        <p:strVal val="visible"/>
                                      </p:to>
                                    </p:set>
                                    <p:animEffect transition="in" filter="fade">
                                      <p:cBhvr>
                                        <p:cTn id="291" dur="50"/>
                                        <p:tgtEl>
                                          <p:spTgt spid="12"/>
                                        </p:tgtEl>
                                      </p:cBhvr>
                                    </p:animEffect>
                                  </p:childTnLst>
                                </p:cTn>
                              </p:par>
                            </p:childTnLst>
                          </p:cTn>
                        </p:par>
                        <p:par>
                          <p:cTn id="292" fill="hold">
                            <p:stCondLst>
                              <p:cond delay="4050"/>
                            </p:stCondLst>
                            <p:childTnLst>
                              <p:par>
                                <p:cTn id="293" presetID="10" presetClass="entr" presetSubtype="0" fill="hold" grpId="0" nodeType="afterEffect">
                                  <p:stCondLst>
                                    <p:cond delay="0"/>
                                  </p:stCondLst>
                                  <p:childTnLst>
                                    <p:set>
                                      <p:cBhvr>
                                        <p:cTn id="294" dur="1" fill="hold">
                                          <p:stCondLst>
                                            <p:cond delay="0"/>
                                          </p:stCondLst>
                                        </p:cTn>
                                        <p:tgtEl>
                                          <p:spTgt spid="22"/>
                                        </p:tgtEl>
                                        <p:attrNameLst>
                                          <p:attrName>style.visibility</p:attrName>
                                        </p:attrNameLst>
                                      </p:cBhvr>
                                      <p:to>
                                        <p:strVal val="visible"/>
                                      </p:to>
                                    </p:set>
                                    <p:animEffect transition="in" filter="fade">
                                      <p:cBhvr>
                                        <p:cTn id="295" dur="50"/>
                                        <p:tgtEl>
                                          <p:spTgt spid="22"/>
                                        </p:tgtEl>
                                      </p:cBhvr>
                                    </p:animEffect>
                                  </p:childTnLst>
                                </p:cTn>
                              </p:par>
                            </p:childTnLst>
                          </p:cTn>
                        </p:par>
                        <p:par>
                          <p:cTn id="296" fill="hold">
                            <p:stCondLst>
                              <p:cond delay="4100"/>
                            </p:stCondLst>
                            <p:childTnLst>
                              <p:par>
                                <p:cTn id="297" presetID="10" presetClass="entr" presetSubtype="0" fill="hold" grpId="0" nodeType="afterEffect">
                                  <p:stCondLst>
                                    <p:cond delay="0"/>
                                  </p:stCondLst>
                                  <p:childTnLst>
                                    <p:set>
                                      <p:cBhvr>
                                        <p:cTn id="298" dur="1" fill="hold">
                                          <p:stCondLst>
                                            <p:cond delay="0"/>
                                          </p:stCondLst>
                                        </p:cTn>
                                        <p:tgtEl>
                                          <p:spTgt spid="31"/>
                                        </p:tgtEl>
                                        <p:attrNameLst>
                                          <p:attrName>style.visibility</p:attrName>
                                        </p:attrNameLst>
                                      </p:cBhvr>
                                      <p:to>
                                        <p:strVal val="visible"/>
                                      </p:to>
                                    </p:set>
                                    <p:animEffect transition="in" filter="fade">
                                      <p:cBhvr>
                                        <p:cTn id="299" dur="50"/>
                                        <p:tgtEl>
                                          <p:spTgt spid="31"/>
                                        </p:tgtEl>
                                      </p:cBhvr>
                                    </p:animEffect>
                                  </p:childTnLst>
                                </p:cTn>
                              </p:par>
                            </p:childTnLst>
                          </p:cTn>
                        </p:par>
                        <p:par>
                          <p:cTn id="300" fill="hold">
                            <p:stCondLst>
                              <p:cond delay="4150"/>
                            </p:stCondLst>
                            <p:childTnLst>
                              <p:par>
                                <p:cTn id="301" presetID="10" presetClass="entr" presetSubtype="0" fill="hold" grpId="0" nodeType="afterEffect">
                                  <p:stCondLst>
                                    <p:cond delay="0"/>
                                  </p:stCondLst>
                                  <p:childTnLst>
                                    <p:set>
                                      <p:cBhvr>
                                        <p:cTn id="302" dur="1" fill="hold">
                                          <p:stCondLst>
                                            <p:cond delay="0"/>
                                          </p:stCondLst>
                                        </p:cTn>
                                        <p:tgtEl>
                                          <p:spTgt spid="40"/>
                                        </p:tgtEl>
                                        <p:attrNameLst>
                                          <p:attrName>style.visibility</p:attrName>
                                        </p:attrNameLst>
                                      </p:cBhvr>
                                      <p:to>
                                        <p:strVal val="visible"/>
                                      </p:to>
                                    </p:set>
                                    <p:animEffect transition="in" filter="fade">
                                      <p:cBhvr>
                                        <p:cTn id="303" dur="50"/>
                                        <p:tgtEl>
                                          <p:spTgt spid="40"/>
                                        </p:tgtEl>
                                      </p:cBhvr>
                                    </p:animEffect>
                                  </p:childTnLst>
                                </p:cTn>
                              </p:par>
                            </p:childTnLst>
                          </p:cTn>
                        </p:par>
                        <p:par>
                          <p:cTn id="304" fill="hold">
                            <p:stCondLst>
                              <p:cond delay="4200"/>
                            </p:stCondLst>
                            <p:childTnLst>
                              <p:par>
                                <p:cTn id="305" presetID="10" presetClass="entr" presetSubtype="0" fill="hold" grpId="0" nodeType="afterEffect">
                                  <p:stCondLst>
                                    <p:cond delay="0"/>
                                  </p:stCondLst>
                                  <p:childTnLst>
                                    <p:set>
                                      <p:cBhvr>
                                        <p:cTn id="306" dur="1" fill="hold">
                                          <p:stCondLst>
                                            <p:cond delay="0"/>
                                          </p:stCondLst>
                                        </p:cTn>
                                        <p:tgtEl>
                                          <p:spTgt spid="49"/>
                                        </p:tgtEl>
                                        <p:attrNameLst>
                                          <p:attrName>style.visibility</p:attrName>
                                        </p:attrNameLst>
                                      </p:cBhvr>
                                      <p:to>
                                        <p:strVal val="visible"/>
                                      </p:to>
                                    </p:set>
                                    <p:animEffect transition="in" filter="fade">
                                      <p:cBhvr>
                                        <p:cTn id="307" dur="50"/>
                                        <p:tgtEl>
                                          <p:spTgt spid="49"/>
                                        </p:tgtEl>
                                      </p:cBhvr>
                                    </p:animEffect>
                                  </p:childTnLst>
                                </p:cTn>
                              </p:par>
                            </p:childTnLst>
                          </p:cTn>
                        </p:par>
                        <p:par>
                          <p:cTn id="308" fill="hold">
                            <p:stCondLst>
                              <p:cond delay="4250"/>
                            </p:stCondLst>
                            <p:childTnLst>
                              <p:par>
                                <p:cTn id="309" presetID="10" presetClass="entr" presetSubtype="0" fill="hold" grpId="0" nodeType="afterEffect">
                                  <p:stCondLst>
                                    <p:cond delay="0"/>
                                  </p:stCondLst>
                                  <p:childTnLst>
                                    <p:set>
                                      <p:cBhvr>
                                        <p:cTn id="310" dur="1" fill="hold">
                                          <p:stCondLst>
                                            <p:cond delay="0"/>
                                          </p:stCondLst>
                                        </p:cTn>
                                        <p:tgtEl>
                                          <p:spTgt spid="58"/>
                                        </p:tgtEl>
                                        <p:attrNameLst>
                                          <p:attrName>style.visibility</p:attrName>
                                        </p:attrNameLst>
                                      </p:cBhvr>
                                      <p:to>
                                        <p:strVal val="visible"/>
                                      </p:to>
                                    </p:set>
                                    <p:animEffect transition="in" filter="fade">
                                      <p:cBhvr>
                                        <p:cTn id="311" dur="50"/>
                                        <p:tgtEl>
                                          <p:spTgt spid="58"/>
                                        </p:tgtEl>
                                      </p:cBhvr>
                                    </p:animEffect>
                                  </p:childTnLst>
                                </p:cTn>
                              </p:par>
                            </p:childTnLst>
                          </p:cTn>
                        </p:par>
                        <p:par>
                          <p:cTn id="312" fill="hold">
                            <p:stCondLst>
                              <p:cond delay="4300"/>
                            </p:stCondLst>
                            <p:childTnLst>
                              <p:par>
                                <p:cTn id="313" presetID="10" presetClass="entr" presetSubtype="0" fill="hold" grpId="0" nodeType="afterEffect">
                                  <p:stCondLst>
                                    <p:cond delay="0"/>
                                  </p:stCondLst>
                                  <p:childTnLst>
                                    <p:set>
                                      <p:cBhvr>
                                        <p:cTn id="314" dur="1" fill="hold">
                                          <p:stCondLst>
                                            <p:cond delay="0"/>
                                          </p:stCondLst>
                                        </p:cTn>
                                        <p:tgtEl>
                                          <p:spTgt spid="67"/>
                                        </p:tgtEl>
                                        <p:attrNameLst>
                                          <p:attrName>style.visibility</p:attrName>
                                        </p:attrNameLst>
                                      </p:cBhvr>
                                      <p:to>
                                        <p:strVal val="visible"/>
                                      </p:to>
                                    </p:set>
                                    <p:animEffect transition="in" filter="fade">
                                      <p:cBhvr>
                                        <p:cTn id="315" dur="50"/>
                                        <p:tgtEl>
                                          <p:spTgt spid="67"/>
                                        </p:tgtEl>
                                      </p:cBhvr>
                                    </p:animEffect>
                                  </p:childTnLst>
                                </p:cTn>
                              </p:par>
                            </p:childTnLst>
                          </p:cTn>
                        </p:par>
                        <p:par>
                          <p:cTn id="316" fill="hold">
                            <p:stCondLst>
                              <p:cond delay="4350"/>
                            </p:stCondLst>
                            <p:childTnLst>
                              <p:par>
                                <p:cTn id="317" presetID="10" presetClass="entr" presetSubtype="0" fill="hold" grpId="0" nodeType="afterEffect">
                                  <p:stCondLst>
                                    <p:cond delay="0"/>
                                  </p:stCondLst>
                                  <p:childTnLst>
                                    <p:set>
                                      <p:cBhvr>
                                        <p:cTn id="318" dur="1" fill="hold">
                                          <p:stCondLst>
                                            <p:cond delay="0"/>
                                          </p:stCondLst>
                                        </p:cTn>
                                        <p:tgtEl>
                                          <p:spTgt spid="76"/>
                                        </p:tgtEl>
                                        <p:attrNameLst>
                                          <p:attrName>style.visibility</p:attrName>
                                        </p:attrNameLst>
                                      </p:cBhvr>
                                      <p:to>
                                        <p:strVal val="visible"/>
                                      </p:to>
                                    </p:set>
                                    <p:animEffect transition="in" filter="fade">
                                      <p:cBhvr>
                                        <p:cTn id="319" dur="50"/>
                                        <p:tgtEl>
                                          <p:spTgt spid="76"/>
                                        </p:tgtEl>
                                      </p:cBhvr>
                                    </p:animEffect>
                                  </p:childTnLst>
                                </p:cTn>
                              </p:par>
                            </p:childTnLst>
                          </p:cTn>
                        </p:par>
                        <p:par>
                          <p:cTn id="320" fill="hold">
                            <p:stCondLst>
                              <p:cond delay="4400"/>
                            </p:stCondLst>
                            <p:childTnLst>
                              <p:par>
                                <p:cTn id="321" presetID="10" presetClass="entr" presetSubtype="0" fill="hold" grpId="0" nodeType="afterEffect">
                                  <p:stCondLst>
                                    <p:cond delay="0"/>
                                  </p:stCondLst>
                                  <p:childTnLst>
                                    <p:set>
                                      <p:cBhvr>
                                        <p:cTn id="322" dur="1" fill="hold">
                                          <p:stCondLst>
                                            <p:cond delay="0"/>
                                          </p:stCondLst>
                                        </p:cTn>
                                        <p:tgtEl>
                                          <p:spTgt spid="85"/>
                                        </p:tgtEl>
                                        <p:attrNameLst>
                                          <p:attrName>style.visibility</p:attrName>
                                        </p:attrNameLst>
                                      </p:cBhvr>
                                      <p:to>
                                        <p:strVal val="visible"/>
                                      </p:to>
                                    </p:set>
                                    <p:animEffect transition="in" filter="fade">
                                      <p:cBhvr>
                                        <p:cTn id="323" dur="50"/>
                                        <p:tgtEl>
                                          <p:spTgt spid="85"/>
                                        </p:tgtEl>
                                      </p:cBhvr>
                                    </p:animEffect>
                                  </p:childTnLst>
                                </p:cTn>
                              </p:par>
                            </p:childTnLst>
                          </p:cTn>
                        </p:par>
                        <p:par>
                          <p:cTn id="324" fill="hold">
                            <p:stCondLst>
                              <p:cond delay="4450"/>
                            </p:stCondLst>
                            <p:childTnLst>
                              <p:par>
                                <p:cTn id="325" presetID="10" presetClass="entr" presetSubtype="0" fill="hold" grpId="0" nodeType="afterEffect">
                                  <p:stCondLst>
                                    <p:cond delay="0"/>
                                  </p:stCondLst>
                                  <p:childTnLst>
                                    <p:set>
                                      <p:cBhvr>
                                        <p:cTn id="326" dur="1" fill="hold">
                                          <p:stCondLst>
                                            <p:cond delay="0"/>
                                          </p:stCondLst>
                                        </p:cTn>
                                        <p:tgtEl>
                                          <p:spTgt spid="94"/>
                                        </p:tgtEl>
                                        <p:attrNameLst>
                                          <p:attrName>style.visibility</p:attrName>
                                        </p:attrNameLst>
                                      </p:cBhvr>
                                      <p:to>
                                        <p:strVal val="visible"/>
                                      </p:to>
                                    </p:set>
                                    <p:animEffect transition="in" filter="fade">
                                      <p:cBhvr>
                                        <p:cTn id="327" dur="50"/>
                                        <p:tgtEl>
                                          <p:spTgt spid="94"/>
                                        </p:tgtEl>
                                      </p:cBhvr>
                                    </p:animEffect>
                                  </p:childTnLst>
                                </p:cTn>
                              </p:par>
                            </p:childTnLst>
                          </p:cTn>
                        </p:par>
                        <p:par>
                          <p:cTn id="328" fill="hold">
                            <p:stCondLst>
                              <p:cond delay="4500"/>
                            </p:stCondLst>
                            <p:childTnLst>
                              <p:par>
                                <p:cTn id="329" presetID="10" presetClass="entr" presetSubtype="0" fill="hold" grpId="0" nodeType="afterEffect">
                                  <p:stCondLst>
                                    <p:cond delay="0"/>
                                  </p:stCondLst>
                                  <p:childTnLst>
                                    <p:set>
                                      <p:cBhvr>
                                        <p:cTn id="330" dur="1" fill="hold">
                                          <p:stCondLst>
                                            <p:cond delay="0"/>
                                          </p:stCondLst>
                                        </p:cTn>
                                        <p:tgtEl>
                                          <p:spTgt spid="13"/>
                                        </p:tgtEl>
                                        <p:attrNameLst>
                                          <p:attrName>style.visibility</p:attrName>
                                        </p:attrNameLst>
                                      </p:cBhvr>
                                      <p:to>
                                        <p:strVal val="visible"/>
                                      </p:to>
                                    </p:set>
                                    <p:animEffect transition="in" filter="fade">
                                      <p:cBhvr>
                                        <p:cTn id="331" dur="50"/>
                                        <p:tgtEl>
                                          <p:spTgt spid="13"/>
                                        </p:tgtEl>
                                      </p:cBhvr>
                                    </p:animEffect>
                                  </p:childTnLst>
                                </p:cTn>
                              </p:par>
                            </p:childTnLst>
                          </p:cTn>
                        </p:par>
                        <p:par>
                          <p:cTn id="332" fill="hold">
                            <p:stCondLst>
                              <p:cond delay="4550"/>
                            </p:stCondLst>
                            <p:childTnLst>
                              <p:par>
                                <p:cTn id="333" presetID="10" presetClass="entr" presetSubtype="0" fill="hold" grpId="0" nodeType="afterEffect">
                                  <p:stCondLst>
                                    <p:cond delay="0"/>
                                  </p:stCondLst>
                                  <p:childTnLst>
                                    <p:set>
                                      <p:cBhvr>
                                        <p:cTn id="334" dur="1" fill="hold">
                                          <p:stCondLst>
                                            <p:cond delay="0"/>
                                          </p:stCondLst>
                                        </p:cTn>
                                        <p:tgtEl>
                                          <p:spTgt spid="23"/>
                                        </p:tgtEl>
                                        <p:attrNameLst>
                                          <p:attrName>style.visibility</p:attrName>
                                        </p:attrNameLst>
                                      </p:cBhvr>
                                      <p:to>
                                        <p:strVal val="visible"/>
                                      </p:to>
                                    </p:set>
                                    <p:animEffect transition="in" filter="fade">
                                      <p:cBhvr>
                                        <p:cTn id="335" dur="50"/>
                                        <p:tgtEl>
                                          <p:spTgt spid="23"/>
                                        </p:tgtEl>
                                      </p:cBhvr>
                                    </p:animEffect>
                                  </p:childTnLst>
                                </p:cTn>
                              </p:par>
                            </p:childTnLst>
                          </p:cTn>
                        </p:par>
                        <p:par>
                          <p:cTn id="336" fill="hold">
                            <p:stCondLst>
                              <p:cond delay="4600"/>
                            </p:stCondLst>
                            <p:childTnLst>
                              <p:par>
                                <p:cTn id="337" presetID="10" presetClass="entr" presetSubtype="0" fill="hold" grpId="0" nodeType="afterEffect">
                                  <p:stCondLst>
                                    <p:cond delay="0"/>
                                  </p:stCondLst>
                                  <p:childTnLst>
                                    <p:set>
                                      <p:cBhvr>
                                        <p:cTn id="338" dur="1" fill="hold">
                                          <p:stCondLst>
                                            <p:cond delay="0"/>
                                          </p:stCondLst>
                                        </p:cTn>
                                        <p:tgtEl>
                                          <p:spTgt spid="32"/>
                                        </p:tgtEl>
                                        <p:attrNameLst>
                                          <p:attrName>style.visibility</p:attrName>
                                        </p:attrNameLst>
                                      </p:cBhvr>
                                      <p:to>
                                        <p:strVal val="visible"/>
                                      </p:to>
                                    </p:set>
                                    <p:animEffect transition="in" filter="fade">
                                      <p:cBhvr>
                                        <p:cTn id="339" dur="50"/>
                                        <p:tgtEl>
                                          <p:spTgt spid="32"/>
                                        </p:tgtEl>
                                      </p:cBhvr>
                                    </p:animEffect>
                                  </p:childTnLst>
                                </p:cTn>
                              </p:par>
                            </p:childTnLst>
                          </p:cTn>
                        </p:par>
                        <p:par>
                          <p:cTn id="340" fill="hold">
                            <p:stCondLst>
                              <p:cond delay="4650"/>
                            </p:stCondLst>
                            <p:childTnLst>
                              <p:par>
                                <p:cTn id="341" presetID="10" presetClass="entr" presetSubtype="0" fill="hold" grpId="0" nodeType="afterEffect">
                                  <p:stCondLst>
                                    <p:cond delay="0"/>
                                  </p:stCondLst>
                                  <p:childTnLst>
                                    <p:set>
                                      <p:cBhvr>
                                        <p:cTn id="342" dur="1" fill="hold">
                                          <p:stCondLst>
                                            <p:cond delay="0"/>
                                          </p:stCondLst>
                                        </p:cTn>
                                        <p:tgtEl>
                                          <p:spTgt spid="41"/>
                                        </p:tgtEl>
                                        <p:attrNameLst>
                                          <p:attrName>style.visibility</p:attrName>
                                        </p:attrNameLst>
                                      </p:cBhvr>
                                      <p:to>
                                        <p:strVal val="visible"/>
                                      </p:to>
                                    </p:set>
                                    <p:animEffect transition="in" filter="fade">
                                      <p:cBhvr>
                                        <p:cTn id="343" dur="50"/>
                                        <p:tgtEl>
                                          <p:spTgt spid="41"/>
                                        </p:tgtEl>
                                      </p:cBhvr>
                                    </p:animEffect>
                                  </p:childTnLst>
                                </p:cTn>
                              </p:par>
                            </p:childTnLst>
                          </p:cTn>
                        </p:par>
                        <p:par>
                          <p:cTn id="344" fill="hold">
                            <p:stCondLst>
                              <p:cond delay="4700"/>
                            </p:stCondLst>
                            <p:childTnLst>
                              <p:par>
                                <p:cTn id="345" presetID="10" presetClass="entr" presetSubtype="0" fill="hold" grpId="0" nodeType="afterEffect">
                                  <p:stCondLst>
                                    <p:cond delay="0"/>
                                  </p:stCondLst>
                                  <p:childTnLst>
                                    <p:set>
                                      <p:cBhvr>
                                        <p:cTn id="346" dur="1" fill="hold">
                                          <p:stCondLst>
                                            <p:cond delay="0"/>
                                          </p:stCondLst>
                                        </p:cTn>
                                        <p:tgtEl>
                                          <p:spTgt spid="50"/>
                                        </p:tgtEl>
                                        <p:attrNameLst>
                                          <p:attrName>style.visibility</p:attrName>
                                        </p:attrNameLst>
                                      </p:cBhvr>
                                      <p:to>
                                        <p:strVal val="visible"/>
                                      </p:to>
                                    </p:set>
                                    <p:animEffect transition="in" filter="fade">
                                      <p:cBhvr>
                                        <p:cTn id="347" dur="50"/>
                                        <p:tgtEl>
                                          <p:spTgt spid="50"/>
                                        </p:tgtEl>
                                      </p:cBhvr>
                                    </p:animEffect>
                                  </p:childTnLst>
                                </p:cTn>
                              </p:par>
                            </p:childTnLst>
                          </p:cTn>
                        </p:par>
                        <p:par>
                          <p:cTn id="348" fill="hold">
                            <p:stCondLst>
                              <p:cond delay="4750"/>
                            </p:stCondLst>
                            <p:childTnLst>
                              <p:par>
                                <p:cTn id="349" presetID="10" presetClass="entr" presetSubtype="0" fill="hold" grpId="0" nodeType="afterEffect">
                                  <p:stCondLst>
                                    <p:cond delay="0"/>
                                  </p:stCondLst>
                                  <p:childTnLst>
                                    <p:set>
                                      <p:cBhvr>
                                        <p:cTn id="350" dur="1" fill="hold">
                                          <p:stCondLst>
                                            <p:cond delay="0"/>
                                          </p:stCondLst>
                                        </p:cTn>
                                        <p:tgtEl>
                                          <p:spTgt spid="59"/>
                                        </p:tgtEl>
                                        <p:attrNameLst>
                                          <p:attrName>style.visibility</p:attrName>
                                        </p:attrNameLst>
                                      </p:cBhvr>
                                      <p:to>
                                        <p:strVal val="visible"/>
                                      </p:to>
                                    </p:set>
                                    <p:animEffect transition="in" filter="fade">
                                      <p:cBhvr>
                                        <p:cTn id="351" dur="50"/>
                                        <p:tgtEl>
                                          <p:spTgt spid="59"/>
                                        </p:tgtEl>
                                      </p:cBhvr>
                                    </p:animEffect>
                                  </p:childTnLst>
                                </p:cTn>
                              </p:par>
                            </p:childTnLst>
                          </p:cTn>
                        </p:par>
                        <p:par>
                          <p:cTn id="352" fill="hold">
                            <p:stCondLst>
                              <p:cond delay="4800"/>
                            </p:stCondLst>
                            <p:childTnLst>
                              <p:par>
                                <p:cTn id="353" presetID="10" presetClass="entr" presetSubtype="0" fill="hold" grpId="0" nodeType="afterEffect">
                                  <p:stCondLst>
                                    <p:cond delay="0"/>
                                  </p:stCondLst>
                                  <p:childTnLst>
                                    <p:set>
                                      <p:cBhvr>
                                        <p:cTn id="354" dur="1" fill="hold">
                                          <p:stCondLst>
                                            <p:cond delay="0"/>
                                          </p:stCondLst>
                                        </p:cTn>
                                        <p:tgtEl>
                                          <p:spTgt spid="68"/>
                                        </p:tgtEl>
                                        <p:attrNameLst>
                                          <p:attrName>style.visibility</p:attrName>
                                        </p:attrNameLst>
                                      </p:cBhvr>
                                      <p:to>
                                        <p:strVal val="visible"/>
                                      </p:to>
                                    </p:set>
                                    <p:animEffect transition="in" filter="fade">
                                      <p:cBhvr>
                                        <p:cTn id="355" dur="50"/>
                                        <p:tgtEl>
                                          <p:spTgt spid="68"/>
                                        </p:tgtEl>
                                      </p:cBhvr>
                                    </p:animEffect>
                                  </p:childTnLst>
                                </p:cTn>
                              </p:par>
                            </p:childTnLst>
                          </p:cTn>
                        </p:par>
                        <p:par>
                          <p:cTn id="356" fill="hold">
                            <p:stCondLst>
                              <p:cond delay="4850"/>
                            </p:stCondLst>
                            <p:childTnLst>
                              <p:par>
                                <p:cTn id="357" presetID="10" presetClass="entr" presetSubtype="0" fill="hold" grpId="0" nodeType="afterEffect">
                                  <p:stCondLst>
                                    <p:cond delay="0"/>
                                  </p:stCondLst>
                                  <p:childTnLst>
                                    <p:set>
                                      <p:cBhvr>
                                        <p:cTn id="358" dur="1" fill="hold">
                                          <p:stCondLst>
                                            <p:cond delay="0"/>
                                          </p:stCondLst>
                                        </p:cTn>
                                        <p:tgtEl>
                                          <p:spTgt spid="77"/>
                                        </p:tgtEl>
                                        <p:attrNameLst>
                                          <p:attrName>style.visibility</p:attrName>
                                        </p:attrNameLst>
                                      </p:cBhvr>
                                      <p:to>
                                        <p:strVal val="visible"/>
                                      </p:to>
                                    </p:set>
                                    <p:animEffect transition="in" filter="fade">
                                      <p:cBhvr>
                                        <p:cTn id="359" dur="50"/>
                                        <p:tgtEl>
                                          <p:spTgt spid="77"/>
                                        </p:tgtEl>
                                      </p:cBhvr>
                                    </p:animEffect>
                                  </p:childTnLst>
                                </p:cTn>
                              </p:par>
                            </p:childTnLst>
                          </p:cTn>
                        </p:par>
                        <p:par>
                          <p:cTn id="360" fill="hold">
                            <p:stCondLst>
                              <p:cond delay="4900"/>
                            </p:stCondLst>
                            <p:childTnLst>
                              <p:par>
                                <p:cTn id="361" presetID="10" presetClass="entr" presetSubtype="0" fill="hold" grpId="0" nodeType="afterEffect">
                                  <p:stCondLst>
                                    <p:cond delay="0"/>
                                  </p:stCondLst>
                                  <p:childTnLst>
                                    <p:set>
                                      <p:cBhvr>
                                        <p:cTn id="362" dur="1" fill="hold">
                                          <p:stCondLst>
                                            <p:cond delay="0"/>
                                          </p:stCondLst>
                                        </p:cTn>
                                        <p:tgtEl>
                                          <p:spTgt spid="86"/>
                                        </p:tgtEl>
                                        <p:attrNameLst>
                                          <p:attrName>style.visibility</p:attrName>
                                        </p:attrNameLst>
                                      </p:cBhvr>
                                      <p:to>
                                        <p:strVal val="visible"/>
                                      </p:to>
                                    </p:set>
                                    <p:animEffect transition="in" filter="fade">
                                      <p:cBhvr>
                                        <p:cTn id="363" dur="50"/>
                                        <p:tgtEl>
                                          <p:spTgt spid="86"/>
                                        </p:tgtEl>
                                      </p:cBhvr>
                                    </p:animEffect>
                                  </p:childTnLst>
                                </p:cTn>
                              </p:par>
                            </p:childTnLst>
                          </p:cTn>
                        </p:par>
                        <p:par>
                          <p:cTn id="364" fill="hold">
                            <p:stCondLst>
                              <p:cond delay="4950"/>
                            </p:stCondLst>
                            <p:childTnLst>
                              <p:par>
                                <p:cTn id="365" presetID="10" presetClass="entr" presetSubtype="0" fill="hold" grpId="0" nodeType="afterEffect">
                                  <p:stCondLst>
                                    <p:cond delay="0"/>
                                  </p:stCondLst>
                                  <p:childTnLst>
                                    <p:set>
                                      <p:cBhvr>
                                        <p:cTn id="366" dur="1" fill="hold">
                                          <p:stCondLst>
                                            <p:cond delay="0"/>
                                          </p:stCondLst>
                                        </p:cTn>
                                        <p:tgtEl>
                                          <p:spTgt spid="95"/>
                                        </p:tgtEl>
                                        <p:attrNameLst>
                                          <p:attrName>style.visibility</p:attrName>
                                        </p:attrNameLst>
                                      </p:cBhvr>
                                      <p:to>
                                        <p:strVal val="visible"/>
                                      </p:to>
                                    </p:set>
                                    <p:animEffect transition="in" filter="fade">
                                      <p:cBhvr>
                                        <p:cTn id="367" dur="50"/>
                                        <p:tgtEl>
                                          <p:spTgt spid="95"/>
                                        </p:tgtEl>
                                      </p:cBhvr>
                                    </p:animEffect>
                                  </p:childTnLst>
                                </p:cTn>
                              </p:par>
                            </p:childTnLst>
                          </p:cTn>
                        </p:par>
                        <p:par>
                          <p:cTn id="368" fill="hold">
                            <p:stCondLst>
                              <p:cond delay="5000"/>
                            </p:stCondLst>
                            <p:childTnLst>
                              <p:par>
                                <p:cTn id="369" presetID="10" presetClass="entr" presetSubtype="0" fill="hold" grpId="0" nodeType="afterEffect">
                                  <p:stCondLst>
                                    <p:cond delay="0"/>
                                  </p:stCondLst>
                                  <p:childTnLst>
                                    <p:set>
                                      <p:cBhvr>
                                        <p:cTn id="370" dur="1" fill="hold">
                                          <p:stCondLst>
                                            <p:cond delay="0"/>
                                          </p:stCondLst>
                                        </p:cTn>
                                        <p:tgtEl>
                                          <p:spTgt spid="14"/>
                                        </p:tgtEl>
                                        <p:attrNameLst>
                                          <p:attrName>style.visibility</p:attrName>
                                        </p:attrNameLst>
                                      </p:cBhvr>
                                      <p:to>
                                        <p:strVal val="visible"/>
                                      </p:to>
                                    </p:set>
                                    <p:animEffect transition="in" filter="fade">
                                      <p:cBhvr>
                                        <p:cTn id="371" dur="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1"/>
            </a:pPr>
            <a:r>
              <a:rPr lang="en-US" dirty="0"/>
              <a:t>The “one baptism” of Christ’s Great Commission is taught in these verses, which will be examined in this series of studies:</a:t>
            </a:r>
          </a:p>
        </p:txBody>
      </p:sp>
      <p:sp>
        <p:nvSpPr>
          <p:cNvPr id="96" name="Rectangle 11">
            <a:extLst>
              <a:ext uri="{FF2B5EF4-FFF2-40B4-BE49-F238E27FC236}">
                <a16:creationId xmlns:a16="http://schemas.microsoft.com/office/drawing/2014/main" id="{BAF4AD01-F1C0-42BB-9AB0-3F1BB5F9D3BB}"/>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8:36</a:t>
            </a:r>
            <a:endParaRPr kumimoji="0" lang="en-US" altLang="en-US" sz="1800" b="0" i="0" u="none" strike="noStrike" cap="none" normalizeH="0" baseline="0">
              <a:ln>
                <a:noFill/>
              </a:ln>
              <a:effectLst>
                <a:glow rad="63500">
                  <a:schemeClr val="bg1"/>
                </a:glow>
              </a:effectLst>
            </a:endParaRPr>
          </a:p>
        </p:txBody>
      </p:sp>
      <p:sp>
        <p:nvSpPr>
          <p:cNvPr id="97" name="Rectangle 12">
            <a:extLst>
              <a:ext uri="{FF2B5EF4-FFF2-40B4-BE49-F238E27FC236}">
                <a16:creationId xmlns:a16="http://schemas.microsoft.com/office/drawing/2014/main" id="{3AEC7E38-4CD7-4D16-8805-A72404534C68}"/>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18:8</a:t>
            </a:r>
            <a:endParaRPr kumimoji="0" lang="en-US" altLang="en-US" sz="1800" b="0" i="0" u="none" strike="noStrike" cap="none" normalizeH="0" baseline="0">
              <a:ln>
                <a:noFill/>
              </a:ln>
              <a:effectLst>
                <a:glow rad="63500">
                  <a:schemeClr val="bg1"/>
                </a:glow>
              </a:effectLst>
            </a:endParaRPr>
          </a:p>
        </p:txBody>
      </p:sp>
      <p:sp>
        <p:nvSpPr>
          <p:cNvPr id="98" name="Rectangle 13">
            <a:extLst>
              <a:ext uri="{FF2B5EF4-FFF2-40B4-BE49-F238E27FC236}">
                <a16:creationId xmlns:a16="http://schemas.microsoft.com/office/drawing/2014/main" id="{4C0E64B8-31DE-4D61-8266-2295D78FC8A4}"/>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1:15</a:t>
            </a:r>
            <a:endParaRPr kumimoji="0" lang="en-US" altLang="en-US" sz="1800" b="0" i="0" u="none" strike="noStrike" cap="none" normalizeH="0" baseline="0">
              <a:ln>
                <a:noFill/>
              </a:ln>
              <a:effectLst>
                <a:glow rad="63500">
                  <a:schemeClr val="bg1"/>
                </a:glow>
              </a:effectLst>
            </a:endParaRPr>
          </a:p>
        </p:txBody>
      </p:sp>
      <p:sp>
        <p:nvSpPr>
          <p:cNvPr id="99" name="Rectangle 14">
            <a:extLst>
              <a:ext uri="{FF2B5EF4-FFF2-40B4-BE49-F238E27FC236}">
                <a16:creationId xmlns:a16="http://schemas.microsoft.com/office/drawing/2014/main" id="{82D2EACF-04B6-4E83-BF68-B35F61688538}"/>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effectLst>
                <a:glow rad="63500">
                  <a:schemeClr val="bg1"/>
                </a:glow>
              </a:effectLst>
            </a:endParaRPr>
          </a:p>
        </p:txBody>
      </p:sp>
      <p:sp>
        <p:nvSpPr>
          <p:cNvPr id="100" name="Rectangle 21">
            <a:extLst>
              <a:ext uri="{FF2B5EF4-FFF2-40B4-BE49-F238E27FC236}">
                <a16:creationId xmlns:a16="http://schemas.microsoft.com/office/drawing/2014/main" id="{53C17175-03F9-483F-8B6D-DBBC14EEB894}"/>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8:38</a:t>
            </a:r>
            <a:endParaRPr kumimoji="0" lang="en-US" altLang="en-US" sz="1800" b="0" i="0" u="none" strike="noStrike" cap="none" normalizeH="0" baseline="0">
              <a:ln>
                <a:noFill/>
              </a:ln>
              <a:effectLst>
                <a:glow rad="63500">
                  <a:schemeClr val="bg1"/>
                </a:glow>
              </a:effectLst>
            </a:endParaRPr>
          </a:p>
        </p:txBody>
      </p:sp>
      <p:sp>
        <p:nvSpPr>
          <p:cNvPr id="101" name="Rectangle 23">
            <a:extLst>
              <a:ext uri="{FF2B5EF4-FFF2-40B4-BE49-F238E27FC236}">
                <a16:creationId xmlns:a16="http://schemas.microsoft.com/office/drawing/2014/main" id="{EF7D1019-C717-495A-BE9A-706F8F25C3C9}"/>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1:16</a:t>
            </a:r>
            <a:endParaRPr kumimoji="0" lang="en-US" altLang="en-US" sz="1800" b="0" i="0" u="none" strike="noStrike" cap="none" normalizeH="0" baseline="0">
              <a:ln>
                <a:noFill/>
              </a:ln>
              <a:effectLst>
                <a:glow rad="63500">
                  <a:schemeClr val="bg1"/>
                </a:glow>
              </a:effectLst>
            </a:endParaRPr>
          </a:p>
        </p:txBody>
      </p:sp>
      <p:sp>
        <p:nvSpPr>
          <p:cNvPr id="102" name="Rectangle 30">
            <a:extLst>
              <a:ext uri="{FF2B5EF4-FFF2-40B4-BE49-F238E27FC236}">
                <a16:creationId xmlns:a16="http://schemas.microsoft.com/office/drawing/2014/main" id="{8B8421FC-1990-4AF7-9D18-753C85907BF7}"/>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9:18</a:t>
            </a:r>
            <a:endParaRPr kumimoji="0" lang="en-US" altLang="en-US" sz="1800" b="0" i="0" u="none" strike="noStrike" cap="none" normalizeH="0" baseline="0">
              <a:ln>
                <a:noFill/>
              </a:ln>
              <a:effectLst>
                <a:glow rad="63500">
                  <a:schemeClr val="bg1"/>
                </a:glow>
              </a:effectLst>
            </a:endParaRPr>
          </a:p>
        </p:txBody>
      </p:sp>
      <p:sp>
        <p:nvSpPr>
          <p:cNvPr id="103" name="Rectangle 32">
            <a:extLst>
              <a:ext uri="{FF2B5EF4-FFF2-40B4-BE49-F238E27FC236}">
                <a16:creationId xmlns:a16="http://schemas.microsoft.com/office/drawing/2014/main" id="{5F3ADC00-423C-4BB0-ACE0-3955C93AB6CE}"/>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1:17</a:t>
            </a:r>
            <a:endParaRPr kumimoji="0" lang="en-US" altLang="en-US" sz="1800" b="0" i="0" u="none" strike="noStrike" cap="none" normalizeH="0" baseline="0">
              <a:ln>
                <a:noFill/>
              </a:ln>
              <a:effectLst>
                <a:glow rad="63500">
                  <a:schemeClr val="bg1"/>
                </a:glow>
              </a:effectLst>
            </a:endParaRPr>
          </a:p>
        </p:txBody>
      </p:sp>
      <p:sp>
        <p:nvSpPr>
          <p:cNvPr id="104" name="Rectangle 48">
            <a:extLst>
              <a:ext uri="{FF2B5EF4-FFF2-40B4-BE49-F238E27FC236}">
                <a16:creationId xmlns:a16="http://schemas.microsoft.com/office/drawing/2014/main" id="{91280BA6-17EF-4E5E-A297-6B6712449449}"/>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10:47</a:t>
            </a:r>
            <a:endParaRPr kumimoji="0" lang="en-US" altLang="en-US" sz="1800" b="0" i="0" u="none" strike="noStrike" cap="none" normalizeH="0" baseline="0">
              <a:ln>
                <a:noFill/>
              </a:ln>
              <a:effectLst>
                <a:glow rad="63500">
                  <a:schemeClr val="bg1"/>
                </a:glow>
              </a:effectLst>
            </a:endParaRPr>
          </a:p>
        </p:txBody>
      </p:sp>
      <p:sp>
        <p:nvSpPr>
          <p:cNvPr id="105" name="Rectangle 49">
            <a:extLst>
              <a:ext uri="{FF2B5EF4-FFF2-40B4-BE49-F238E27FC236}">
                <a16:creationId xmlns:a16="http://schemas.microsoft.com/office/drawing/2014/main" id="{E38AF84D-F3E2-4D4A-9EB1-9D072754294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19:5</a:t>
            </a:r>
            <a:endParaRPr kumimoji="0" lang="en-US" altLang="en-US" sz="1800" b="0" i="0" u="none" strike="noStrike" cap="none" normalizeH="0" baseline="0">
              <a:ln>
                <a:noFill/>
              </a:ln>
              <a:effectLst>
                <a:glow rad="63500">
                  <a:schemeClr val="bg1"/>
                </a:glow>
              </a:effectLst>
            </a:endParaRPr>
          </a:p>
        </p:txBody>
      </p:sp>
      <p:sp>
        <p:nvSpPr>
          <p:cNvPr id="106" name="Rectangle 50">
            <a:extLst>
              <a:ext uri="{FF2B5EF4-FFF2-40B4-BE49-F238E27FC236}">
                <a16:creationId xmlns:a16="http://schemas.microsoft.com/office/drawing/2014/main" id="{9CD0DBDB-387B-45FC-AE36-38C98E44668B}"/>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effectLst>
                <a:glow rad="63500">
                  <a:schemeClr val="bg1"/>
                </a:glow>
              </a:effectLst>
            </a:endParaRPr>
          </a:p>
        </p:txBody>
      </p:sp>
      <p:sp>
        <p:nvSpPr>
          <p:cNvPr id="108" name="Rectangle 57">
            <a:extLst>
              <a:ext uri="{FF2B5EF4-FFF2-40B4-BE49-F238E27FC236}">
                <a16:creationId xmlns:a16="http://schemas.microsoft.com/office/drawing/2014/main" id="{3A593152-BBAE-432E-AAE3-319EA62136F5}"/>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10:48</a:t>
            </a:r>
            <a:endParaRPr kumimoji="0" lang="en-US" altLang="en-US" sz="1800" b="0" i="0" u="none" strike="noStrike" cap="none" normalizeH="0" baseline="0">
              <a:ln>
                <a:noFill/>
              </a:ln>
              <a:effectLst>
                <a:glow rad="63500">
                  <a:schemeClr val="bg1"/>
                </a:glow>
              </a:effectLst>
            </a:endParaRPr>
          </a:p>
        </p:txBody>
      </p:sp>
      <p:sp>
        <p:nvSpPr>
          <p:cNvPr id="110" name="Rectangle 61">
            <a:extLst>
              <a:ext uri="{FF2B5EF4-FFF2-40B4-BE49-F238E27FC236}">
                <a16:creationId xmlns:a16="http://schemas.microsoft.com/office/drawing/2014/main" id="{CC10A0ED-9242-4F46-854B-050FE1345C15}"/>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Mt. 28:19</a:t>
            </a:r>
            <a:endParaRPr kumimoji="0" lang="en-US" altLang="en-US" sz="1800" b="0" i="0" u="none" strike="noStrike" cap="none" normalizeH="0" baseline="0" dirty="0">
              <a:ln>
                <a:noFill/>
              </a:ln>
              <a:effectLst>
                <a:glow rad="63500">
                  <a:schemeClr val="bg1"/>
                </a:glow>
              </a:effectLst>
            </a:endParaRPr>
          </a:p>
        </p:txBody>
      </p:sp>
      <p:sp>
        <p:nvSpPr>
          <p:cNvPr id="111" name="Rectangle 65">
            <a:extLst>
              <a:ext uri="{FF2B5EF4-FFF2-40B4-BE49-F238E27FC236}">
                <a16:creationId xmlns:a16="http://schemas.microsoft.com/office/drawing/2014/main" id="{B63E113A-F544-4937-AEB3-B6A9B8543B5A}"/>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2:41</a:t>
            </a:r>
            <a:endParaRPr kumimoji="0" lang="en-US" altLang="en-US" sz="1800" b="0" i="0" u="none" strike="noStrike" cap="none" normalizeH="0" baseline="0">
              <a:ln>
                <a:noFill/>
              </a:ln>
              <a:effectLst>
                <a:glow rad="63500">
                  <a:schemeClr val="bg1"/>
                </a:glow>
              </a:effectLst>
            </a:endParaRPr>
          </a:p>
        </p:txBody>
      </p:sp>
      <p:sp>
        <p:nvSpPr>
          <p:cNvPr id="112" name="Rectangle 67">
            <a:extLst>
              <a:ext uri="{FF2B5EF4-FFF2-40B4-BE49-F238E27FC236}">
                <a16:creationId xmlns:a16="http://schemas.microsoft.com/office/drawing/2014/main" id="{C5F53E7B-4B3A-4499-B7AC-71DA22395D32}"/>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Ro. 6:3</a:t>
            </a:r>
            <a:endParaRPr kumimoji="0" lang="en-US" altLang="en-US" sz="1800" b="0" i="0" u="none" strike="noStrike" cap="none" normalizeH="0" baseline="0" dirty="0">
              <a:ln>
                <a:noFill/>
              </a:ln>
              <a:effectLst>
                <a:glow rad="63500">
                  <a:schemeClr val="bg1"/>
                </a:glow>
              </a:effectLst>
            </a:endParaRPr>
          </a:p>
        </p:txBody>
      </p:sp>
      <p:sp>
        <p:nvSpPr>
          <p:cNvPr id="113" name="Rectangle 68">
            <a:extLst>
              <a:ext uri="{FF2B5EF4-FFF2-40B4-BE49-F238E27FC236}">
                <a16:creationId xmlns:a16="http://schemas.microsoft.com/office/drawing/2014/main" id="{AE12F996-606B-41EA-A295-B2B234BB294A}"/>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Gal. 3:27</a:t>
            </a:r>
            <a:endParaRPr kumimoji="0" lang="en-US" altLang="en-US" sz="1800" b="0" i="0" u="none" strike="noStrike" cap="none" normalizeH="0" baseline="0" dirty="0">
              <a:ln>
                <a:noFill/>
              </a:ln>
              <a:effectLst>
                <a:glow rad="63500">
                  <a:schemeClr val="bg1"/>
                </a:glow>
              </a:effectLst>
            </a:endParaRPr>
          </a:p>
        </p:txBody>
      </p:sp>
      <p:sp>
        <p:nvSpPr>
          <p:cNvPr id="114" name="Rectangle 74">
            <a:extLst>
              <a:ext uri="{FF2B5EF4-FFF2-40B4-BE49-F238E27FC236}">
                <a16:creationId xmlns:a16="http://schemas.microsoft.com/office/drawing/2014/main" id="{463D1CF7-3FFF-467D-A44F-2C851F2F41DB}"/>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8:12</a:t>
            </a:r>
            <a:endParaRPr kumimoji="0" lang="en-US" altLang="en-US" sz="1800" b="0" i="0" u="none" strike="noStrike" cap="none" normalizeH="0" baseline="0">
              <a:ln>
                <a:noFill/>
              </a:ln>
              <a:effectLst>
                <a:glow rad="63500">
                  <a:schemeClr val="bg1"/>
                </a:glow>
              </a:effectLst>
            </a:endParaRPr>
          </a:p>
        </p:txBody>
      </p:sp>
      <p:sp>
        <p:nvSpPr>
          <p:cNvPr id="115" name="Rectangle 76">
            <a:extLst>
              <a:ext uri="{FF2B5EF4-FFF2-40B4-BE49-F238E27FC236}">
                <a16:creationId xmlns:a16="http://schemas.microsoft.com/office/drawing/2014/main" id="{84764B3F-DC71-489E-B1A2-27D84090BCE3}"/>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Ro. 6:4</a:t>
            </a:r>
            <a:endParaRPr kumimoji="0" lang="en-US" altLang="en-US" sz="1800" b="0" i="0" u="none" strike="noStrike" cap="none" normalizeH="0" baseline="0" dirty="0">
              <a:ln>
                <a:noFill/>
              </a:ln>
              <a:effectLst>
                <a:glow rad="63500">
                  <a:schemeClr val="bg1"/>
                </a:glow>
              </a:effectLst>
            </a:endParaRPr>
          </a:p>
        </p:txBody>
      </p:sp>
      <p:sp>
        <p:nvSpPr>
          <p:cNvPr id="116" name="Rectangle 77">
            <a:extLst>
              <a:ext uri="{FF2B5EF4-FFF2-40B4-BE49-F238E27FC236}">
                <a16:creationId xmlns:a16="http://schemas.microsoft.com/office/drawing/2014/main" id="{CD15C062-BAC0-437E-B4EB-2910EFD89C47}"/>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Eph. 4:5</a:t>
            </a:r>
            <a:endParaRPr kumimoji="0" lang="en-US" altLang="en-US" sz="1800" b="0" i="0" u="none" strike="noStrike" cap="none" normalizeH="0" baseline="0">
              <a:ln>
                <a:noFill/>
              </a:ln>
              <a:effectLst>
                <a:glow rad="63500">
                  <a:schemeClr val="bg1"/>
                </a:glow>
              </a:effectLst>
            </a:endParaRPr>
          </a:p>
        </p:txBody>
      </p:sp>
      <p:sp>
        <p:nvSpPr>
          <p:cNvPr id="117" name="Rectangle 80">
            <a:extLst>
              <a:ext uri="{FF2B5EF4-FFF2-40B4-BE49-F238E27FC236}">
                <a16:creationId xmlns:a16="http://schemas.microsoft.com/office/drawing/2014/main" id="{92A75362-E41D-42CC-8097-C01D33EB3BA8}"/>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Mk. 16:16</a:t>
            </a:r>
            <a:endParaRPr kumimoji="0" lang="en-US" altLang="en-US" sz="1800" b="0" i="0" u="none" strike="noStrike" cap="none" normalizeH="0" baseline="0" dirty="0">
              <a:ln>
                <a:noFill/>
              </a:ln>
              <a:effectLst>
                <a:glow rad="63500">
                  <a:schemeClr val="bg1"/>
                </a:glow>
              </a:effectLst>
            </a:endParaRPr>
          </a:p>
        </p:txBody>
      </p:sp>
      <p:sp>
        <p:nvSpPr>
          <p:cNvPr id="118" name="Rectangle 83">
            <a:extLst>
              <a:ext uri="{FF2B5EF4-FFF2-40B4-BE49-F238E27FC236}">
                <a16:creationId xmlns:a16="http://schemas.microsoft.com/office/drawing/2014/main" id="{A65D008D-5C28-4B34-8757-0A7C87663F15}"/>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8:13</a:t>
            </a:r>
            <a:endParaRPr kumimoji="0" lang="en-US" altLang="en-US" sz="1800" b="0" i="0" u="none" strike="noStrike" cap="none" normalizeH="0" baseline="0">
              <a:ln>
                <a:noFill/>
              </a:ln>
              <a:effectLst>
                <a:glow rad="63500">
                  <a:schemeClr val="bg1"/>
                </a:glow>
              </a:effectLst>
            </a:endParaRPr>
          </a:p>
        </p:txBody>
      </p:sp>
      <p:sp>
        <p:nvSpPr>
          <p:cNvPr id="119" name="Rectangle 84">
            <a:extLst>
              <a:ext uri="{FF2B5EF4-FFF2-40B4-BE49-F238E27FC236}">
                <a16:creationId xmlns:a16="http://schemas.microsoft.com/office/drawing/2014/main" id="{13BBE09B-4E8B-471C-A605-9968225E898C}"/>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16:15</a:t>
            </a:r>
            <a:endParaRPr kumimoji="0" lang="en-US" altLang="en-US" sz="1800" b="0" i="0" u="none" strike="noStrike" cap="none" normalizeH="0" baseline="0">
              <a:ln>
                <a:noFill/>
              </a:ln>
              <a:effectLst>
                <a:glow rad="63500">
                  <a:schemeClr val="bg1"/>
                </a:glow>
              </a:effectLst>
            </a:endParaRPr>
          </a:p>
        </p:txBody>
      </p:sp>
      <p:sp>
        <p:nvSpPr>
          <p:cNvPr id="120" name="Rectangle 85">
            <a:extLst>
              <a:ext uri="{FF2B5EF4-FFF2-40B4-BE49-F238E27FC236}">
                <a16:creationId xmlns:a16="http://schemas.microsoft.com/office/drawing/2014/main" id="{21EB2CB3-CB03-4B62-B4C3-7F84C46D6224}"/>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1:13</a:t>
            </a:r>
            <a:endParaRPr kumimoji="0" lang="en-US" altLang="en-US" sz="1800" b="0" i="0" u="none" strike="noStrike" cap="none" normalizeH="0" baseline="0">
              <a:ln>
                <a:noFill/>
              </a:ln>
              <a:effectLst>
                <a:glow rad="63500">
                  <a:schemeClr val="bg1"/>
                </a:glow>
              </a:effectLst>
            </a:endParaRPr>
          </a:p>
        </p:txBody>
      </p:sp>
      <p:sp>
        <p:nvSpPr>
          <p:cNvPr id="121" name="Rectangle 86">
            <a:extLst>
              <a:ext uri="{FF2B5EF4-FFF2-40B4-BE49-F238E27FC236}">
                <a16:creationId xmlns:a16="http://schemas.microsoft.com/office/drawing/2014/main" id="{5005589E-C9F3-43BB-A00A-71D5F23A0269}"/>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Col. 2:12</a:t>
            </a:r>
            <a:endParaRPr kumimoji="0" lang="en-US" altLang="en-US" sz="1800" b="0" i="0" u="none" strike="noStrike" cap="none" normalizeH="0" baseline="0">
              <a:ln>
                <a:noFill/>
              </a:ln>
              <a:effectLst>
                <a:glow rad="63500">
                  <a:schemeClr val="bg1"/>
                </a:glow>
              </a:effectLst>
            </a:endParaRPr>
          </a:p>
        </p:txBody>
      </p:sp>
      <p:sp>
        <p:nvSpPr>
          <p:cNvPr id="122" name="Rectangle 92">
            <a:extLst>
              <a:ext uri="{FF2B5EF4-FFF2-40B4-BE49-F238E27FC236}">
                <a16:creationId xmlns:a16="http://schemas.microsoft.com/office/drawing/2014/main" id="{D39D141A-D68B-4D4C-92C6-C9619DB81A09}"/>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8:16</a:t>
            </a:r>
            <a:endParaRPr kumimoji="0" lang="en-US" altLang="en-US" sz="1800" b="0" i="0" u="none" strike="noStrike" cap="none" normalizeH="0" baseline="0">
              <a:ln>
                <a:noFill/>
              </a:ln>
              <a:effectLst>
                <a:glow rad="63500">
                  <a:schemeClr val="bg1"/>
                </a:glow>
              </a:effectLst>
            </a:endParaRPr>
          </a:p>
        </p:txBody>
      </p:sp>
      <p:sp>
        <p:nvSpPr>
          <p:cNvPr id="123" name="Rectangle 93">
            <a:extLst>
              <a:ext uri="{FF2B5EF4-FFF2-40B4-BE49-F238E27FC236}">
                <a16:creationId xmlns:a16="http://schemas.microsoft.com/office/drawing/2014/main" id="{0CCEF04C-05F3-4A80-BF75-E5300C5DAAB0}"/>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16:33</a:t>
            </a:r>
            <a:endParaRPr kumimoji="0" lang="en-US" altLang="en-US" sz="1800" b="0" i="0" u="none" strike="noStrike" cap="none" normalizeH="0" baseline="0">
              <a:ln>
                <a:noFill/>
              </a:ln>
              <a:effectLst>
                <a:glow rad="63500">
                  <a:schemeClr val="bg1"/>
                </a:glow>
              </a:effectLst>
            </a:endParaRPr>
          </a:p>
        </p:txBody>
      </p:sp>
      <p:sp>
        <p:nvSpPr>
          <p:cNvPr id="124" name="Rectangle 94">
            <a:extLst>
              <a:ext uri="{FF2B5EF4-FFF2-40B4-BE49-F238E27FC236}">
                <a16:creationId xmlns:a16="http://schemas.microsoft.com/office/drawing/2014/main" id="{6FB5F108-0A86-42D2-8319-E3F11E5055E9}"/>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1:14</a:t>
            </a:r>
            <a:endParaRPr kumimoji="0" lang="en-US" altLang="en-US" sz="1800" b="0" i="0" u="none" strike="noStrike" cap="none" normalizeH="0" baseline="0">
              <a:ln>
                <a:noFill/>
              </a:ln>
              <a:effectLst>
                <a:glow rad="63500">
                  <a:schemeClr val="bg1"/>
                </a:glow>
              </a:effectLst>
            </a:endParaRPr>
          </a:p>
        </p:txBody>
      </p:sp>
      <p:sp>
        <p:nvSpPr>
          <p:cNvPr id="4" name="TextBox 3">
            <a:extLst>
              <a:ext uri="{FF2B5EF4-FFF2-40B4-BE49-F238E27FC236}">
                <a16:creationId xmlns:a16="http://schemas.microsoft.com/office/drawing/2014/main" id="{83850AA4-83C5-44DA-9143-1EF71D2E624E}"/>
              </a:ext>
            </a:extLst>
          </p:cNvPr>
          <p:cNvSpPr txBox="1"/>
          <p:nvPr/>
        </p:nvSpPr>
        <p:spPr>
          <a:xfrm>
            <a:off x="6161875" y="4841857"/>
            <a:ext cx="850392" cy="307777"/>
          </a:xfrm>
          <a:prstGeom prst="rect">
            <a:avLst/>
          </a:prstGeom>
          <a:noFill/>
        </p:spPr>
        <p:txBody>
          <a:bodyPr wrap="square" lIns="0" tIns="0" rIns="0" bIns="0" rtlCol="0">
            <a:spAutoFit/>
          </a:bodyPr>
          <a:lstStyle/>
          <a:p>
            <a:pPr algn="ctr"/>
            <a:r>
              <a:rPr lang="en-US" sz="2000" b="1" dirty="0">
                <a:effectLst>
                  <a:glow rad="63500">
                    <a:schemeClr val="bg1"/>
                  </a:glow>
                </a:effectLst>
              </a:rPr>
              <a:t>Ac. 2:38</a:t>
            </a:r>
          </a:p>
        </p:txBody>
      </p:sp>
      <p:sp>
        <p:nvSpPr>
          <p:cNvPr id="33" name="TextBox 32">
            <a:extLst>
              <a:ext uri="{FF2B5EF4-FFF2-40B4-BE49-F238E27FC236}">
                <a16:creationId xmlns:a16="http://schemas.microsoft.com/office/drawing/2014/main" id="{5014E40D-DCBE-492A-8490-908FD4F5425C}"/>
              </a:ext>
            </a:extLst>
          </p:cNvPr>
          <p:cNvSpPr txBox="1"/>
          <p:nvPr/>
        </p:nvSpPr>
        <p:spPr>
          <a:xfrm>
            <a:off x="8573980" y="4833937"/>
            <a:ext cx="990655" cy="307777"/>
          </a:xfrm>
          <a:prstGeom prst="rect">
            <a:avLst/>
          </a:prstGeom>
          <a:noFill/>
        </p:spPr>
        <p:txBody>
          <a:bodyPr wrap="square" lIns="0" tIns="0" rIns="0" bIns="0" rtlCol="0">
            <a:spAutoFit/>
          </a:bodyPr>
          <a:lstStyle/>
          <a:p>
            <a:pPr algn="ctr"/>
            <a:r>
              <a:rPr lang="en-US" sz="2000" b="1" dirty="0">
                <a:effectLst>
                  <a:glow rad="63500">
                    <a:schemeClr val="bg1"/>
                  </a:glow>
                </a:effectLst>
              </a:rPr>
              <a:t>Ac. 22:16</a:t>
            </a:r>
          </a:p>
        </p:txBody>
      </p:sp>
    </p:spTree>
    <p:extLst>
      <p:ext uri="{BB962C8B-B14F-4D97-AF65-F5344CB8AC3E}">
        <p14:creationId xmlns:p14="http://schemas.microsoft.com/office/powerpoint/2010/main" val="3033962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99"/>
                                        </p:tgtEl>
                                      </p:cBhvr>
                                      <p:by x="140000" y="140000"/>
                                    </p:animScale>
                                  </p:childTnLst>
                                </p:cTn>
                              </p:par>
                              <p:par>
                                <p:cTn id="12" presetID="1" presetClass="emph" presetSubtype="2" fill="hold" nodeType="withEffect">
                                  <p:stCondLst>
                                    <p:cond delay="0"/>
                                  </p:stCondLst>
                                  <p:childTnLst>
                                    <p:animClr clrSpc="rgb" dir="cw">
                                      <p:cBhvr>
                                        <p:cTn id="13" dur="2000" fill="hold"/>
                                        <p:tgtEl>
                                          <p:spTgt spid="99"/>
                                        </p:tgtEl>
                                        <p:attrNameLst>
                                          <p:attrName>fillcolor</p:attrName>
                                        </p:attrNameLst>
                                      </p:cBhvr>
                                      <p:to>
                                        <a:srgbClr val="FF0000"/>
                                      </p:to>
                                    </p:animClr>
                                    <p:set>
                                      <p:cBhvr>
                                        <p:cTn id="14" dur="2000" fill="hold"/>
                                        <p:tgtEl>
                                          <p:spTgt spid="99"/>
                                        </p:tgtEl>
                                        <p:attrNameLst>
                                          <p:attrName>fill.type</p:attrName>
                                        </p:attrNameLst>
                                      </p:cBhvr>
                                      <p:to>
                                        <p:strVal val="solid"/>
                                      </p:to>
                                    </p:set>
                                    <p:set>
                                      <p:cBhvr>
                                        <p:cTn id="15" dur="2000" fill="hold"/>
                                        <p:tgtEl>
                                          <p:spTgt spid="9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CAC9ED2-94B8-429B-9E29-57E55DC7F9C2}"/>
              </a:ext>
            </a:extLst>
          </p:cNvPr>
          <p:cNvSpPr>
            <a:spLocks noGrp="1"/>
          </p:cNvSpPr>
          <p:nvPr>
            <p:ph idx="1"/>
          </p:nvPr>
        </p:nvSpPr>
        <p:spPr>
          <a:xfrm>
            <a:off x="130274" y="3367099"/>
            <a:ext cx="6047242" cy="3490901"/>
          </a:xfrm>
          <a:solidFill>
            <a:schemeClr val="tx1"/>
          </a:solidFill>
        </p:spPr>
        <p:txBody>
          <a:bodyPr>
            <a:normAutofit/>
          </a:bodyPr>
          <a:lstStyle/>
          <a:p>
            <a:pPr marL="0" lvl="1" indent="0">
              <a:spcBef>
                <a:spcPts val="1000"/>
              </a:spcBef>
              <a:buNone/>
            </a:pPr>
            <a:r>
              <a:rPr lang="en-US" dirty="0">
                <a:solidFill>
                  <a:schemeClr val="bg1"/>
                </a:solidFill>
                <a:effectLst/>
              </a:rPr>
              <a:t>The key word in these verses has to do with being “SAVED.”</a:t>
            </a:r>
          </a:p>
          <a:p>
            <a:pPr marL="0" lvl="1" indent="0">
              <a:spcBef>
                <a:spcPts val="1000"/>
              </a:spcBef>
              <a:buNone/>
            </a:pPr>
            <a:r>
              <a:rPr lang="en-US" dirty="0">
                <a:solidFill>
                  <a:schemeClr val="bg1"/>
                </a:solidFill>
                <a:effectLst/>
              </a:rPr>
              <a:t>Man’s greatest need today is to be “saved,” but to be “saved” in the way that the Bible teaches us to be saved.</a:t>
            </a:r>
          </a:p>
          <a:p>
            <a:pPr marL="0" lvl="1" indent="0">
              <a:spcBef>
                <a:spcPts val="1000"/>
              </a:spcBef>
              <a:buNone/>
            </a:pPr>
            <a:r>
              <a:rPr lang="en-US" dirty="0">
                <a:solidFill>
                  <a:schemeClr val="bg1"/>
                </a:solidFill>
                <a:effectLst/>
              </a:rPr>
              <a:t>The Bible affirms that being saved can only be done through Christ and done God’s way.</a:t>
            </a:r>
          </a:p>
          <a:p>
            <a:pPr marL="0" lvl="1" indent="0">
              <a:spcBef>
                <a:spcPts val="1000"/>
              </a:spcBef>
              <a:buNone/>
            </a:pPr>
            <a:r>
              <a:rPr lang="en-US" dirty="0">
                <a:solidFill>
                  <a:schemeClr val="bg1"/>
                </a:solidFill>
                <a:effectLst/>
              </a:rPr>
              <a:t>We must define and understand “saved” in the way the Bible defines it!</a:t>
            </a:r>
          </a:p>
        </p:txBody>
      </p:sp>
      <p:sp>
        <p:nvSpPr>
          <p:cNvPr id="9" name="TextBox 8">
            <a:extLst>
              <a:ext uri="{FF2B5EF4-FFF2-40B4-BE49-F238E27FC236}">
                <a16:creationId xmlns:a16="http://schemas.microsoft.com/office/drawing/2014/main" id="{43D28BFF-301E-4EEC-803A-845F4F07191E}"/>
              </a:ext>
            </a:extLst>
          </p:cNvPr>
          <p:cNvSpPr txBox="1"/>
          <p:nvPr/>
        </p:nvSpPr>
        <p:spPr>
          <a:xfrm>
            <a:off x="215757" y="1058775"/>
            <a:ext cx="11763910" cy="2308324"/>
          </a:xfrm>
          <a:prstGeom prst="rect">
            <a:avLst/>
          </a:prstGeom>
          <a:noFill/>
        </p:spPr>
        <p:txBody>
          <a:bodyPr wrap="square" rtlCol="0">
            <a:spAutoFit/>
          </a:bodyPr>
          <a:lstStyle/>
          <a:p>
            <a:r>
              <a:rPr lang="en-US" sz="2400" b="1" dirty="0">
                <a:effectLst>
                  <a:glow rad="76200">
                    <a:schemeClr val="bg1"/>
                  </a:glow>
                </a:effectLst>
              </a:rPr>
              <a:t> 20 who formerly were disobedient, when once the Divine longsuffering waited in the days of Noah, while the ark was being prepared, in which a few, that is, eight souls, were saved through water.</a:t>
            </a:r>
          </a:p>
          <a:p>
            <a:r>
              <a:rPr lang="en-US" sz="2400" b="1" dirty="0">
                <a:effectLst>
                  <a:glow rad="76200">
                    <a:schemeClr val="bg1"/>
                  </a:glow>
                </a:effectLst>
              </a:rPr>
              <a:t> 21 There is also an antitype which now saves us—baptism (not the removal of the filth of the flesh, but the answer of a good conscience toward God), through the resurrection of Jesus Christ.</a:t>
            </a:r>
          </a:p>
        </p:txBody>
      </p:sp>
      <p:sp>
        <p:nvSpPr>
          <p:cNvPr id="10" name="Content Placeholder 2">
            <a:extLst>
              <a:ext uri="{FF2B5EF4-FFF2-40B4-BE49-F238E27FC236}">
                <a16:creationId xmlns:a16="http://schemas.microsoft.com/office/drawing/2014/main" id="{6E727960-E271-43FF-9DBE-6D661B4CF553}"/>
              </a:ext>
            </a:extLst>
          </p:cNvPr>
          <p:cNvSpPr txBox="1">
            <a:spLocks/>
          </p:cNvSpPr>
          <p:nvPr/>
        </p:nvSpPr>
        <p:spPr>
          <a:xfrm>
            <a:off x="6457924" y="3367098"/>
            <a:ext cx="5603802" cy="3490901"/>
          </a:xfrm>
          <a:prstGeom prst="rect">
            <a:avLst/>
          </a:prstGeom>
          <a:solidFill>
            <a:srgbClr val="0070C0"/>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dirty="0">
                <a:solidFill>
                  <a:schemeClr val="bg1"/>
                </a:solidFill>
                <a:effectLst/>
              </a:rPr>
              <a:t>Salvation is only possible through the patience and mercy of God!</a:t>
            </a:r>
          </a:p>
          <a:p>
            <a:pPr marL="0" lvl="1" indent="0">
              <a:spcBef>
                <a:spcPts val="1000"/>
              </a:spcBef>
              <a:buNone/>
            </a:pPr>
            <a:r>
              <a:rPr lang="en-US" dirty="0">
                <a:solidFill>
                  <a:schemeClr val="bg1"/>
                </a:solidFill>
                <a:effectLst/>
              </a:rPr>
              <a:t>Noah and his family were saved because “the Divine longsuffering waited.”</a:t>
            </a:r>
          </a:p>
          <a:p>
            <a:pPr marL="0" lvl="1" indent="0">
              <a:spcBef>
                <a:spcPts val="1000"/>
              </a:spcBef>
              <a:buNone/>
            </a:pPr>
            <a:r>
              <a:rPr lang="en-US" dirty="0">
                <a:solidFill>
                  <a:schemeClr val="bg1"/>
                </a:solidFill>
                <a:effectLst/>
              </a:rPr>
              <a:t>Man is able to be saved today because “the Divine longsuffering” is waiting (2 Pet. 3:9, 15; Rom. 2:4).</a:t>
            </a:r>
          </a:p>
          <a:p>
            <a:pPr marL="0" lvl="1" indent="0">
              <a:spcBef>
                <a:spcPts val="1000"/>
              </a:spcBef>
              <a:buNone/>
            </a:pPr>
            <a:r>
              <a:rPr lang="en-US" dirty="0">
                <a:solidFill>
                  <a:schemeClr val="bg1"/>
                </a:solidFill>
                <a:effectLst/>
              </a:rPr>
              <a:t>Thus, it is imperative that we respond appropriately to the Divine longsuffering.</a:t>
            </a:r>
          </a:p>
          <a:p>
            <a:pPr marL="0" lvl="1" indent="0">
              <a:spcBef>
                <a:spcPts val="1000"/>
              </a:spcBef>
              <a:buNone/>
            </a:pPr>
            <a:endParaRPr lang="en-US" dirty="0">
              <a:solidFill>
                <a:schemeClr val="bg1"/>
              </a:solidFill>
              <a:effectLst/>
            </a:endParaRPr>
          </a:p>
        </p:txBody>
      </p:sp>
      <p:sp>
        <p:nvSpPr>
          <p:cNvPr id="15" name="Content Placeholder 2">
            <a:extLst>
              <a:ext uri="{FF2B5EF4-FFF2-40B4-BE49-F238E27FC236}">
                <a16:creationId xmlns:a16="http://schemas.microsoft.com/office/drawing/2014/main" id="{4E4807BA-0187-4BBE-AB6A-E0B5B640A5E0}"/>
              </a:ext>
            </a:extLst>
          </p:cNvPr>
          <p:cNvSpPr txBox="1">
            <a:spLocks/>
          </p:cNvSpPr>
          <p:nvPr/>
        </p:nvSpPr>
        <p:spPr>
          <a:xfrm>
            <a:off x="10883039" y="1504016"/>
            <a:ext cx="792386" cy="343312"/>
          </a:xfrm>
          <a:prstGeom prst="rect">
            <a:avLst/>
          </a:prstGeom>
          <a:solidFill>
            <a:schemeClr val="tx1"/>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saved</a:t>
            </a:r>
          </a:p>
        </p:txBody>
      </p:sp>
      <p:sp>
        <p:nvSpPr>
          <p:cNvPr id="12" name="Content Placeholder 2">
            <a:extLst>
              <a:ext uri="{FF2B5EF4-FFF2-40B4-BE49-F238E27FC236}">
                <a16:creationId xmlns:a16="http://schemas.microsoft.com/office/drawing/2014/main" id="{2CB457CE-A693-4532-9674-18966C12F829}"/>
              </a:ext>
            </a:extLst>
          </p:cNvPr>
          <p:cNvSpPr txBox="1">
            <a:spLocks/>
          </p:cNvSpPr>
          <p:nvPr/>
        </p:nvSpPr>
        <p:spPr>
          <a:xfrm>
            <a:off x="6795764" y="1141654"/>
            <a:ext cx="2603418" cy="343312"/>
          </a:xfrm>
          <a:prstGeom prst="rect">
            <a:avLst/>
          </a:prstGeom>
          <a:solidFill>
            <a:srgbClr val="0070C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Divine longsuffering</a:t>
            </a:r>
          </a:p>
        </p:txBody>
      </p:sp>
      <p:sp>
        <p:nvSpPr>
          <p:cNvPr id="25" name="Content Placeholder 2">
            <a:extLst>
              <a:ext uri="{FF2B5EF4-FFF2-40B4-BE49-F238E27FC236}">
                <a16:creationId xmlns:a16="http://schemas.microsoft.com/office/drawing/2014/main" id="{61E5CBDB-0E76-44C2-A47C-B179D6EA091E}"/>
              </a:ext>
            </a:extLst>
          </p:cNvPr>
          <p:cNvSpPr txBox="1">
            <a:spLocks/>
          </p:cNvSpPr>
          <p:nvPr/>
        </p:nvSpPr>
        <p:spPr>
          <a:xfrm>
            <a:off x="5313982" y="2238183"/>
            <a:ext cx="753736" cy="343312"/>
          </a:xfrm>
          <a:prstGeom prst="rect">
            <a:avLst/>
          </a:prstGeom>
          <a:solidFill>
            <a:schemeClr val="tx1"/>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saves</a:t>
            </a:r>
          </a:p>
        </p:txBody>
      </p:sp>
    </p:spTree>
    <p:extLst>
      <p:ext uri="{BB962C8B-B14F-4D97-AF65-F5344CB8AC3E}">
        <p14:creationId xmlns:p14="http://schemas.microsoft.com/office/powerpoint/2010/main" val="30133394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9" grpId="0"/>
      <p:bldP spid="10" grpId="0" animBg="1"/>
      <p:bldP spid="15" grpId="0" animBg="1"/>
      <p:bldP spid="12"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Baptism is an “antitype” of Noah’s salvation.</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fontScale="92500" lnSpcReduction="10000"/>
          </a:bodyPr>
          <a:lstStyle/>
          <a:p>
            <a:r>
              <a:rPr lang="en-US" dirty="0"/>
              <a:t>In English, the word “antitype” is defined as “something that corresponds to or is foreshadowed in a type.”</a:t>
            </a:r>
          </a:p>
          <a:p>
            <a:r>
              <a:rPr lang="en-US" dirty="0"/>
              <a:t>In the study of the Bible, there are numerous types and antitypes.</a:t>
            </a:r>
          </a:p>
          <a:p>
            <a:pPr lvl="1"/>
            <a:r>
              <a:rPr lang="en-US" dirty="0"/>
              <a:t>Types foreshadow that which is to come.</a:t>
            </a:r>
          </a:p>
          <a:p>
            <a:pPr lvl="1"/>
            <a:r>
              <a:rPr lang="en-US" dirty="0"/>
              <a:t>Antitypes are the substance or the reality of that which was foreshadowed.</a:t>
            </a:r>
          </a:p>
          <a:p>
            <a:pPr lvl="1"/>
            <a:r>
              <a:rPr lang="en-US" dirty="0"/>
              <a:t>The “shadow” and “copy” of things in the Old Testament foreshadowed “the very image” of “the good things to come” in and under the New Testament (Heb. 10:1; 8:5; 9:24).</a:t>
            </a:r>
          </a:p>
          <a:p>
            <a:r>
              <a:rPr lang="en-US" dirty="0"/>
              <a:t>The Greek word for “antitype” is </a:t>
            </a:r>
            <a:r>
              <a:rPr lang="en-US" i="1" dirty="0" err="1"/>
              <a:t>antitupos</a:t>
            </a:r>
            <a:r>
              <a:rPr lang="en-US" i="1" dirty="0"/>
              <a:t> </a:t>
            </a:r>
            <a:r>
              <a:rPr lang="en-US" dirty="0"/>
              <a:t>(compound of </a:t>
            </a:r>
            <a:r>
              <a:rPr lang="en-US" i="1" dirty="0"/>
              <a:t>anti </a:t>
            </a:r>
            <a:r>
              <a:rPr lang="en-US" dirty="0"/>
              <a:t>and </a:t>
            </a:r>
            <a:r>
              <a:rPr lang="en-US" i="1" dirty="0" err="1"/>
              <a:t>tupos</a:t>
            </a:r>
            <a:r>
              <a:rPr lang="en-US" dirty="0"/>
              <a:t>).</a:t>
            </a:r>
          </a:p>
          <a:p>
            <a:pPr lvl="1"/>
            <a:r>
              <a:rPr lang="en-US" dirty="0"/>
              <a:t>The word </a:t>
            </a:r>
            <a:r>
              <a:rPr lang="en-US" i="1" dirty="0"/>
              <a:t>anti </a:t>
            </a:r>
            <a:r>
              <a:rPr lang="en-US" dirty="0"/>
              <a:t>originally meant “opposite,” then “of various types of correspondence.”</a:t>
            </a:r>
          </a:p>
          <a:p>
            <a:pPr lvl="1"/>
            <a:r>
              <a:rPr lang="en-US" dirty="0"/>
              <a:t>The word </a:t>
            </a:r>
            <a:r>
              <a:rPr lang="en-US" i="1" dirty="0" err="1"/>
              <a:t>tupos</a:t>
            </a:r>
            <a:r>
              <a:rPr lang="en-US" i="1" dirty="0"/>
              <a:t> </a:t>
            </a:r>
            <a:r>
              <a:rPr lang="en-US" dirty="0"/>
              <a:t>was used of: </a:t>
            </a:r>
          </a:p>
          <a:p>
            <a:pPr lvl="2"/>
            <a:r>
              <a:rPr lang="en-US" dirty="0"/>
              <a:t>“an impression…a mark made as the result of a blow or pressure.”</a:t>
            </a:r>
          </a:p>
          <a:p>
            <a:pPr lvl="2"/>
            <a:r>
              <a:rPr lang="en-US" dirty="0"/>
              <a:t>something that was struck (or hammered/impressed) into a shape, form or pattern.</a:t>
            </a:r>
          </a:p>
          <a:p>
            <a:pPr lvl="1"/>
            <a:r>
              <a:rPr lang="en-US" dirty="0"/>
              <a:t>Therefore, the anti-type is that which stands over against or corresponds to the type.</a:t>
            </a:r>
          </a:p>
          <a:p>
            <a:pPr lvl="1"/>
            <a:r>
              <a:rPr lang="en-US" dirty="0"/>
              <a:t>The “type” was “a figure of something future or prophetic, called the ‘Antitype.’” </a:t>
            </a:r>
          </a:p>
        </p:txBody>
      </p:sp>
    </p:spTree>
    <p:extLst>
      <p:ext uri="{BB962C8B-B14F-4D97-AF65-F5344CB8AC3E}">
        <p14:creationId xmlns:p14="http://schemas.microsoft.com/office/powerpoint/2010/main" val="1276476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Baptism is an “antitype” of Noah’s salvation.</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pPr>
              <a:buFont typeface="+mj-lt"/>
              <a:buAutoNum type="alphaUcPeriod" startAt="4"/>
            </a:pPr>
            <a:r>
              <a:rPr lang="en-US" dirty="0"/>
              <a:t>There are numerous types (shadows, copies) in the Old Testament of New Testament antitypes (realities, originals). </a:t>
            </a:r>
          </a:p>
        </p:txBody>
      </p:sp>
      <p:graphicFrame>
        <p:nvGraphicFramePr>
          <p:cNvPr id="4" name="Table 5">
            <a:extLst>
              <a:ext uri="{FF2B5EF4-FFF2-40B4-BE49-F238E27FC236}">
                <a16:creationId xmlns:a16="http://schemas.microsoft.com/office/drawing/2014/main" id="{B31748CB-85C5-4EC6-B29B-4140D0D364E8}"/>
              </a:ext>
            </a:extLst>
          </p:cNvPr>
          <p:cNvGraphicFramePr>
            <a:graphicFrameLocks noGrp="1"/>
          </p:cNvGraphicFramePr>
          <p:nvPr>
            <p:extLst>
              <p:ext uri="{D42A27DB-BD31-4B8C-83A1-F6EECF244321}">
                <p14:modId xmlns:p14="http://schemas.microsoft.com/office/powerpoint/2010/main" val="2861660630"/>
              </p:ext>
            </p:extLst>
          </p:nvPr>
        </p:nvGraphicFramePr>
        <p:xfrm>
          <a:off x="1038803" y="2722884"/>
          <a:ext cx="10386060" cy="3620244"/>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5074358">
                  <a:extLst>
                    <a:ext uri="{9D8B030D-6E8A-4147-A177-3AD203B41FA5}">
                      <a16:colId xmlns:a16="http://schemas.microsoft.com/office/drawing/2014/main" val="3873581602"/>
                    </a:ext>
                  </a:extLst>
                </a:gridCol>
                <a:gridCol w="5311702">
                  <a:extLst>
                    <a:ext uri="{9D8B030D-6E8A-4147-A177-3AD203B41FA5}">
                      <a16:colId xmlns:a16="http://schemas.microsoft.com/office/drawing/2014/main" val="1203034984"/>
                    </a:ext>
                  </a:extLst>
                </a:gridCol>
              </a:tblGrid>
              <a:tr h="603374">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Type (in the Old Testament)</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Antitype (in the New Testament)</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550126510"/>
                  </a:ext>
                </a:extLst>
              </a:tr>
              <a:tr h="603374">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Passover lamb (Ex. 12)</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Christ (John 1:29; 1 Cor. 5:7)</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728682"/>
                  </a:ext>
                </a:extLst>
              </a:tr>
              <a:tr h="603374">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serpent lifted up (Num. 21:4-9)</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Christ lifted up (John 3:14-15)</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761162"/>
                  </a:ext>
                </a:extLst>
              </a:tr>
              <a:tr h="603374">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Moses (Deut. 18:15-19)</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Christ (Acts 3:22-23)</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373872"/>
                  </a:ext>
                </a:extLst>
              </a:tr>
              <a:tr h="603374">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Jonah delivered (Jonah 1:17-2:10)</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Christ’s resurrection (Matt. 12:40-41)</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593883"/>
                  </a:ext>
                </a:extLst>
              </a:tr>
              <a:tr h="603374">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tabernacle </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Christ’s church and heaven (Heb. 9-10)</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086925"/>
                  </a:ext>
                </a:extLst>
              </a:tr>
            </a:tbl>
          </a:graphicData>
        </a:graphic>
      </p:graphicFrame>
    </p:spTree>
    <p:extLst>
      <p:ext uri="{BB962C8B-B14F-4D97-AF65-F5344CB8AC3E}">
        <p14:creationId xmlns:p14="http://schemas.microsoft.com/office/powerpoint/2010/main" val="1968430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Baptism is an “antitype” of Noah’s salvation.</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pPr>
              <a:buFont typeface="+mj-lt"/>
              <a:buAutoNum type="alphaUcPeriod" startAt="5"/>
            </a:pPr>
            <a:r>
              <a:rPr lang="en-US" dirty="0"/>
              <a:t>Consider some parallels (types and antitypes) in 1 Peter 3:20-21:</a:t>
            </a:r>
          </a:p>
        </p:txBody>
      </p:sp>
      <p:graphicFrame>
        <p:nvGraphicFramePr>
          <p:cNvPr id="4" name="Table 5">
            <a:extLst>
              <a:ext uri="{FF2B5EF4-FFF2-40B4-BE49-F238E27FC236}">
                <a16:creationId xmlns:a16="http://schemas.microsoft.com/office/drawing/2014/main" id="{B31748CB-85C5-4EC6-B29B-4140D0D364E8}"/>
              </a:ext>
            </a:extLst>
          </p:cNvPr>
          <p:cNvGraphicFramePr>
            <a:graphicFrameLocks noGrp="1"/>
          </p:cNvGraphicFramePr>
          <p:nvPr>
            <p:extLst>
              <p:ext uri="{D42A27DB-BD31-4B8C-83A1-F6EECF244321}">
                <p14:modId xmlns:p14="http://schemas.microsoft.com/office/powerpoint/2010/main" val="1849462796"/>
              </p:ext>
            </p:extLst>
          </p:nvPr>
        </p:nvGraphicFramePr>
        <p:xfrm>
          <a:off x="2003444" y="2401338"/>
          <a:ext cx="6105576" cy="3901344"/>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3081022">
                  <a:extLst>
                    <a:ext uri="{9D8B030D-6E8A-4147-A177-3AD203B41FA5}">
                      <a16:colId xmlns:a16="http://schemas.microsoft.com/office/drawing/2014/main" val="3873581602"/>
                    </a:ext>
                  </a:extLst>
                </a:gridCol>
                <a:gridCol w="3024554">
                  <a:extLst>
                    <a:ext uri="{9D8B030D-6E8A-4147-A177-3AD203B41FA5}">
                      <a16:colId xmlns:a16="http://schemas.microsoft.com/office/drawing/2014/main" val="1203034984"/>
                    </a:ext>
                  </a:extLst>
                </a:gridCol>
              </a:tblGrid>
              <a:tr h="884474">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Verse 20</a:t>
                      </a:r>
                    </a:p>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(Noah and the flood)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Verse 21 </a:t>
                      </a:r>
                    </a:p>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(Our salvation today)</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550126510"/>
                  </a:ext>
                </a:extLst>
              </a:tr>
              <a:tr h="603374">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Eight souls</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Us</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728682"/>
                  </a:ext>
                </a:extLst>
              </a:tr>
              <a:tr h="603374">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Few</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[Few] (Matt. 7:14)</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761162"/>
                  </a:ext>
                </a:extLst>
              </a:tr>
              <a:tr h="603374">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Saves</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373872"/>
                  </a:ext>
                </a:extLst>
              </a:tr>
              <a:tr h="603374">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Through</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[Through] implied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593883"/>
                  </a:ext>
                </a:extLst>
              </a:tr>
              <a:tr h="603374">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Water</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Baptism </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086925"/>
                  </a:ext>
                </a:extLst>
              </a:tr>
            </a:tbl>
          </a:graphicData>
        </a:graphic>
      </p:graphicFrame>
    </p:spTree>
    <p:extLst>
      <p:ext uri="{BB962C8B-B14F-4D97-AF65-F5344CB8AC3E}">
        <p14:creationId xmlns:p14="http://schemas.microsoft.com/office/powerpoint/2010/main" val="2193670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Baptism is an “antitype” of Noah’s salvation.</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pPr>
              <a:buFont typeface="+mj-lt"/>
              <a:buAutoNum type="alphaUcPeriod" startAt="5"/>
            </a:pPr>
            <a:r>
              <a:rPr lang="en-US" dirty="0"/>
              <a:t>Consider some parallels (types and antitypes) in 1 Peter 3:20-21:</a:t>
            </a:r>
          </a:p>
          <a:p>
            <a:pPr lvl="1"/>
            <a:r>
              <a:rPr lang="en-US" dirty="0"/>
              <a:t>Noah’s salvation was “through water,” which became the type (or figure, shadow or copy) of our salvation through baptism (which is the true reality of God’s design).</a:t>
            </a:r>
          </a:p>
          <a:p>
            <a:pPr lvl="2"/>
            <a:r>
              <a:rPr lang="en-US" dirty="0"/>
              <a:t>The Greek preposition </a:t>
            </a:r>
            <a:r>
              <a:rPr lang="en-US" i="1" dirty="0" err="1"/>
              <a:t>dia</a:t>
            </a:r>
            <a:r>
              <a:rPr lang="en-US" dirty="0"/>
              <a:t> is used here.</a:t>
            </a:r>
          </a:p>
          <a:p>
            <a:pPr lvl="3"/>
            <a:r>
              <a:rPr lang="en-US" i="1" dirty="0" err="1"/>
              <a:t>Dia</a:t>
            </a:r>
            <a:r>
              <a:rPr lang="en-US" i="1" dirty="0"/>
              <a:t> </a:t>
            </a:r>
            <a:r>
              <a:rPr lang="en-US" dirty="0"/>
              <a:t>is a “marker of extension through an area or object.”</a:t>
            </a:r>
          </a:p>
          <a:p>
            <a:pPr lvl="3"/>
            <a:r>
              <a:rPr lang="en-US" i="1" dirty="0" err="1"/>
              <a:t>Dia</a:t>
            </a:r>
            <a:r>
              <a:rPr lang="en-US" i="1" dirty="0"/>
              <a:t> </a:t>
            </a:r>
            <a:r>
              <a:rPr lang="en-US" dirty="0"/>
              <a:t>is a “marker of instrumentality or circumstance whereby something is accomplished or effected.”</a:t>
            </a:r>
          </a:p>
          <a:p>
            <a:pPr lvl="3"/>
            <a:r>
              <a:rPr lang="en-US" dirty="0"/>
              <a:t>“The water is in the Apostle’s view the medium of saving…”</a:t>
            </a:r>
          </a:p>
          <a:p>
            <a:pPr lvl="1"/>
            <a:endParaRPr lang="en-US" dirty="0"/>
          </a:p>
        </p:txBody>
      </p:sp>
      <p:graphicFrame>
        <p:nvGraphicFramePr>
          <p:cNvPr id="4" name="Table 5">
            <a:extLst>
              <a:ext uri="{FF2B5EF4-FFF2-40B4-BE49-F238E27FC236}">
                <a16:creationId xmlns:a16="http://schemas.microsoft.com/office/drawing/2014/main" id="{B31748CB-85C5-4EC6-B29B-4140D0D364E8}"/>
              </a:ext>
            </a:extLst>
          </p:cNvPr>
          <p:cNvGraphicFramePr>
            <a:graphicFrameLocks noGrp="1"/>
          </p:cNvGraphicFramePr>
          <p:nvPr>
            <p:extLst>
              <p:ext uri="{D42A27DB-BD31-4B8C-83A1-F6EECF244321}">
                <p14:modId xmlns:p14="http://schemas.microsoft.com/office/powerpoint/2010/main" val="689946515"/>
              </p:ext>
            </p:extLst>
          </p:nvPr>
        </p:nvGraphicFramePr>
        <p:xfrm>
          <a:off x="1754174" y="4572003"/>
          <a:ext cx="8677953" cy="2156376"/>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4116002">
                  <a:extLst>
                    <a:ext uri="{9D8B030D-6E8A-4147-A177-3AD203B41FA5}">
                      <a16:colId xmlns:a16="http://schemas.microsoft.com/office/drawing/2014/main" val="3873581602"/>
                    </a:ext>
                  </a:extLst>
                </a:gridCol>
                <a:gridCol w="4561951">
                  <a:extLst>
                    <a:ext uri="{9D8B030D-6E8A-4147-A177-3AD203B41FA5}">
                      <a16:colId xmlns:a16="http://schemas.microsoft.com/office/drawing/2014/main" val="1203034984"/>
                    </a:ext>
                  </a:extLst>
                </a:gridCol>
              </a:tblGrid>
              <a:tr h="693336">
                <a:tc>
                  <a:txBody>
                    <a:bodyPr/>
                    <a:lstStyle/>
                    <a:p>
                      <a:pPr marL="0" marR="0">
                        <a:spcBef>
                          <a:spcPts val="0"/>
                        </a:spcBef>
                        <a:spcAft>
                          <a:spcPts val="0"/>
                        </a:spcAft>
                      </a:pPr>
                      <a:r>
                        <a:rPr lang="en-US" sz="2400" b="1" i="1" dirty="0" err="1">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Dia</a:t>
                      </a: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 in verse 20 (the type)</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i="1" dirty="0" err="1">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Dia</a:t>
                      </a: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 implied in verse 21 (antitype)</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550126510"/>
                  </a:ext>
                </a:extLst>
              </a:tr>
              <a:tr h="603374">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Water was </a:t>
                      </a:r>
                      <a:r>
                        <a:rPr lang="en-US" sz="2400" b="1" i="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area or object, the instrument, the medium, the means </a:t>
                      </a: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by which Noah and his family were saved.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Baptism is </a:t>
                      </a:r>
                      <a:r>
                        <a:rPr lang="en-US" sz="2400" b="1" i="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area or object, the instrument, the medium, the means</a:t>
                      </a:r>
                      <a:r>
                        <a:rPr lang="en-US" sz="24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 by which we (mankind) are saved today.</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728682"/>
                  </a:ext>
                </a:extLst>
              </a:tr>
            </a:tbl>
          </a:graphicData>
        </a:graphic>
      </p:graphicFrame>
    </p:spTree>
    <p:extLst>
      <p:ext uri="{BB962C8B-B14F-4D97-AF65-F5344CB8AC3E}">
        <p14:creationId xmlns:p14="http://schemas.microsoft.com/office/powerpoint/2010/main" val="25205992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7576</TotalTime>
  <Words>4078</Words>
  <Application>Microsoft Office PowerPoint</Application>
  <PresentationFormat>Widescreen</PresentationFormat>
  <Paragraphs>405</Paragraphs>
  <Slides>26</Slides>
  <Notes>0</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Tahoma</vt:lpstr>
      <vt:lpstr>Office Theme</vt:lpstr>
      <vt:lpstr>PowerPoint Presentation</vt:lpstr>
      <vt:lpstr>What are we talking about?</vt:lpstr>
      <vt:lpstr>What are we talking about?</vt:lpstr>
      <vt:lpstr>What are we talking about?</vt:lpstr>
      <vt:lpstr>PowerPoint Presentation</vt:lpstr>
      <vt:lpstr>I. Baptism is an “antitype” of Noah’s salvation.</vt:lpstr>
      <vt:lpstr>I. Baptism is an “antitype” of Noah’s salvation.</vt:lpstr>
      <vt:lpstr>I. Baptism is an “antitype” of Noah’s salvation.</vt:lpstr>
      <vt:lpstr>I. Baptism is an “antitype” of Noah’s salvation.</vt:lpstr>
      <vt:lpstr>I. Baptism is an “antitype” of Noah’s salvation.</vt:lpstr>
      <vt:lpstr>I. Baptism is an “antitype” of Noah’s salvation.</vt:lpstr>
      <vt:lpstr>II. God singles out “baptism” and says that it “saves us.”</vt:lpstr>
      <vt:lpstr>II. God singles out “baptism” and says that it “saves us.”</vt:lpstr>
      <vt:lpstr>III.  Baptism is an appeal to God.</vt:lpstr>
      <vt:lpstr>III.  Baptism is an appeal to God.</vt:lpstr>
      <vt:lpstr>III.  Baptism is an appeal to God.</vt:lpstr>
      <vt:lpstr>IV. Baptism is an appeal to God for a good conscience.</vt:lpstr>
      <vt:lpstr>V. The resurrection of Christ is the power behind baptism.</vt:lpstr>
      <vt:lpstr>V. The resurrection of Christ is the power behind baptism.</vt:lpstr>
      <vt:lpstr>VI. Baptism is placed, in order, before salvation.</vt:lpstr>
      <vt:lpstr>VII. Answering Objections </vt:lpstr>
      <vt:lpstr>VII. Answering Objections </vt:lpstr>
      <vt:lpstr>VII. Answering Objections </vt:lpstr>
      <vt:lpstr>VII. Answering Objections </vt:lpstr>
      <vt:lpstr>VIII. Summary of the place God has given baptism in    1 Peter 3:21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19</cp:revision>
  <dcterms:created xsi:type="dcterms:W3CDTF">2021-03-30T20:36:05Z</dcterms:created>
  <dcterms:modified xsi:type="dcterms:W3CDTF">2021-07-18T12:36:46Z</dcterms:modified>
</cp:coreProperties>
</file>