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63" r:id="rId4"/>
    <p:sldId id="258" r:id="rId5"/>
    <p:sldId id="265" r:id="rId6"/>
    <p:sldId id="259" r:id="rId7"/>
    <p:sldId id="264"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5643" autoAdjust="0"/>
  </p:normalViewPr>
  <p:slideViewPr>
    <p:cSldViewPr snapToGrid="0">
      <p:cViewPr varScale="1">
        <p:scale>
          <a:sx n="82" d="100"/>
          <a:sy n="82" d="100"/>
        </p:scale>
        <p:origin x="1632" y="96"/>
      </p:cViewPr>
      <p:guideLst/>
    </p:cSldViewPr>
  </p:slideViewPr>
  <p:notesTextViewPr>
    <p:cViewPr>
      <p:scale>
        <a:sx n="1" d="1"/>
        <a:sy n="1" d="1"/>
      </p:scale>
      <p:origin x="0" y="0"/>
    </p:cViewPr>
  </p:notesTextViewPr>
  <p:notesViewPr>
    <p:cSldViewPr snapToGrid="0">
      <p:cViewPr varScale="1">
        <p:scale>
          <a:sx n="85" d="100"/>
          <a:sy n="85" d="100"/>
        </p:scale>
        <p:origin x="388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0F279E05-3D6B-4478-8010-9DA4ADC58C94}"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0" tIns="45715" rIns="91430" bIns="45715" rtlCol="0" anchor="b"/>
          <a:lstStyle>
            <a:lvl1pPr algn="r">
              <a:defRPr sz="1200"/>
            </a:lvl1pPr>
          </a:lstStyle>
          <a:p>
            <a:fld id="{EADD7ACA-BD2C-4FD4-ABB7-3B1535A7928D}" type="slidenum">
              <a:rPr lang="en-US" smtClean="0"/>
              <a:t>‹#›</a:t>
            </a:fld>
            <a:endParaRPr lang="en-US"/>
          </a:p>
        </p:txBody>
      </p:sp>
    </p:spTree>
    <p:extLst>
      <p:ext uri="{BB962C8B-B14F-4D97-AF65-F5344CB8AC3E}">
        <p14:creationId xmlns:p14="http://schemas.microsoft.com/office/powerpoint/2010/main" val="270878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DD7ACA-BD2C-4FD4-ABB7-3B1535A7928D}" type="slidenum">
              <a:rPr lang="en-US" smtClean="0"/>
              <a:t>1</a:t>
            </a:fld>
            <a:endParaRPr lang="en-US"/>
          </a:p>
        </p:txBody>
      </p:sp>
    </p:spTree>
    <p:extLst>
      <p:ext uri="{BB962C8B-B14F-4D97-AF65-F5344CB8AC3E}">
        <p14:creationId xmlns:p14="http://schemas.microsoft.com/office/powerpoint/2010/main" val="105159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b="1" dirty="0"/>
              <a:t>Mat 5:13-16</a:t>
            </a:r>
            <a:r>
              <a:rPr lang="en-US" dirty="0"/>
              <a:t>  "You are the salt of the earth; but if the salt has become tasteless, how can it be made salty </a:t>
            </a:r>
            <a:r>
              <a:rPr lang="en-US" i="1" dirty="0"/>
              <a:t>again?</a:t>
            </a:r>
            <a:r>
              <a:rPr lang="en-US" dirty="0"/>
              <a:t> It is no longer good for anything, except to be thrown out and trampled under foot by men.  (14)  "You are the light of the world. A city set on a hill cannot be hidden;  (15)  nor does </a:t>
            </a:r>
            <a:r>
              <a:rPr lang="en-US" i="1" dirty="0"/>
              <a:t>anyone</a:t>
            </a:r>
            <a:r>
              <a:rPr lang="en-US" dirty="0"/>
              <a:t> light a lamp and put it under a basket, but on the lampstand, and it gives light to all who are in the house.  (16)  "Let your light shine before men in such a way that they may see your good works, and glorify your Father who is in heaven.</a:t>
            </a:r>
          </a:p>
          <a:p>
            <a:pPr rtl="0"/>
            <a:r>
              <a:rPr lang="en-US" b="1" dirty="0"/>
              <a:t>Col 1:28</a:t>
            </a:r>
            <a:r>
              <a:rPr lang="en-US" dirty="0"/>
              <a:t>  We proclaim Him, admonishing every man and teaching every man with all wisdom, so that we may present every man complete in Christ.</a:t>
            </a:r>
          </a:p>
          <a:p>
            <a:pPr rtl="0"/>
            <a:endParaRPr lang="en-US" dirty="0"/>
          </a:p>
          <a:p>
            <a:pPr rtl="0"/>
            <a:endParaRPr lang="en-US" dirty="0"/>
          </a:p>
          <a:p>
            <a:endParaRPr lang="en-US" dirty="0"/>
          </a:p>
        </p:txBody>
      </p:sp>
      <p:sp>
        <p:nvSpPr>
          <p:cNvPr id="4" name="Slide Number Placeholder 3"/>
          <p:cNvSpPr>
            <a:spLocks noGrp="1"/>
          </p:cNvSpPr>
          <p:nvPr>
            <p:ph type="sldNum" sz="quarter" idx="10"/>
          </p:nvPr>
        </p:nvSpPr>
        <p:spPr/>
        <p:txBody>
          <a:bodyPr/>
          <a:lstStyle/>
          <a:p>
            <a:fld id="{EADD7ACA-BD2C-4FD4-ABB7-3B1535A7928D}" type="slidenum">
              <a:rPr lang="en-US" smtClean="0"/>
              <a:t>2</a:t>
            </a:fld>
            <a:endParaRPr lang="en-US"/>
          </a:p>
        </p:txBody>
      </p:sp>
    </p:spTree>
    <p:extLst>
      <p:ext uri="{BB962C8B-B14F-4D97-AF65-F5344CB8AC3E}">
        <p14:creationId xmlns:p14="http://schemas.microsoft.com/office/powerpoint/2010/main" val="390441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7ACA-BD2C-4FD4-ABB7-3B1535A7928D}" type="slidenum">
              <a:rPr lang="en-US" smtClean="0"/>
              <a:t>3</a:t>
            </a:fld>
            <a:endParaRPr lang="en-US"/>
          </a:p>
        </p:txBody>
      </p:sp>
    </p:spTree>
    <p:extLst>
      <p:ext uri="{BB962C8B-B14F-4D97-AF65-F5344CB8AC3E}">
        <p14:creationId xmlns:p14="http://schemas.microsoft.com/office/powerpoint/2010/main" val="59150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b="1" dirty="0"/>
              <a:t>Mat 7:3-5</a:t>
            </a:r>
            <a:r>
              <a:rPr lang="en-US" dirty="0"/>
              <a:t>  "Why do you look at the speck that is in your brother's eye, but do not notice the log that is in your own eye?  (4)  "Or how can you say to your brother, 'Let me take the speck out of your eye,' and behold, the log is in your own eye?  (5)  "You hypocrite, first take the log out of your own eye, and then you will see clearly to take the speck out of your brother's eye.</a:t>
            </a:r>
          </a:p>
          <a:p>
            <a:pPr rtl="0"/>
            <a:r>
              <a:rPr lang="en-US" b="1" dirty="0"/>
              <a:t>1Co 9:27</a:t>
            </a:r>
            <a:r>
              <a:rPr lang="en-US" dirty="0"/>
              <a:t>  but I discipline my body and make it my slave, so that, after I have preached to others, I myself will not be disqualified.</a:t>
            </a:r>
          </a:p>
          <a:p>
            <a:pPr rtl="0"/>
            <a:r>
              <a:rPr lang="en-US" b="1" dirty="0"/>
              <a:t>Act 20:34-35</a:t>
            </a:r>
            <a:r>
              <a:rPr lang="en-US" dirty="0"/>
              <a:t>  "You yourselves know that these hands ministered to my </a:t>
            </a:r>
            <a:r>
              <a:rPr lang="en-US" i="1" dirty="0"/>
              <a:t>own</a:t>
            </a:r>
            <a:r>
              <a:rPr lang="en-US" dirty="0"/>
              <a:t> needs and to the men who were with me.  (35)  "In everything I showed you that by working hard in this manner you must help the weak and remember the words of the Lord Jesus, that He Himself said, 'It is more blessed to give than to receive.'"</a:t>
            </a:r>
          </a:p>
          <a:p>
            <a:pPr rtl="0"/>
            <a:r>
              <a:rPr lang="en-US" b="1" dirty="0"/>
              <a:t>1Co 11:1 </a:t>
            </a:r>
            <a:r>
              <a:rPr lang="en-US" dirty="0"/>
              <a:t> Be imitators of me, just as I also am of Christ.</a:t>
            </a:r>
          </a:p>
          <a:p>
            <a:pPr rtl="0"/>
            <a:r>
              <a:rPr lang="en-US" b="1" dirty="0"/>
              <a:t>1Ti 4:12</a:t>
            </a:r>
            <a:r>
              <a:rPr lang="en-US" dirty="0"/>
              <a:t>  Let no one look down on your youthfulness, but </a:t>
            </a:r>
            <a:r>
              <a:rPr lang="en-US" i="1" dirty="0"/>
              <a:t>rather</a:t>
            </a:r>
            <a:r>
              <a:rPr lang="en-US" dirty="0"/>
              <a:t> in speech, conduct, love, faith </a:t>
            </a:r>
            <a:r>
              <a:rPr lang="en-US" i="1" dirty="0"/>
              <a:t>and</a:t>
            </a:r>
            <a:r>
              <a:rPr lang="en-US" dirty="0"/>
              <a:t> purity, show yourself an example of those who believe.</a:t>
            </a:r>
          </a:p>
        </p:txBody>
      </p:sp>
      <p:sp>
        <p:nvSpPr>
          <p:cNvPr id="4" name="Slide Number Placeholder 3"/>
          <p:cNvSpPr>
            <a:spLocks noGrp="1"/>
          </p:cNvSpPr>
          <p:nvPr>
            <p:ph type="sldNum" sz="quarter" idx="10"/>
          </p:nvPr>
        </p:nvSpPr>
        <p:spPr/>
        <p:txBody>
          <a:bodyPr/>
          <a:lstStyle/>
          <a:p>
            <a:fld id="{EADD7ACA-BD2C-4FD4-ABB7-3B1535A7928D}" type="slidenum">
              <a:rPr lang="en-US" smtClean="0"/>
              <a:t>4</a:t>
            </a:fld>
            <a:endParaRPr lang="en-US"/>
          </a:p>
        </p:txBody>
      </p:sp>
    </p:spTree>
    <p:extLst>
      <p:ext uri="{BB962C8B-B14F-4D97-AF65-F5344CB8AC3E}">
        <p14:creationId xmlns:p14="http://schemas.microsoft.com/office/powerpoint/2010/main" val="374762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7ACA-BD2C-4FD4-ABB7-3B1535A7928D}" type="slidenum">
              <a:rPr lang="en-US" smtClean="0"/>
              <a:t>5</a:t>
            </a:fld>
            <a:endParaRPr lang="en-US"/>
          </a:p>
        </p:txBody>
      </p:sp>
    </p:spTree>
    <p:extLst>
      <p:ext uri="{BB962C8B-B14F-4D97-AF65-F5344CB8AC3E}">
        <p14:creationId xmlns:p14="http://schemas.microsoft.com/office/powerpoint/2010/main" val="41560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b="1" dirty="0" err="1"/>
              <a:t>Php</a:t>
            </a:r>
            <a:r>
              <a:rPr lang="en-US" b="1" dirty="0"/>
              <a:t> 2:1-2 </a:t>
            </a:r>
            <a:r>
              <a:rPr lang="en-US" dirty="0"/>
              <a:t> Therefore if there is any encouragement in Christ, if there is any consolation of love, if there is any fellowship of the Spirit, if any affection and compassion,  (2)  make my joy complete by being of the same mind, maintaining the same love, united in spirit, intent on one purpose.</a:t>
            </a:r>
          </a:p>
          <a:p>
            <a:pPr rtl="0"/>
            <a:r>
              <a:rPr lang="en-US" b="1" dirty="0" err="1"/>
              <a:t>Php</a:t>
            </a:r>
            <a:r>
              <a:rPr lang="en-US" b="1" dirty="0"/>
              <a:t> 2:4 </a:t>
            </a:r>
            <a:r>
              <a:rPr lang="en-US" dirty="0"/>
              <a:t> do not </a:t>
            </a:r>
            <a:r>
              <a:rPr lang="en-US" i="1" dirty="0"/>
              <a:t>merely</a:t>
            </a:r>
            <a:r>
              <a:rPr lang="en-US" dirty="0"/>
              <a:t> look out for your own personal interests, but also for the interests of others.</a:t>
            </a:r>
          </a:p>
          <a:p>
            <a:pPr rtl="0"/>
            <a:r>
              <a:rPr lang="en-US" b="1" dirty="0"/>
              <a:t>Mat 9:36</a:t>
            </a:r>
            <a:r>
              <a:rPr lang="en-US" dirty="0"/>
              <a:t>  Seeing the people, He felt compassion for them, because they were distressed and dispirited like sheep without a shepherd.</a:t>
            </a:r>
          </a:p>
          <a:p>
            <a:pPr rtl="0"/>
            <a:endParaRPr lang="en-US" dirty="0"/>
          </a:p>
          <a:p>
            <a:pPr rtl="0"/>
            <a:endParaRPr lang="en-US" dirty="0"/>
          </a:p>
          <a:p>
            <a:pPr rtl="0"/>
            <a:endParaRPr lang="en-US" dirty="0"/>
          </a:p>
        </p:txBody>
      </p:sp>
      <p:sp>
        <p:nvSpPr>
          <p:cNvPr id="4" name="Slide Number Placeholder 3"/>
          <p:cNvSpPr>
            <a:spLocks noGrp="1"/>
          </p:cNvSpPr>
          <p:nvPr>
            <p:ph type="sldNum" sz="quarter" idx="10"/>
          </p:nvPr>
        </p:nvSpPr>
        <p:spPr/>
        <p:txBody>
          <a:bodyPr/>
          <a:lstStyle/>
          <a:p>
            <a:fld id="{EADD7ACA-BD2C-4FD4-ABB7-3B1535A7928D}" type="slidenum">
              <a:rPr lang="en-US" smtClean="0"/>
              <a:t>6</a:t>
            </a:fld>
            <a:endParaRPr lang="en-US"/>
          </a:p>
        </p:txBody>
      </p:sp>
    </p:spTree>
    <p:extLst>
      <p:ext uri="{BB962C8B-B14F-4D97-AF65-F5344CB8AC3E}">
        <p14:creationId xmlns:p14="http://schemas.microsoft.com/office/powerpoint/2010/main" val="160550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7ACA-BD2C-4FD4-ABB7-3B1535A7928D}" type="slidenum">
              <a:rPr lang="en-US" smtClean="0"/>
              <a:t>7</a:t>
            </a:fld>
            <a:endParaRPr lang="en-US"/>
          </a:p>
        </p:txBody>
      </p:sp>
    </p:spTree>
    <p:extLst>
      <p:ext uri="{BB962C8B-B14F-4D97-AF65-F5344CB8AC3E}">
        <p14:creationId xmlns:p14="http://schemas.microsoft.com/office/powerpoint/2010/main" val="375560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b="1" dirty="0" err="1"/>
              <a:t>Eph</a:t>
            </a:r>
            <a:r>
              <a:rPr lang="en-US" b="1" dirty="0"/>
              <a:t> 1:13</a:t>
            </a:r>
            <a:r>
              <a:rPr lang="en-US" dirty="0"/>
              <a:t>  In Him, you also, after listening to the message of truth, the gospel of your salvation—having also believed, you were sealed in Him with the Holy Spirit of promise,</a:t>
            </a:r>
          </a:p>
          <a:p>
            <a:pPr rtl="0"/>
            <a:r>
              <a:rPr lang="en-US" b="1" dirty="0"/>
              <a:t>Act 11:13-14</a:t>
            </a:r>
            <a:r>
              <a:rPr lang="en-US" dirty="0"/>
              <a:t>  "And he reported to us how he had seen the angel standing in his house, and saying, 'Send to Joppa and have Simon, who is also called Peter, brought here;  (14)  and he will speak words to you by which you will be saved, you and all your household.'</a:t>
            </a:r>
          </a:p>
          <a:p>
            <a:pPr rtl="0"/>
            <a:r>
              <a:rPr lang="en-US" b="1" dirty="0"/>
              <a:t>Rom 10:17</a:t>
            </a:r>
            <a:r>
              <a:rPr lang="en-US" dirty="0"/>
              <a:t>  So faith </a:t>
            </a:r>
            <a:r>
              <a:rPr lang="en-US" i="1" dirty="0"/>
              <a:t>comes</a:t>
            </a:r>
            <a:r>
              <a:rPr lang="en-US" dirty="0"/>
              <a:t> from hearing, and hearing by the word of Christ.</a:t>
            </a:r>
          </a:p>
          <a:p>
            <a:pPr rtl="0"/>
            <a:r>
              <a:rPr lang="en-US" b="1" dirty="0"/>
              <a:t>Col 4:3-4</a:t>
            </a:r>
            <a:r>
              <a:rPr lang="en-US" dirty="0"/>
              <a:t>  praying at the same time for us as well, that God will open up to us a door for the word, so that we may speak forth the mystery of Christ, for which I have also been imprisoned;  (4)  that I may make it clear in the way I ought to speak.</a:t>
            </a:r>
          </a:p>
          <a:p>
            <a:pPr rtl="0"/>
            <a:r>
              <a:rPr lang="en-US" b="1" dirty="0" err="1"/>
              <a:t>Eph</a:t>
            </a:r>
            <a:r>
              <a:rPr lang="en-US" b="1" dirty="0"/>
              <a:t> 6:19-20</a:t>
            </a:r>
            <a:r>
              <a:rPr lang="en-US" dirty="0"/>
              <a:t>  and </a:t>
            </a:r>
            <a:r>
              <a:rPr lang="en-US" i="1" dirty="0"/>
              <a:t>pray</a:t>
            </a:r>
            <a:r>
              <a:rPr lang="en-US" dirty="0"/>
              <a:t> on my behalf, that utterance may be given to me in the opening of my mouth, to make known with boldness the mystery of the gospel,  (20)  for which I am an ambassador in chains; that in </a:t>
            </a:r>
            <a:r>
              <a:rPr lang="en-US" i="1" dirty="0"/>
              <a:t>proclaiming</a:t>
            </a:r>
            <a:r>
              <a:rPr lang="en-US" dirty="0"/>
              <a:t> it I may speak boldly, as I ought to speak.</a:t>
            </a:r>
          </a:p>
          <a:p>
            <a:pPr rtl="0"/>
            <a:r>
              <a:rPr lang="en-US" b="1" dirty="0"/>
              <a:t>Col 4:5-6 </a:t>
            </a:r>
            <a:r>
              <a:rPr lang="en-US" dirty="0"/>
              <a:t> Conduct yourselves with wisdom toward outsiders, making the most of the opportunity.  (6)  Let your speech always be with grace, </a:t>
            </a:r>
            <a:r>
              <a:rPr lang="en-US" i="1" dirty="0"/>
              <a:t>as though</a:t>
            </a:r>
            <a:r>
              <a:rPr lang="en-US" dirty="0"/>
              <a:t> seasoned with salt, so that you will know how you should respond to each person.</a:t>
            </a:r>
          </a:p>
          <a:p>
            <a:pPr rtl="0"/>
            <a:r>
              <a:rPr lang="en-US" b="1" dirty="0"/>
              <a:t>Col 1:28</a:t>
            </a:r>
            <a:r>
              <a:rPr lang="en-US" dirty="0"/>
              <a:t>  We proclaim Him, admonishing every man and teaching every man with all wisdom, so that we may present every man complete in Christ.</a:t>
            </a:r>
          </a:p>
          <a:p>
            <a:pPr rtl="0"/>
            <a:endParaRPr lang="en-US" dirty="0"/>
          </a:p>
        </p:txBody>
      </p:sp>
      <p:sp>
        <p:nvSpPr>
          <p:cNvPr id="4" name="Slide Number Placeholder 3"/>
          <p:cNvSpPr>
            <a:spLocks noGrp="1"/>
          </p:cNvSpPr>
          <p:nvPr>
            <p:ph type="sldNum" sz="quarter" idx="10"/>
          </p:nvPr>
        </p:nvSpPr>
        <p:spPr/>
        <p:txBody>
          <a:bodyPr/>
          <a:lstStyle/>
          <a:p>
            <a:fld id="{EADD7ACA-BD2C-4FD4-ABB7-3B1535A7928D}" type="slidenum">
              <a:rPr lang="en-US" smtClean="0"/>
              <a:t>8</a:t>
            </a:fld>
            <a:endParaRPr lang="en-US"/>
          </a:p>
        </p:txBody>
      </p:sp>
    </p:spTree>
    <p:extLst>
      <p:ext uri="{BB962C8B-B14F-4D97-AF65-F5344CB8AC3E}">
        <p14:creationId xmlns:p14="http://schemas.microsoft.com/office/powerpoint/2010/main" val="57184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b="1" dirty="0"/>
              <a:t>1Ti 4:15-16  </a:t>
            </a:r>
            <a:r>
              <a:rPr lang="en-US" dirty="0"/>
              <a:t>Take pains with these things; be </a:t>
            </a:r>
            <a:r>
              <a:rPr lang="en-US" i="1" dirty="0"/>
              <a:t>absorbed</a:t>
            </a:r>
            <a:r>
              <a:rPr lang="en-US" dirty="0"/>
              <a:t> in them, so that your progress will be evident to all.  (16)  Pay close attention to yourself and to your teaching; persevere in these things, for as you do this you will ensure salvation both for yourself and for those who hear you.</a:t>
            </a:r>
          </a:p>
          <a:p>
            <a:pPr rtl="0"/>
            <a:endParaRPr lang="en-US" dirty="0"/>
          </a:p>
          <a:p>
            <a:pPr rtl="0"/>
            <a:endParaRPr lang="en-US" dirty="0"/>
          </a:p>
        </p:txBody>
      </p:sp>
      <p:sp>
        <p:nvSpPr>
          <p:cNvPr id="4" name="Slide Number Placeholder 3"/>
          <p:cNvSpPr>
            <a:spLocks noGrp="1"/>
          </p:cNvSpPr>
          <p:nvPr>
            <p:ph type="sldNum" sz="quarter" idx="10"/>
          </p:nvPr>
        </p:nvSpPr>
        <p:spPr/>
        <p:txBody>
          <a:bodyPr/>
          <a:lstStyle/>
          <a:p>
            <a:fld id="{EADD7ACA-BD2C-4FD4-ABB7-3B1535A7928D}" type="slidenum">
              <a:rPr lang="en-US" smtClean="0"/>
              <a:t>9</a:t>
            </a:fld>
            <a:endParaRPr lang="en-US"/>
          </a:p>
        </p:txBody>
      </p:sp>
    </p:spTree>
    <p:extLst>
      <p:ext uri="{BB962C8B-B14F-4D97-AF65-F5344CB8AC3E}">
        <p14:creationId xmlns:p14="http://schemas.microsoft.com/office/powerpoint/2010/main" val="259797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D86EFA-03DD-4A2A-B570-4221A02C3F6D}"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17989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86EFA-03DD-4A2A-B570-4221A02C3F6D}"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18462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86EFA-03DD-4A2A-B570-4221A02C3F6D}"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158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86EFA-03DD-4A2A-B570-4221A02C3F6D}"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328619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86EFA-03DD-4A2A-B570-4221A02C3F6D}"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410333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D86EFA-03DD-4A2A-B570-4221A02C3F6D}"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8071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D86EFA-03DD-4A2A-B570-4221A02C3F6D}"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230148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D86EFA-03DD-4A2A-B570-4221A02C3F6D}"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263355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86EFA-03DD-4A2A-B570-4221A02C3F6D}"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101307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D86EFA-03DD-4A2A-B570-4221A02C3F6D}"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205689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D86EFA-03DD-4A2A-B570-4221A02C3F6D}"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6EA59-BBF7-4604-B299-4E030618510E}" type="slidenum">
              <a:rPr lang="en-US" smtClean="0"/>
              <a:t>‹#›</a:t>
            </a:fld>
            <a:endParaRPr lang="en-US"/>
          </a:p>
        </p:txBody>
      </p:sp>
    </p:spTree>
    <p:extLst>
      <p:ext uri="{BB962C8B-B14F-4D97-AF65-F5344CB8AC3E}">
        <p14:creationId xmlns:p14="http://schemas.microsoft.com/office/powerpoint/2010/main" val="68179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86EFA-03DD-4A2A-B570-4221A02C3F6D}" type="datetimeFigureOut">
              <a:rPr lang="en-US" smtClean="0"/>
              <a:t>7/12/2021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6EA59-BBF7-4604-B299-4E030618510E}" type="slidenum">
              <a:rPr lang="en-US" smtClean="0"/>
              <a:t>‹#›</a:t>
            </a:fld>
            <a:endParaRPr lang="en-US"/>
          </a:p>
        </p:txBody>
      </p:sp>
    </p:spTree>
    <p:extLst>
      <p:ext uri="{BB962C8B-B14F-4D97-AF65-F5344CB8AC3E}">
        <p14:creationId xmlns:p14="http://schemas.microsoft.com/office/powerpoint/2010/main" val="3522294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1F02-F84C-4BE5-807F-D76831DCC116}"/>
              </a:ext>
            </a:extLst>
          </p:cNvPr>
          <p:cNvSpPr>
            <a:spLocks noGrp="1"/>
          </p:cNvSpPr>
          <p:nvPr>
            <p:ph type="ctrTitle"/>
          </p:nvPr>
        </p:nvSpPr>
        <p:spPr>
          <a:xfrm>
            <a:off x="475989" y="726511"/>
            <a:ext cx="7358871" cy="2448837"/>
          </a:xfrm>
        </p:spPr>
        <p:txBody>
          <a:bodyPr/>
          <a:lstStyle/>
          <a:p>
            <a:r>
              <a:rPr lang="en-US" dirty="0">
                <a:ln>
                  <a:solidFill>
                    <a:schemeClr val="tx1"/>
                  </a:solidFill>
                </a:ln>
                <a:solidFill>
                  <a:schemeClr val="bg1"/>
                </a:solidFill>
                <a:effectLst>
                  <a:outerShdw blurRad="38100" dist="38100" dir="2700000" algn="tl">
                    <a:srgbClr val="000000">
                      <a:alpha val="43137"/>
                    </a:srgbClr>
                  </a:outerShdw>
                </a:effectLst>
                <a:latin typeface="Eras Bold ITC" panose="020B0907030504020204" pitchFamily="34" charset="0"/>
              </a:rPr>
              <a:t>The Christian and Influence</a:t>
            </a:r>
          </a:p>
        </p:txBody>
      </p:sp>
      <p:sp>
        <p:nvSpPr>
          <p:cNvPr id="3" name="Subtitle 2">
            <a:extLst>
              <a:ext uri="{FF2B5EF4-FFF2-40B4-BE49-F238E27FC236}">
                <a16:creationId xmlns:a16="http://schemas.microsoft.com/office/drawing/2014/main" id="{DE761454-462E-4423-82E1-87094E7A0F49}"/>
              </a:ext>
            </a:extLst>
          </p:cNvPr>
          <p:cNvSpPr>
            <a:spLocks noGrp="1"/>
          </p:cNvSpPr>
          <p:nvPr>
            <p:ph type="subTitle" idx="1"/>
          </p:nvPr>
        </p:nvSpPr>
        <p:spPr>
          <a:xfrm>
            <a:off x="1526258" y="3320884"/>
            <a:ext cx="5284034" cy="554636"/>
          </a:xfrm>
        </p:spPr>
        <p:txBody>
          <a:bodyPr>
            <a:normAutofit/>
          </a:bodyPr>
          <a:lstStyle/>
          <a:p>
            <a:r>
              <a:rPr lang="en-US" sz="3200" dirty="0">
                <a:ln>
                  <a:solidFill>
                    <a:schemeClr val="bg1"/>
                  </a:solidFill>
                </a:ln>
                <a:solidFill>
                  <a:schemeClr val="bg1"/>
                </a:solidFill>
                <a:effectLst>
                  <a:outerShdw blurRad="38100" dist="38100" dir="2700000" algn="tl">
                    <a:srgbClr val="000000">
                      <a:alpha val="43137"/>
                    </a:srgbClr>
                  </a:outerShdw>
                </a:effectLst>
                <a:latin typeface="Eras Medium ITC" panose="020B0602030504020804" pitchFamily="34" charset="0"/>
              </a:rPr>
              <a:t>Matthew 5:13-16</a:t>
            </a:r>
          </a:p>
        </p:txBody>
      </p:sp>
    </p:spTree>
    <p:extLst>
      <p:ext uri="{BB962C8B-B14F-4D97-AF65-F5344CB8AC3E}">
        <p14:creationId xmlns:p14="http://schemas.microsoft.com/office/powerpoint/2010/main" val="106606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830D-8E83-4C39-B4AD-AC71552F4E2B}"/>
              </a:ext>
            </a:extLst>
          </p:cNvPr>
          <p:cNvSpPr>
            <a:spLocks noGrp="1"/>
          </p:cNvSpPr>
          <p:nvPr>
            <p:ph type="title"/>
          </p:nvPr>
        </p:nvSpPr>
        <p:spPr>
          <a:xfrm>
            <a:off x="294362" y="119923"/>
            <a:ext cx="9744989" cy="1311639"/>
          </a:xfrm>
        </p:spPr>
        <p:txBody>
          <a:bodyPr/>
          <a:lstStyle/>
          <a:p>
            <a:r>
              <a:rPr lang="en-US" dirty="0">
                <a:solidFill>
                  <a:schemeClr val="bg1"/>
                </a:solidFill>
                <a:effectLst>
                  <a:outerShdw blurRad="38100" dist="38100" dir="2700000" algn="tl">
                    <a:srgbClr val="000000">
                      <a:alpha val="43137"/>
                    </a:srgbClr>
                  </a:outerShdw>
                </a:effectLst>
                <a:latin typeface="Eras Demi ITC" panose="020B0805030504020804" pitchFamily="34" charset="0"/>
              </a:rPr>
              <a:t>Consider Your Influence</a:t>
            </a:r>
          </a:p>
        </p:txBody>
      </p:sp>
      <p:sp>
        <p:nvSpPr>
          <p:cNvPr id="3" name="Content Placeholder 2">
            <a:extLst>
              <a:ext uri="{FF2B5EF4-FFF2-40B4-BE49-F238E27FC236}">
                <a16:creationId xmlns:a16="http://schemas.microsoft.com/office/drawing/2014/main" id="{C0BA9B38-C489-4DF7-925F-C9190E955267}"/>
              </a:ext>
            </a:extLst>
          </p:cNvPr>
          <p:cNvSpPr>
            <a:spLocks noGrp="1"/>
          </p:cNvSpPr>
          <p:nvPr>
            <p:ph idx="1"/>
          </p:nvPr>
        </p:nvSpPr>
        <p:spPr>
          <a:xfrm>
            <a:off x="294361" y="1253331"/>
            <a:ext cx="11523945" cy="4351338"/>
          </a:xfrm>
        </p:spPr>
        <p:txBody>
          <a:bodyPr>
            <a:normAutofit/>
          </a:bodyPr>
          <a:lstStyle/>
          <a:p>
            <a:pPr lvl="0" eaLnBrk="0" fontAlgn="base" hangingPunct="0"/>
            <a:r>
              <a:rPr lang="en-US" dirty="0"/>
              <a:t>We should be all about influence </a:t>
            </a:r>
            <a:r>
              <a:rPr lang="en-US" b="1" dirty="0"/>
              <a:t>Matthew 5:13-16</a:t>
            </a:r>
          </a:p>
          <a:p>
            <a:pPr lvl="0" eaLnBrk="0" fontAlgn="base" hangingPunct="0"/>
            <a:endParaRPr lang="en-US" sz="1000" b="1" dirty="0"/>
          </a:p>
          <a:p>
            <a:pPr lvl="0" eaLnBrk="0" fontAlgn="base" hangingPunct="0"/>
            <a:r>
              <a:rPr lang="en-US" dirty="0"/>
              <a:t>The Lord's work consists of </a:t>
            </a:r>
            <a:r>
              <a:rPr lang="en-US" i="1" dirty="0"/>
              <a:t>influencing </a:t>
            </a:r>
            <a:r>
              <a:rPr lang="en-US" dirty="0"/>
              <a:t>people in God's direction      </a:t>
            </a:r>
            <a:r>
              <a:rPr lang="en-US" b="1" dirty="0"/>
              <a:t>Colossians 1:28</a:t>
            </a:r>
          </a:p>
          <a:p>
            <a:pPr lvl="0" eaLnBrk="0" fontAlgn="base" hangingPunct="0"/>
            <a:endParaRPr lang="en-US" sz="1000" dirty="0"/>
          </a:p>
          <a:p>
            <a:pPr lvl="0" eaLnBrk="0" fontAlgn="base" hangingPunct="0"/>
            <a:r>
              <a:rPr lang="en-US" dirty="0"/>
              <a:t>Influence comes down to a matter of communication</a:t>
            </a:r>
            <a:r>
              <a:rPr lang="en-US" i="1" dirty="0"/>
              <a:t> both</a:t>
            </a:r>
            <a:r>
              <a:rPr lang="en-US" dirty="0"/>
              <a:t> verbal and      non-verbal.</a:t>
            </a:r>
          </a:p>
          <a:p>
            <a:pPr marL="0" indent="0" eaLnBrk="0" fontAlgn="base" hangingPunct="0">
              <a:buNone/>
            </a:pPr>
            <a:endParaRPr lang="en-US" sz="1000" dirty="0"/>
          </a:p>
          <a:p>
            <a:pPr lvl="0" eaLnBrk="0" fontAlgn="base" hangingPunct="0"/>
            <a:r>
              <a:rPr lang="en-US" dirty="0"/>
              <a:t>Sometimes we are guilty of neglecting the power of influence.</a:t>
            </a:r>
            <a:endParaRPr lang="en-US" b="1" dirty="0"/>
          </a:p>
          <a:p>
            <a:pPr marL="0" indent="0">
              <a:buNone/>
            </a:pPr>
            <a:endParaRPr lang="en-US" dirty="0"/>
          </a:p>
        </p:txBody>
      </p:sp>
    </p:spTree>
    <p:extLst>
      <p:ext uri="{BB962C8B-B14F-4D97-AF65-F5344CB8AC3E}">
        <p14:creationId xmlns:p14="http://schemas.microsoft.com/office/powerpoint/2010/main" val="344261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2888-35AB-47D3-952D-693B744DF7DC}"/>
              </a:ext>
            </a:extLst>
          </p:cNvPr>
          <p:cNvSpPr>
            <a:spLocks noGrp="1"/>
          </p:cNvSpPr>
          <p:nvPr>
            <p:ph type="title"/>
          </p:nvPr>
        </p:nvSpPr>
        <p:spPr>
          <a:xfrm>
            <a:off x="300625" y="365126"/>
            <a:ext cx="11053175" cy="874952"/>
          </a:xfrm>
        </p:spPr>
        <p:txBody>
          <a:bodyPr/>
          <a:lstStyle/>
          <a:p>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Eras Demi ITC" panose="020B0805030504020804" pitchFamily="34" charset="0"/>
                <a:ea typeface="+mj-ea"/>
                <a:cs typeface="+mj-cs"/>
              </a:rPr>
              <a:t>Does Character Matter?</a:t>
            </a:r>
            <a:endParaRPr lang="en-US" dirty="0"/>
          </a:p>
        </p:txBody>
      </p:sp>
      <p:pic>
        <p:nvPicPr>
          <p:cNvPr id="1026" name="Picture 2" descr="Tonya Harding and Nancy Kerrigan: Where They Are Now | Time">
            <a:extLst>
              <a:ext uri="{FF2B5EF4-FFF2-40B4-BE49-F238E27FC236}">
                <a16:creationId xmlns:a16="http://schemas.microsoft.com/office/drawing/2014/main" id="{021B5305-E272-41A7-AD81-DA471A70D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5" y="1189971"/>
            <a:ext cx="4907192" cy="2568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ithsonian Channel&amp;#39;s &amp;#39;The Lost Tapes&amp;#39; focuses on Clinton impeachment |  Francine Brokaw | heraldextra.com">
            <a:extLst>
              <a:ext uri="{FF2B5EF4-FFF2-40B4-BE49-F238E27FC236}">
                <a16:creationId xmlns:a16="http://schemas.microsoft.com/office/drawing/2014/main" id="{E6E3958A-4FA8-40BC-AECF-D820F589D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25" y="3652091"/>
            <a:ext cx="3798822" cy="30368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7CFFC6A-48CA-4F00-B962-3BD371D1C577}"/>
              </a:ext>
            </a:extLst>
          </p:cNvPr>
          <p:cNvPicPr>
            <a:picLocks noChangeAspect="1"/>
          </p:cNvPicPr>
          <p:nvPr/>
        </p:nvPicPr>
        <p:blipFill rotWithShape="1">
          <a:blip r:embed="rId5"/>
          <a:srcRect l="34189"/>
          <a:stretch/>
        </p:blipFill>
        <p:spPr>
          <a:xfrm>
            <a:off x="7490563" y="1190886"/>
            <a:ext cx="4400811" cy="3343536"/>
          </a:xfrm>
          <a:prstGeom prst="rect">
            <a:avLst/>
          </a:prstGeom>
        </p:spPr>
      </p:pic>
      <p:pic>
        <p:nvPicPr>
          <p:cNvPr id="1030" name="Picture 6" descr="Why Vanilla Ice is the Greatest Dallas Artist of All Time - D Magazine">
            <a:extLst>
              <a:ext uri="{FF2B5EF4-FFF2-40B4-BE49-F238E27FC236}">
                <a16:creationId xmlns:a16="http://schemas.microsoft.com/office/drawing/2014/main" id="{0A8DB6D6-6E14-4997-AD19-BF9A18DE8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7763" y="4069929"/>
            <a:ext cx="3943611" cy="2618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pstein got special treatment in jail but Florida clears officials  involved, saying no evidence of bribery | The Independent">
            <a:extLst>
              <a:ext uri="{FF2B5EF4-FFF2-40B4-BE49-F238E27FC236}">
                <a16:creationId xmlns:a16="http://schemas.microsoft.com/office/drawing/2014/main" id="{0768A13B-1C76-459F-A52B-A243A5F9323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821" r="9705"/>
          <a:stretch/>
        </p:blipFill>
        <p:spPr bwMode="auto">
          <a:xfrm>
            <a:off x="4048137" y="2817559"/>
            <a:ext cx="3899625" cy="3871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F8EF98B-CDCC-46A8-8FF9-46AF76ABA382}"/>
              </a:ext>
            </a:extLst>
          </p:cNvPr>
          <p:cNvPicPr>
            <a:picLocks noChangeAspect="1"/>
          </p:cNvPicPr>
          <p:nvPr/>
        </p:nvPicPr>
        <p:blipFill rotWithShape="1">
          <a:blip r:embed="rId8"/>
          <a:srcRect l="14354" t="719" r="8033" b="-719"/>
          <a:stretch/>
        </p:blipFill>
        <p:spPr>
          <a:xfrm>
            <a:off x="4908235" y="1189971"/>
            <a:ext cx="2844333" cy="2048265"/>
          </a:xfrm>
          <a:prstGeom prst="rect">
            <a:avLst/>
          </a:prstGeom>
        </p:spPr>
      </p:pic>
    </p:spTree>
    <p:extLst>
      <p:ext uri="{BB962C8B-B14F-4D97-AF65-F5344CB8AC3E}">
        <p14:creationId xmlns:p14="http://schemas.microsoft.com/office/powerpoint/2010/main" val="413104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par>
                                <p:cTn id="17" presetID="10"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500"/>
                                        <p:tgtEl>
                                          <p:spTgt spid="103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830D-8E83-4C39-B4AD-AC71552F4E2B}"/>
              </a:ext>
            </a:extLst>
          </p:cNvPr>
          <p:cNvSpPr>
            <a:spLocks noGrp="1"/>
          </p:cNvSpPr>
          <p:nvPr>
            <p:ph type="title"/>
          </p:nvPr>
        </p:nvSpPr>
        <p:spPr>
          <a:xfrm>
            <a:off x="263048" y="164893"/>
            <a:ext cx="10225072" cy="1064301"/>
          </a:xfrm>
        </p:spPr>
        <p:txBody>
          <a:bodyPr>
            <a:noAutofit/>
          </a:bodyPr>
          <a:lstStyle/>
          <a:p>
            <a:r>
              <a:rPr lang="en-US" sz="3600" dirty="0">
                <a:solidFill>
                  <a:schemeClr val="bg1"/>
                </a:solidFill>
                <a:effectLst>
                  <a:outerShdw blurRad="38100" dist="38100" dir="2700000" algn="tl">
                    <a:srgbClr val="000000">
                      <a:alpha val="43137"/>
                    </a:srgbClr>
                  </a:outerShdw>
                </a:effectLst>
                <a:latin typeface="Eras Demi ITC" panose="020B0805030504020804" pitchFamily="34" charset="0"/>
              </a:rPr>
              <a:t>Examine Self Before Influencing Others</a:t>
            </a:r>
            <a:br>
              <a:rPr lang="en-US" sz="36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3200" dirty="0">
                <a:solidFill>
                  <a:schemeClr val="bg1"/>
                </a:solidFill>
                <a:effectLst>
                  <a:outerShdw blurRad="38100" dist="38100" dir="2700000" algn="tl">
                    <a:srgbClr val="000000">
                      <a:alpha val="43137"/>
                    </a:srgbClr>
                  </a:outerShdw>
                </a:effectLst>
                <a:latin typeface="Eras Medium ITC" panose="020B0602030504020804" pitchFamily="34" charset="0"/>
              </a:rPr>
              <a:t>Character</a:t>
            </a:r>
            <a:endParaRPr lang="en-US" sz="3600"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3" name="Content Placeholder 2">
            <a:extLst>
              <a:ext uri="{FF2B5EF4-FFF2-40B4-BE49-F238E27FC236}">
                <a16:creationId xmlns:a16="http://schemas.microsoft.com/office/drawing/2014/main" id="{C0BA9B38-C489-4DF7-925F-C9190E955267}"/>
              </a:ext>
            </a:extLst>
          </p:cNvPr>
          <p:cNvSpPr>
            <a:spLocks noGrp="1"/>
          </p:cNvSpPr>
          <p:nvPr>
            <p:ph idx="1"/>
          </p:nvPr>
        </p:nvSpPr>
        <p:spPr>
          <a:xfrm>
            <a:off x="263047" y="1364105"/>
            <a:ext cx="11542733" cy="5261547"/>
          </a:xfrm>
        </p:spPr>
        <p:txBody>
          <a:bodyPr>
            <a:normAutofit/>
          </a:bodyPr>
          <a:lstStyle/>
          <a:p>
            <a:pPr eaLnBrk="0" fontAlgn="base" hangingPunct="0">
              <a:spcAft>
                <a:spcPts val="600"/>
              </a:spcAft>
            </a:pPr>
            <a:r>
              <a:rPr lang="en-US" dirty="0"/>
              <a:t>Most significant change starts with </a:t>
            </a:r>
            <a:r>
              <a:rPr lang="en-US" i="1" dirty="0"/>
              <a:t>self — </a:t>
            </a:r>
            <a:r>
              <a:rPr lang="en-US" dirty="0"/>
              <a:t>an "inside out" approach to influencing others is best.</a:t>
            </a:r>
          </a:p>
          <a:p>
            <a:pPr lvl="0" eaLnBrk="0" fontAlgn="base" hangingPunct="0">
              <a:spcAft>
                <a:spcPts val="600"/>
              </a:spcAft>
            </a:pPr>
            <a:r>
              <a:rPr lang="en-US" dirty="0"/>
              <a:t>We know this but we forget </a:t>
            </a:r>
            <a:r>
              <a:rPr lang="en-US" b="1" dirty="0"/>
              <a:t>Matthew 7:3-5</a:t>
            </a:r>
          </a:p>
          <a:p>
            <a:pPr lvl="0" eaLnBrk="0" fontAlgn="base" hangingPunct="0">
              <a:spcAft>
                <a:spcPts val="600"/>
              </a:spcAft>
            </a:pPr>
            <a:r>
              <a:rPr lang="en-US" dirty="0">
                <a:solidFill>
                  <a:srgbClr val="202124"/>
                </a:solidFill>
              </a:rPr>
              <a:t>Ralph Waldo Emerson, "What you are stands over you the while, and thunders so that I cannot hear what you say to the contrary.”   </a:t>
            </a:r>
          </a:p>
          <a:p>
            <a:pPr lvl="0" eaLnBrk="0" fontAlgn="base" hangingPunct="0">
              <a:spcAft>
                <a:spcPts val="600"/>
              </a:spcAft>
            </a:pPr>
            <a:r>
              <a:rPr lang="en-US" dirty="0">
                <a:solidFill>
                  <a:srgbClr val="202124"/>
                </a:solidFill>
              </a:rPr>
              <a:t>Paul said it this way    </a:t>
            </a:r>
            <a:r>
              <a:rPr lang="en-US" b="1" dirty="0"/>
              <a:t>1 Corinthians 9:24-27</a:t>
            </a:r>
          </a:p>
          <a:p>
            <a:pPr lvl="0" eaLnBrk="0" fontAlgn="base" hangingPunct="0">
              <a:spcAft>
                <a:spcPts val="600"/>
              </a:spcAft>
            </a:pPr>
            <a:r>
              <a:rPr lang="en-US" dirty="0"/>
              <a:t>We must </a:t>
            </a:r>
            <a:r>
              <a:rPr lang="en-US" i="1" dirty="0"/>
              <a:t>model </a:t>
            </a:r>
            <a:r>
              <a:rPr lang="en-US" dirty="0"/>
              <a:t>the conduct we wish to encourage in others </a:t>
            </a:r>
            <a:r>
              <a:rPr lang="en-US" b="1" dirty="0"/>
              <a:t>Acts 20:34,35;  1 Corinthians 11:1</a:t>
            </a:r>
          </a:p>
          <a:p>
            <a:pPr lvl="0" eaLnBrk="0" fontAlgn="base" hangingPunct="0">
              <a:spcAft>
                <a:spcPts val="600"/>
              </a:spcAft>
            </a:pPr>
            <a:r>
              <a:rPr lang="en-US" dirty="0"/>
              <a:t>We must be examples </a:t>
            </a:r>
            <a:r>
              <a:rPr lang="en-US" b="1" dirty="0"/>
              <a:t>1 Timothy 4:12</a:t>
            </a:r>
          </a:p>
          <a:p>
            <a:pPr marL="0" indent="0">
              <a:buNone/>
            </a:pPr>
            <a:endParaRPr lang="en-US" dirty="0"/>
          </a:p>
        </p:txBody>
      </p:sp>
    </p:spTree>
    <p:extLst>
      <p:ext uri="{BB962C8B-B14F-4D97-AF65-F5344CB8AC3E}">
        <p14:creationId xmlns:p14="http://schemas.microsoft.com/office/powerpoint/2010/main" val="119784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2888-35AB-47D3-952D-693B744DF7DC}"/>
              </a:ext>
            </a:extLst>
          </p:cNvPr>
          <p:cNvSpPr>
            <a:spLocks noGrp="1"/>
          </p:cNvSpPr>
          <p:nvPr>
            <p:ph type="title"/>
          </p:nvPr>
        </p:nvSpPr>
        <p:spPr>
          <a:xfrm>
            <a:off x="300625" y="365126"/>
            <a:ext cx="11053175" cy="874952"/>
          </a:xfrm>
        </p:spPr>
        <p:txBody>
          <a:bodyPr/>
          <a:lstStyle/>
          <a:p>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Eras Demi ITC" panose="020B0805030504020804" pitchFamily="34" charset="0"/>
                <a:ea typeface="+mj-ea"/>
                <a:cs typeface="+mj-cs"/>
              </a:rPr>
              <a:t>Does Compassion Matter?</a:t>
            </a:r>
            <a:endParaRPr lang="en-US" dirty="0"/>
          </a:p>
        </p:txBody>
      </p:sp>
      <p:pic>
        <p:nvPicPr>
          <p:cNvPr id="2050" name="Picture 2" descr="1.) An American soldier holds a child after she was separated from her family during the Iraq War in 2003.">
            <a:extLst>
              <a:ext uri="{FF2B5EF4-FFF2-40B4-BE49-F238E27FC236}">
                <a16:creationId xmlns:a16="http://schemas.microsoft.com/office/drawing/2014/main" id="{70D6CD3E-5A9E-458D-B2B4-0D3D76A2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97" y="1443037"/>
            <a:ext cx="4888283" cy="33973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arning Compassion | Joni &amp; Friends">
            <a:extLst>
              <a:ext uri="{FF2B5EF4-FFF2-40B4-BE49-F238E27FC236}">
                <a16:creationId xmlns:a16="http://schemas.microsoft.com/office/drawing/2014/main" id="{C9ADA842-F7C3-4611-839C-981BD7154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474" y="147638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10B9B6C-AD81-48DC-BDA1-E9A509FEBFB7}"/>
              </a:ext>
            </a:extLst>
          </p:cNvPr>
          <p:cNvPicPr>
            <a:picLocks noChangeAspect="1"/>
          </p:cNvPicPr>
          <p:nvPr/>
        </p:nvPicPr>
        <p:blipFill>
          <a:blip r:embed="rId5"/>
          <a:stretch>
            <a:fillRect/>
          </a:stretch>
        </p:blipFill>
        <p:spPr>
          <a:xfrm>
            <a:off x="8080460" y="2813684"/>
            <a:ext cx="3036389" cy="3679190"/>
          </a:xfrm>
          <a:prstGeom prst="rect">
            <a:avLst/>
          </a:prstGeom>
        </p:spPr>
      </p:pic>
      <p:pic>
        <p:nvPicPr>
          <p:cNvPr id="5" name="Picture 4">
            <a:extLst>
              <a:ext uri="{FF2B5EF4-FFF2-40B4-BE49-F238E27FC236}">
                <a16:creationId xmlns:a16="http://schemas.microsoft.com/office/drawing/2014/main" id="{8581838E-7DE4-4BF6-8E07-EE37622470FC}"/>
              </a:ext>
            </a:extLst>
          </p:cNvPr>
          <p:cNvPicPr>
            <a:picLocks noChangeAspect="1"/>
          </p:cNvPicPr>
          <p:nvPr/>
        </p:nvPicPr>
        <p:blipFill>
          <a:blip r:embed="rId6"/>
          <a:stretch>
            <a:fillRect/>
          </a:stretch>
        </p:blipFill>
        <p:spPr>
          <a:xfrm>
            <a:off x="5613485" y="4730137"/>
            <a:ext cx="2466975" cy="1847850"/>
          </a:xfrm>
          <a:prstGeom prst="rect">
            <a:avLst/>
          </a:prstGeom>
        </p:spPr>
      </p:pic>
      <p:pic>
        <p:nvPicPr>
          <p:cNvPr id="6" name="Picture 5">
            <a:extLst>
              <a:ext uri="{FF2B5EF4-FFF2-40B4-BE49-F238E27FC236}">
                <a16:creationId xmlns:a16="http://schemas.microsoft.com/office/drawing/2014/main" id="{C41EC517-5882-43F4-A242-D9392EB5E1CC}"/>
              </a:ext>
            </a:extLst>
          </p:cNvPr>
          <p:cNvPicPr>
            <a:picLocks noChangeAspect="1"/>
          </p:cNvPicPr>
          <p:nvPr/>
        </p:nvPicPr>
        <p:blipFill>
          <a:blip r:embed="rId7"/>
          <a:stretch>
            <a:fillRect/>
          </a:stretch>
        </p:blipFill>
        <p:spPr>
          <a:xfrm>
            <a:off x="259196" y="4834912"/>
            <a:ext cx="2619375" cy="1743075"/>
          </a:xfrm>
          <a:prstGeom prst="rect">
            <a:avLst/>
          </a:prstGeom>
        </p:spPr>
      </p:pic>
      <p:pic>
        <p:nvPicPr>
          <p:cNvPr id="9" name="Picture 8">
            <a:extLst>
              <a:ext uri="{FF2B5EF4-FFF2-40B4-BE49-F238E27FC236}">
                <a16:creationId xmlns:a16="http://schemas.microsoft.com/office/drawing/2014/main" id="{43162F95-AF3C-4182-A633-AE61EA9B153C}"/>
              </a:ext>
            </a:extLst>
          </p:cNvPr>
          <p:cNvPicPr>
            <a:picLocks noChangeAspect="1"/>
          </p:cNvPicPr>
          <p:nvPr/>
        </p:nvPicPr>
        <p:blipFill>
          <a:blip r:embed="rId8"/>
          <a:stretch>
            <a:fillRect/>
          </a:stretch>
        </p:blipFill>
        <p:spPr>
          <a:xfrm>
            <a:off x="2818030" y="4730137"/>
            <a:ext cx="2802234" cy="1847850"/>
          </a:xfrm>
          <a:prstGeom prst="rect">
            <a:avLst/>
          </a:prstGeom>
        </p:spPr>
      </p:pic>
      <p:pic>
        <p:nvPicPr>
          <p:cNvPr id="11" name="Picture 10">
            <a:extLst>
              <a:ext uri="{FF2B5EF4-FFF2-40B4-BE49-F238E27FC236}">
                <a16:creationId xmlns:a16="http://schemas.microsoft.com/office/drawing/2014/main" id="{57748AB7-8458-4B2B-82A2-35ABB2DCB818}"/>
              </a:ext>
            </a:extLst>
          </p:cNvPr>
          <p:cNvPicPr>
            <a:picLocks noChangeAspect="1"/>
          </p:cNvPicPr>
          <p:nvPr/>
        </p:nvPicPr>
        <p:blipFill rotWithShape="1">
          <a:blip r:embed="rId9"/>
          <a:srcRect l="22379" r="4533"/>
          <a:stretch/>
        </p:blipFill>
        <p:spPr>
          <a:xfrm>
            <a:off x="4517522" y="1476386"/>
            <a:ext cx="4177007" cy="2952750"/>
          </a:xfrm>
          <a:prstGeom prst="rect">
            <a:avLst/>
          </a:prstGeom>
        </p:spPr>
      </p:pic>
      <p:pic>
        <p:nvPicPr>
          <p:cNvPr id="4" name="Picture 3">
            <a:extLst>
              <a:ext uri="{FF2B5EF4-FFF2-40B4-BE49-F238E27FC236}">
                <a16:creationId xmlns:a16="http://schemas.microsoft.com/office/drawing/2014/main" id="{88C28013-5025-461F-9E84-9764F4F1AE61}"/>
              </a:ext>
            </a:extLst>
          </p:cNvPr>
          <p:cNvPicPr>
            <a:picLocks noChangeAspect="1"/>
          </p:cNvPicPr>
          <p:nvPr/>
        </p:nvPicPr>
        <p:blipFill>
          <a:blip r:embed="rId10"/>
          <a:stretch>
            <a:fillRect/>
          </a:stretch>
        </p:blipFill>
        <p:spPr>
          <a:xfrm>
            <a:off x="6867776" y="3153094"/>
            <a:ext cx="1832349" cy="1776093"/>
          </a:xfrm>
          <a:prstGeom prst="rect">
            <a:avLst/>
          </a:prstGeom>
        </p:spPr>
      </p:pic>
      <p:pic>
        <p:nvPicPr>
          <p:cNvPr id="3" name="Picture 2">
            <a:extLst>
              <a:ext uri="{FF2B5EF4-FFF2-40B4-BE49-F238E27FC236}">
                <a16:creationId xmlns:a16="http://schemas.microsoft.com/office/drawing/2014/main" id="{5B488F15-84BA-4C77-B7E3-D76837B3F409}"/>
              </a:ext>
            </a:extLst>
          </p:cNvPr>
          <p:cNvPicPr>
            <a:picLocks noChangeAspect="1"/>
          </p:cNvPicPr>
          <p:nvPr/>
        </p:nvPicPr>
        <p:blipFill>
          <a:blip r:embed="rId11"/>
          <a:stretch>
            <a:fillRect/>
          </a:stretch>
        </p:blipFill>
        <p:spPr>
          <a:xfrm>
            <a:off x="4517523" y="3388377"/>
            <a:ext cx="2315425" cy="1540810"/>
          </a:xfrm>
          <a:prstGeom prst="rect">
            <a:avLst/>
          </a:prstGeom>
        </p:spPr>
      </p:pic>
    </p:spTree>
    <p:extLst>
      <p:ext uri="{BB962C8B-B14F-4D97-AF65-F5344CB8AC3E}">
        <p14:creationId xmlns:p14="http://schemas.microsoft.com/office/powerpoint/2010/main" val="25512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830D-8E83-4C39-B4AD-AC71552F4E2B}"/>
              </a:ext>
            </a:extLst>
          </p:cNvPr>
          <p:cNvSpPr>
            <a:spLocks noGrp="1"/>
          </p:cNvSpPr>
          <p:nvPr>
            <p:ph type="title"/>
          </p:nvPr>
        </p:nvSpPr>
        <p:spPr>
          <a:xfrm>
            <a:off x="294362" y="164893"/>
            <a:ext cx="10193757" cy="1064301"/>
          </a:xfrm>
        </p:spPr>
        <p:txBody>
          <a:bodyPr>
            <a:noAutofit/>
          </a:bodyPr>
          <a:lstStyle/>
          <a:p>
            <a:r>
              <a:rPr lang="en-US" sz="3200" dirty="0">
                <a:solidFill>
                  <a:schemeClr val="bg1"/>
                </a:solidFill>
                <a:effectLst>
                  <a:outerShdw blurRad="38100" dist="38100" dir="2700000" algn="tl">
                    <a:srgbClr val="000000">
                      <a:alpha val="43137"/>
                    </a:srgbClr>
                  </a:outerShdw>
                </a:effectLst>
                <a:latin typeface="Eras Demi ITC" panose="020B0805030504020804" pitchFamily="34" charset="0"/>
              </a:rPr>
              <a:t>We Should Understand Before We Advise</a:t>
            </a:r>
            <a:br>
              <a:rPr lang="en-US" sz="32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2800" dirty="0">
                <a:solidFill>
                  <a:schemeClr val="bg1"/>
                </a:solidFill>
                <a:effectLst>
                  <a:outerShdw blurRad="38100" dist="38100" dir="2700000" algn="tl">
                    <a:srgbClr val="000000">
                      <a:alpha val="43137"/>
                    </a:srgbClr>
                  </a:outerShdw>
                </a:effectLst>
                <a:latin typeface="Eras Medium ITC" panose="020B0602030504020804" pitchFamily="34" charset="0"/>
              </a:rPr>
              <a:t>Compassion</a:t>
            </a:r>
            <a:endParaRPr lang="en-US" sz="3200"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3" name="Content Placeholder 2">
            <a:extLst>
              <a:ext uri="{FF2B5EF4-FFF2-40B4-BE49-F238E27FC236}">
                <a16:creationId xmlns:a16="http://schemas.microsoft.com/office/drawing/2014/main" id="{C0BA9B38-C489-4DF7-925F-C9190E955267}"/>
              </a:ext>
            </a:extLst>
          </p:cNvPr>
          <p:cNvSpPr>
            <a:spLocks noGrp="1"/>
          </p:cNvSpPr>
          <p:nvPr>
            <p:ph idx="1"/>
          </p:nvPr>
        </p:nvSpPr>
        <p:spPr>
          <a:xfrm>
            <a:off x="250521" y="1364105"/>
            <a:ext cx="11530207" cy="5261547"/>
          </a:xfrm>
        </p:spPr>
        <p:txBody>
          <a:bodyPr>
            <a:normAutofit/>
          </a:bodyPr>
          <a:lstStyle/>
          <a:p>
            <a:pPr lvl="0" eaLnBrk="0" fontAlgn="base" hangingPunct="0">
              <a:spcAft>
                <a:spcPts val="600"/>
              </a:spcAft>
            </a:pPr>
            <a:r>
              <a:rPr lang="en-US" dirty="0"/>
              <a:t>It is true that in some cases we have to </a:t>
            </a:r>
            <a:r>
              <a:rPr lang="en-US" i="1" dirty="0"/>
              <a:t>earn the right to be heard </a:t>
            </a:r>
            <a:r>
              <a:rPr lang="en-US" dirty="0"/>
              <a:t>by showing ourselves to be genuinely </a:t>
            </a:r>
            <a:r>
              <a:rPr lang="en-US" i="1" dirty="0"/>
              <a:t>concerned </a:t>
            </a:r>
            <a:r>
              <a:rPr lang="en-US" dirty="0"/>
              <a:t>about the other person.</a:t>
            </a:r>
          </a:p>
          <a:p>
            <a:pPr lvl="0" eaLnBrk="0" fontAlgn="base" hangingPunct="0">
              <a:spcAft>
                <a:spcPts val="600"/>
              </a:spcAft>
            </a:pPr>
            <a:r>
              <a:rPr lang="en-US" dirty="0"/>
              <a:t>Sympathy is to feel or share what others feel. </a:t>
            </a:r>
          </a:p>
          <a:p>
            <a:pPr lvl="0" eaLnBrk="0" fontAlgn="base" hangingPunct="0">
              <a:spcAft>
                <a:spcPts val="600"/>
              </a:spcAft>
            </a:pPr>
            <a:r>
              <a:rPr lang="en-US" dirty="0"/>
              <a:t>Empathy</a:t>
            </a:r>
            <a:r>
              <a:rPr lang="en-US" i="1" dirty="0"/>
              <a:t> </a:t>
            </a:r>
            <a:r>
              <a:rPr lang="en-US" dirty="0"/>
              <a:t>is to understand the situation of others </a:t>
            </a:r>
            <a:r>
              <a:rPr lang="en-US" b="1" dirty="0"/>
              <a:t>Philippians 2:1-2</a:t>
            </a:r>
          </a:p>
          <a:p>
            <a:pPr lvl="0" eaLnBrk="0" fontAlgn="base" hangingPunct="0">
              <a:spcAft>
                <a:spcPts val="600"/>
              </a:spcAft>
            </a:pPr>
            <a:r>
              <a:rPr lang="en-US" dirty="0"/>
              <a:t>Understanding needs to go before being understood</a:t>
            </a:r>
            <a:r>
              <a:rPr lang="en-US" i="1" dirty="0"/>
              <a:t> </a:t>
            </a:r>
            <a:r>
              <a:rPr lang="en-US" b="1" dirty="0"/>
              <a:t>Philippians 2:4</a:t>
            </a:r>
          </a:p>
          <a:p>
            <a:pPr lvl="0" eaLnBrk="0" fontAlgn="base" hangingPunct="0">
              <a:spcAft>
                <a:spcPts val="600"/>
              </a:spcAft>
            </a:pPr>
            <a:r>
              <a:rPr lang="en-US" dirty="0"/>
              <a:t>How good are we at listening?</a:t>
            </a:r>
          </a:p>
          <a:p>
            <a:pPr>
              <a:spcAft>
                <a:spcPts val="600"/>
              </a:spcAft>
            </a:pPr>
            <a:r>
              <a:rPr lang="en-US" dirty="0"/>
              <a:t>Jesus the Master Teacher saw people with His perfect understanding</a:t>
            </a:r>
            <a:r>
              <a:rPr lang="en-US" i="1" dirty="0"/>
              <a:t> </a:t>
            </a:r>
            <a:r>
              <a:rPr lang="en-US" dirty="0"/>
              <a:t>and compassion.</a:t>
            </a:r>
            <a:r>
              <a:rPr lang="en-US" i="1" dirty="0"/>
              <a:t> </a:t>
            </a:r>
            <a:r>
              <a:rPr lang="en-US" b="1" dirty="0"/>
              <a:t>Matthew 9:36</a:t>
            </a:r>
          </a:p>
        </p:txBody>
      </p:sp>
    </p:spTree>
    <p:extLst>
      <p:ext uri="{BB962C8B-B14F-4D97-AF65-F5344CB8AC3E}">
        <p14:creationId xmlns:p14="http://schemas.microsoft.com/office/powerpoint/2010/main" val="370779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2888-35AB-47D3-952D-693B744DF7DC}"/>
              </a:ext>
            </a:extLst>
          </p:cNvPr>
          <p:cNvSpPr>
            <a:spLocks noGrp="1"/>
          </p:cNvSpPr>
          <p:nvPr>
            <p:ph type="title"/>
          </p:nvPr>
        </p:nvSpPr>
        <p:spPr>
          <a:xfrm>
            <a:off x="300625" y="365126"/>
            <a:ext cx="11053175" cy="874952"/>
          </a:xfrm>
        </p:spPr>
        <p:txBody>
          <a:bodyPr/>
          <a:lstStyle/>
          <a:p>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Eras Demi ITC" panose="020B0805030504020804" pitchFamily="34" charset="0"/>
                <a:ea typeface="+mj-ea"/>
                <a:cs typeface="+mj-cs"/>
              </a:rPr>
              <a:t>Does Communication Matter?</a:t>
            </a:r>
            <a:endParaRPr lang="en-US" dirty="0"/>
          </a:p>
        </p:txBody>
      </p:sp>
      <p:sp>
        <p:nvSpPr>
          <p:cNvPr id="9" name="Content Placeholder 2">
            <a:extLst>
              <a:ext uri="{FF2B5EF4-FFF2-40B4-BE49-F238E27FC236}">
                <a16:creationId xmlns:a16="http://schemas.microsoft.com/office/drawing/2014/main" id="{03A74F3D-83DF-49AD-A851-40D2DF4FE477}"/>
              </a:ext>
            </a:extLst>
          </p:cNvPr>
          <p:cNvSpPr>
            <a:spLocks noGrp="1"/>
          </p:cNvSpPr>
          <p:nvPr>
            <p:ph idx="1"/>
          </p:nvPr>
        </p:nvSpPr>
        <p:spPr>
          <a:xfrm>
            <a:off x="263047" y="1364105"/>
            <a:ext cx="11542733" cy="5261547"/>
          </a:xfrm>
        </p:spPr>
        <p:txBody>
          <a:bodyPr>
            <a:normAutofit/>
          </a:bodyPr>
          <a:lstStyle/>
          <a:p>
            <a:pPr eaLnBrk="0" fontAlgn="base" hangingPunct="0"/>
            <a:r>
              <a:rPr lang="en-US" dirty="0"/>
              <a:t>“Give me a _______! Give me a _______! _______ me off a piece of that Kit Kat bar.”- Kit Kat</a:t>
            </a:r>
          </a:p>
          <a:p>
            <a:pPr eaLnBrk="0" fontAlgn="base" hangingPunct="0"/>
            <a:endParaRPr lang="en-US" sz="1000" dirty="0"/>
          </a:p>
          <a:p>
            <a:pPr lvl="0" eaLnBrk="0" fontAlgn="base" hangingPunct="0"/>
            <a:r>
              <a:rPr lang="en-US" dirty="0"/>
              <a:t>“Melts in your _______, not in your ________.” - M&amp;Ms</a:t>
            </a:r>
            <a:endParaRPr lang="en-US" b="1" dirty="0"/>
          </a:p>
          <a:p>
            <a:pPr lvl="0" eaLnBrk="0" fontAlgn="base" hangingPunct="0"/>
            <a:endParaRPr lang="en-US" sz="1000" b="1" dirty="0"/>
          </a:p>
          <a:p>
            <a:pPr lvl="0" eaLnBrk="0" fontAlgn="base" hangingPunct="0"/>
            <a:r>
              <a:rPr lang="en-US" dirty="0"/>
              <a:t>“A ________ is forever.” - De Beers</a:t>
            </a:r>
            <a:endParaRPr lang="en-US" b="1" dirty="0"/>
          </a:p>
          <a:p>
            <a:pPr lvl="0" eaLnBrk="0" fontAlgn="base" hangingPunct="0"/>
            <a:endParaRPr lang="en-US" sz="1000" b="1" dirty="0"/>
          </a:p>
          <a:p>
            <a:pPr lvl="0" eaLnBrk="0" fontAlgn="base" hangingPunct="0"/>
            <a:r>
              <a:rPr lang="en-US" dirty="0"/>
              <a:t>“The ________ of champions.” - Wheaties</a:t>
            </a:r>
            <a:endParaRPr lang="en-US" b="1" dirty="0"/>
          </a:p>
          <a:p>
            <a:pPr lvl="0" eaLnBrk="0" fontAlgn="base" hangingPunct="0"/>
            <a:endParaRPr lang="en-US" sz="1000" b="1" dirty="0"/>
          </a:p>
          <a:p>
            <a:pPr lvl="0" eaLnBrk="0" fontAlgn="base" hangingPunct="0"/>
            <a:r>
              <a:rPr lang="en-US" dirty="0"/>
              <a:t>“America ______ on Dunkin.” - Dunkin Donuts</a:t>
            </a:r>
          </a:p>
          <a:p>
            <a:pPr lvl="0" eaLnBrk="0" fontAlgn="base" hangingPunct="0"/>
            <a:endParaRPr lang="en-US" b="1" dirty="0"/>
          </a:p>
          <a:p>
            <a:pPr lvl="0" eaLnBrk="0" fontAlgn="base" hangingPunct="0"/>
            <a:r>
              <a:rPr lang="en-US" dirty="0"/>
              <a:t>“Can you ______ me now?” - Verizon</a:t>
            </a:r>
          </a:p>
          <a:p>
            <a:pPr marL="0" indent="0">
              <a:buNone/>
            </a:pPr>
            <a:endParaRPr lang="en-US" dirty="0"/>
          </a:p>
        </p:txBody>
      </p:sp>
    </p:spTree>
    <p:extLst>
      <p:ext uri="{BB962C8B-B14F-4D97-AF65-F5344CB8AC3E}">
        <p14:creationId xmlns:p14="http://schemas.microsoft.com/office/powerpoint/2010/main" val="324033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 calcmode="lin" valueType="num">
                                      <p:cBhvr additive="base">
                                        <p:cTn id="37"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830D-8E83-4C39-B4AD-AC71552F4E2B}"/>
              </a:ext>
            </a:extLst>
          </p:cNvPr>
          <p:cNvSpPr>
            <a:spLocks noGrp="1"/>
          </p:cNvSpPr>
          <p:nvPr>
            <p:ph type="title"/>
          </p:nvPr>
        </p:nvSpPr>
        <p:spPr>
          <a:xfrm>
            <a:off x="363255" y="164893"/>
            <a:ext cx="11404947" cy="1064301"/>
          </a:xfrm>
        </p:spPr>
        <p:txBody>
          <a:bodyPr>
            <a:noAutofit/>
          </a:bodyPr>
          <a:lstStyle/>
          <a:p>
            <a:r>
              <a:rPr lang="en-US" sz="4000" dirty="0">
                <a:solidFill>
                  <a:schemeClr val="bg1"/>
                </a:solidFill>
                <a:effectLst>
                  <a:outerShdw blurRad="38100" dist="38100" dir="2700000" algn="tl">
                    <a:srgbClr val="000000">
                      <a:alpha val="43137"/>
                    </a:srgbClr>
                  </a:outerShdw>
                </a:effectLst>
                <a:latin typeface="Eras Demi ITC" panose="020B0805030504020804" pitchFamily="34" charset="0"/>
              </a:rPr>
              <a:t>A Good Example is Not Enough</a:t>
            </a:r>
            <a:br>
              <a:rPr lang="en-US" sz="32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2800" dirty="0">
                <a:solidFill>
                  <a:schemeClr val="bg1"/>
                </a:solidFill>
                <a:effectLst>
                  <a:outerShdw blurRad="38100" dist="38100" dir="2700000" algn="tl">
                    <a:srgbClr val="000000">
                      <a:alpha val="43137"/>
                    </a:srgbClr>
                  </a:outerShdw>
                </a:effectLst>
                <a:latin typeface="Eras Medium ITC" panose="020B0602030504020804" pitchFamily="34" charset="0"/>
              </a:rPr>
              <a:t>Communication</a:t>
            </a:r>
            <a:endParaRPr lang="en-US" sz="3200"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3" name="Content Placeholder 2">
            <a:extLst>
              <a:ext uri="{FF2B5EF4-FFF2-40B4-BE49-F238E27FC236}">
                <a16:creationId xmlns:a16="http://schemas.microsoft.com/office/drawing/2014/main" id="{C0BA9B38-C489-4DF7-925F-C9190E955267}"/>
              </a:ext>
            </a:extLst>
          </p:cNvPr>
          <p:cNvSpPr>
            <a:spLocks noGrp="1"/>
          </p:cNvSpPr>
          <p:nvPr>
            <p:ph idx="1"/>
          </p:nvPr>
        </p:nvSpPr>
        <p:spPr>
          <a:xfrm>
            <a:off x="363256" y="1364105"/>
            <a:ext cx="11404946" cy="5261547"/>
          </a:xfrm>
        </p:spPr>
        <p:txBody>
          <a:bodyPr>
            <a:normAutofit/>
          </a:bodyPr>
          <a:lstStyle/>
          <a:p>
            <a:pPr eaLnBrk="0" fontAlgn="base" hangingPunct="0">
              <a:spcAft>
                <a:spcPts val="600"/>
              </a:spcAft>
            </a:pPr>
            <a:r>
              <a:rPr lang="en-US" dirty="0"/>
              <a:t>Character and compassion are not enough to communicate the truth of the gospel, it takes words</a:t>
            </a:r>
            <a:r>
              <a:rPr lang="en-US" i="1" dirty="0"/>
              <a:t> </a:t>
            </a:r>
            <a:r>
              <a:rPr lang="en-US" b="1" dirty="0"/>
              <a:t>Ephesians. 1:13; Acts 11:13,14; Romans 10:17</a:t>
            </a:r>
          </a:p>
          <a:p>
            <a:pPr eaLnBrk="0" fontAlgn="base" hangingPunct="0">
              <a:spcAft>
                <a:spcPts val="600"/>
              </a:spcAft>
            </a:pPr>
            <a:r>
              <a:rPr lang="en-US" dirty="0"/>
              <a:t>The gospel is of no benefit if it is not made clear </a:t>
            </a:r>
            <a:r>
              <a:rPr lang="en-US" b="1" dirty="0"/>
              <a:t>Colossians 4:3-4; </a:t>
            </a:r>
            <a:r>
              <a:rPr lang="en-US" b="1" u="heavy" dirty="0"/>
              <a:t> </a:t>
            </a:r>
            <a:r>
              <a:rPr lang="en-US" b="1" dirty="0"/>
              <a:t>Ephesians 6:19-20</a:t>
            </a:r>
          </a:p>
          <a:p>
            <a:pPr lvl="0" eaLnBrk="0" fontAlgn="base" hangingPunct="0">
              <a:spcAft>
                <a:spcPts val="600"/>
              </a:spcAft>
            </a:pPr>
            <a:r>
              <a:rPr lang="en-US" dirty="0"/>
              <a:t>We must strive to balance courage and consideration. We must be courteous as well as candid. </a:t>
            </a:r>
            <a:r>
              <a:rPr lang="en-US" b="1" dirty="0"/>
              <a:t>Colossians 4:5-6</a:t>
            </a:r>
          </a:p>
          <a:p>
            <a:pPr lvl="0" eaLnBrk="0" fontAlgn="base" hangingPunct="0">
              <a:spcAft>
                <a:spcPts val="600"/>
              </a:spcAft>
            </a:pPr>
            <a:r>
              <a:rPr lang="en-US" dirty="0"/>
              <a:t>We must communicate</a:t>
            </a:r>
            <a:r>
              <a:rPr lang="en-US" i="1" dirty="0"/>
              <a:t>. W</a:t>
            </a:r>
            <a:r>
              <a:rPr lang="en-US" dirty="0"/>
              <a:t>e cannot afford to sacrifice clarity for courtesy.</a:t>
            </a:r>
          </a:p>
          <a:p>
            <a:pPr eaLnBrk="0" fontAlgn="base" hangingPunct="0">
              <a:spcAft>
                <a:spcPts val="600"/>
              </a:spcAft>
            </a:pPr>
            <a:r>
              <a:rPr lang="en-US" dirty="0"/>
              <a:t>We must be what we ought to be and genuinely seek to understand others. We must “admonish/warn" and "teach" </a:t>
            </a:r>
            <a:r>
              <a:rPr lang="en-US" b="1" dirty="0"/>
              <a:t>Colossians 1:28</a:t>
            </a:r>
            <a:endParaRPr lang="en-US" dirty="0"/>
          </a:p>
          <a:p>
            <a:pPr marL="0" lvl="0" indent="0" eaLnBrk="0" fontAlgn="base" hangingPunct="0">
              <a:buNone/>
            </a:pPr>
            <a:endParaRPr lang="en-US" b="1" dirty="0"/>
          </a:p>
        </p:txBody>
      </p:sp>
    </p:spTree>
    <p:extLst>
      <p:ext uri="{BB962C8B-B14F-4D97-AF65-F5344CB8AC3E}">
        <p14:creationId xmlns:p14="http://schemas.microsoft.com/office/powerpoint/2010/main" val="14485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830D-8E83-4C39-B4AD-AC71552F4E2B}"/>
              </a:ext>
            </a:extLst>
          </p:cNvPr>
          <p:cNvSpPr>
            <a:spLocks noGrp="1"/>
          </p:cNvSpPr>
          <p:nvPr>
            <p:ph type="title"/>
          </p:nvPr>
        </p:nvSpPr>
        <p:spPr>
          <a:xfrm>
            <a:off x="237996" y="164893"/>
            <a:ext cx="10250124" cy="1064301"/>
          </a:xfrm>
        </p:spPr>
        <p:txBody>
          <a:bodyPr>
            <a:noAutofit/>
          </a:bodyPr>
          <a:lstStyle/>
          <a:p>
            <a:r>
              <a:rPr lang="en-US" sz="4000" dirty="0">
                <a:solidFill>
                  <a:schemeClr val="bg1"/>
                </a:solidFill>
                <a:effectLst>
                  <a:outerShdw blurRad="38100" dist="38100" dir="2700000" algn="tl">
                    <a:srgbClr val="000000">
                      <a:alpha val="43137"/>
                    </a:srgbClr>
                  </a:outerShdw>
                </a:effectLst>
                <a:latin typeface="Eras Demi ITC" panose="020B0805030504020804" pitchFamily="34" charset="0"/>
              </a:rPr>
              <a:t>Our Influence Applied </a:t>
            </a:r>
            <a:endParaRPr lang="en-US" sz="3200"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3" name="Content Placeholder 2">
            <a:extLst>
              <a:ext uri="{FF2B5EF4-FFF2-40B4-BE49-F238E27FC236}">
                <a16:creationId xmlns:a16="http://schemas.microsoft.com/office/drawing/2014/main" id="{C0BA9B38-C489-4DF7-925F-C9190E955267}"/>
              </a:ext>
            </a:extLst>
          </p:cNvPr>
          <p:cNvSpPr>
            <a:spLocks noGrp="1"/>
          </p:cNvSpPr>
          <p:nvPr>
            <p:ph idx="1"/>
          </p:nvPr>
        </p:nvSpPr>
        <p:spPr>
          <a:xfrm>
            <a:off x="237996" y="1364105"/>
            <a:ext cx="11567785" cy="5261547"/>
          </a:xfrm>
        </p:spPr>
        <p:txBody>
          <a:bodyPr>
            <a:normAutofit/>
          </a:bodyPr>
          <a:lstStyle/>
          <a:p>
            <a:pPr eaLnBrk="0" fontAlgn="base" hangingPunct="0"/>
            <a:r>
              <a:rPr lang="en-US" dirty="0"/>
              <a:t>Aristotle taught that there three basic forms of influence:</a:t>
            </a:r>
          </a:p>
          <a:p>
            <a:pPr lvl="1" eaLnBrk="0" fontAlgn="base" hangingPunct="0"/>
            <a:r>
              <a:rPr lang="en-US" i="1" u="heavy" dirty="0"/>
              <a:t>Ethos</a:t>
            </a:r>
            <a:r>
              <a:rPr lang="en-US" i="1" dirty="0"/>
              <a:t> — </a:t>
            </a:r>
            <a:r>
              <a:rPr lang="en-US" dirty="0"/>
              <a:t>what we are </a:t>
            </a:r>
            <a:r>
              <a:rPr lang="en-US" i="1" dirty="0"/>
              <a:t>(character).</a:t>
            </a:r>
            <a:endParaRPr lang="en-US" dirty="0"/>
          </a:p>
          <a:p>
            <a:pPr lvl="1" eaLnBrk="0" fontAlgn="base" hangingPunct="0"/>
            <a:r>
              <a:rPr lang="en-US" i="1" u="heavy" dirty="0"/>
              <a:t>Pathos </a:t>
            </a:r>
            <a:r>
              <a:rPr lang="en-US" i="1" dirty="0"/>
              <a:t>— </a:t>
            </a:r>
            <a:r>
              <a:rPr lang="en-US" dirty="0"/>
              <a:t>understanding/concern for people </a:t>
            </a:r>
            <a:r>
              <a:rPr lang="en-US" i="1" dirty="0"/>
              <a:t>(compassion).</a:t>
            </a:r>
            <a:endParaRPr lang="en-US" dirty="0"/>
          </a:p>
          <a:p>
            <a:pPr lvl="1" eaLnBrk="0" fontAlgn="base" hangingPunct="0"/>
            <a:r>
              <a:rPr lang="en-US" i="1" u="heavy" dirty="0"/>
              <a:t>Logos</a:t>
            </a:r>
            <a:r>
              <a:rPr lang="en-US" i="1" dirty="0"/>
              <a:t> — </a:t>
            </a:r>
            <a:r>
              <a:rPr lang="en-US" dirty="0"/>
              <a:t>what we say </a:t>
            </a:r>
            <a:r>
              <a:rPr lang="en-US" i="1" dirty="0"/>
              <a:t>(communication).</a:t>
            </a:r>
            <a:endParaRPr lang="en-US" dirty="0"/>
          </a:p>
          <a:p>
            <a:pPr eaLnBrk="0" fontAlgn="base" hangingPunct="0"/>
            <a:r>
              <a:rPr lang="en-US" dirty="0"/>
              <a:t>These three build on one another and are related in an organic way each needing the other that precede it.</a:t>
            </a:r>
          </a:p>
          <a:p>
            <a:pPr eaLnBrk="0" fontAlgn="base" hangingPunct="0"/>
            <a:r>
              <a:rPr lang="en-US" dirty="0"/>
              <a:t>We will not succeed using just one.</a:t>
            </a:r>
          </a:p>
          <a:p>
            <a:pPr lvl="1" eaLnBrk="0" fontAlgn="base" hangingPunct="0"/>
            <a:r>
              <a:rPr lang="en-US" i="1" dirty="0"/>
              <a:t>Logos </a:t>
            </a:r>
            <a:r>
              <a:rPr lang="en-US" dirty="0"/>
              <a:t>is empty without </a:t>
            </a:r>
            <a:r>
              <a:rPr lang="en-US" i="1" dirty="0"/>
              <a:t>ethos </a:t>
            </a:r>
            <a:r>
              <a:rPr lang="en-US" dirty="0"/>
              <a:t>and powerless without </a:t>
            </a:r>
            <a:r>
              <a:rPr lang="en-US" i="1" dirty="0"/>
              <a:t>pathos.</a:t>
            </a:r>
            <a:endParaRPr lang="en-US" dirty="0"/>
          </a:p>
          <a:p>
            <a:pPr lvl="1" eaLnBrk="0" fontAlgn="base" hangingPunct="0"/>
            <a:r>
              <a:rPr lang="en-US" i="1" dirty="0"/>
              <a:t>Ethos </a:t>
            </a:r>
            <a:r>
              <a:rPr lang="en-US" dirty="0"/>
              <a:t>and </a:t>
            </a:r>
            <a:r>
              <a:rPr lang="en-US" i="1" dirty="0"/>
              <a:t>pathos </a:t>
            </a:r>
            <a:r>
              <a:rPr lang="en-US" dirty="0"/>
              <a:t>are insufficient without </a:t>
            </a:r>
            <a:r>
              <a:rPr lang="en-US" i="1" dirty="0"/>
              <a:t>logos.</a:t>
            </a:r>
            <a:endParaRPr lang="en-US" dirty="0"/>
          </a:p>
          <a:p>
            <a:pPr eaLnBrk="0" fontAlgn="base" hangingPunct="0"/>
            <a:r>
              <a:rPr lang="en-US" dirty="0"/>
              <a:t>We need to strive for a full, mature ability to influence others for good.          </a:t>
            </a:r>
            <a:r>
              <a:rPr lang="en-US" b="1" dirty="0"/>
              <a:t>1 Timothy 4:15-16</a:t>
            </a:r>
          </a:p>
          <a:p>
            <a:pPr lvl="0" eaLnBrk="0" fontAlgn="base" hangingPunct="0"/>
            <a:endParaRPr lang="en-US" b="1" dirty="0"/>
          </a:p>
        </p:txBody>
      </p:sp>
    </p:spTree>
    <p:extLst>
      <p:ext uri="{BB962C8B-B14F-4D97-AF65-F5344CB8AC3E}">
        <p14:creationId xmlns:p14="http://schemas.microsoft.com/office/powerpoint/2010/main" val="8217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1423</Words>
  <Application>Microsoft Office PowerPoint</Application>
  <PresentationFormat>Widescreen</PresentationFormat>
  <Paragraphs>83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Eras Bold ITC</vt:lpstr>
      <vt:lpstr>Eras Demi ITC</vt:lpstr>
      <vt:lpstr>Eras Medium ITC</vt:lpstr>
      <vt:lpstr>Office Theme</vt:lpstr>
      <vt:lpstr>The Christian and Influence</vt:lpstr>
      <vt:lpstr>Consider Your Influence</vt:lpstr>
      <vt:lpstr>Does Character Matter?</vt:lpstr>
      <vt:lpstr>Examine Self Before Influencing Others Character</vt:lpstr>
      <vt:lpstr>Does Compassion Matter?</vt:lpstr>
      <vt:lpstr>We Should Understand Before We Advise Compassion</vt:lpstr>
      <vt:lpstr>Does Communication Matter?</vt:lpstr>
      <vt:lpstr>A Good Example is Not Enough Communication</vt:lpstr>
      <vt:lpstr>Our Influence Applied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28</cp:revision>
  <cp:lastPrinted>2021-07-07T20:11:26Z</cp:lastPrinted>
  <dcterms:created xsi:type="dcterms:W3CDTF">2018-02-04T19:42:18Z</dcterms:created>
  <dcterms:modified xsi:type="dcterms:W3CDTF">2021-07-12T18:59:43Z</dcterms:modified>
</cp:coreProperties>
</file>