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2135-7466-464B-BCCB-88E6F8A8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5A89C-4E3D-4F7C-96FF-B043C54B0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2E80E-4B1E-4BCE-85A8-2CF58FCF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B397-4649-4946-B17D-4C6EFEC1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ECC5-4D49-43E8-97DA-B909A6A9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young&#10;&#10;Description automatically generated">
            <a:extLst>
              <a:ext uri="{FF2B5EF4-FFF2-40B4-BE49-F238E27FC236}">
                <a16:creationId xmlns:a16="http://schemas.microsoft.com/office/drawing/2014/main" id="{10CCEE61-3F2C-4440-8C65-1D947D207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4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408B-FC08-4524-BE2D-272DDFA2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599E7-0A5C-4F16-9A06-F554F4FA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0B6A5-C0F0-49CF-93DB-9B2CAF01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B2BBA-7734-4781-8A33-21C2795D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86CCD-0D04-4975-923E-02AFDFFB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37DC0-7ABA-4A45-B044-D76C6082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F1F43-601C-47B9-8203-7CFC5107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F533-4FE6-4F33-A991-1532948E4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84C9-4E0A-4101-8E9D-AFEC9B46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862D1-1CF1-4779-969F-F8B3BBCF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FCEA4-D979-432D-B798-F2DE23BD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0F8A1-4A5A-47B5-A3EE-F5F022F5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A99B2-06F0-4D62-A7A4-520FDD04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62AC-2E4B-4E65-897D-E6251320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F50C4-5D15-49DE-BB98-ACEEA8A8B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70C93-D424-4C13-9BEF-91F33ECAF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A792-8641-4FC1-A051-767E7CD7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5F229-7C1F-4948-83C9-B46AD370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A9084-F140-4169-8C49-4F816CD5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EDE8-ED17-443C-864F-D36603F7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ECD37-6A46-456C-A3E8-B694E1514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E28C-F28F-48D5-A3AE-3CFF1F5D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5C10B-FFA3-4597-A71E-FF04A1EF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D76C6-1928-4C67-A793-3C72211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3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22481-9E8A-456A-80AE-2DA8FF7FB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60C6A-EFE6-4C09-B487-ECEDCFDED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1773-42E8-42AB-B45F-EB84DFB7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0AAC9-E909-4550-B6DA-DD78ADE3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C0A83-77BD-44D8-B3BF-4C7869E9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oung&#10;&#10;Description automatically generated">
            <a:extLst>
              <a:ext uri="{FF2B5EF4-FFF2-40B4-BE49-F238E27FC236}">
                <a16:creationId xmlns:a16="http://schemas.microsoft.com/office/drawing/2014/main" id="{E7D7BD81-EB41-450A-9541-106BFD4D4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0F8-0769-4804-A3C1-59C89C9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9844043" cy="5408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young&#10;&#10;Description automatically generated">
            <a:extLst>
              <a:ext uri="{FF2B5EF4-FFF2-40B4-BE49-F238E27FC236}">
                <a16:creationId xmlns:a16="http://schemas.microsoft.com/office/drawing/2014/main" id="{52E6469B-AAD6-4EA6-A4A7-89F6E398E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0F8-0769-4804-A3C1-59C89C9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9844043" cy="5408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3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young&#10;&#10;Description automatically generated">
            <a:extLst>
              <a:ext uri="{FF2B5EF4-FFF2-40B4-BE49-F238E27FC236}">
                <a16:creationId xmlns:a16="http://schemas.microsoft.com/office/drawing/2014/main" id="{26E932E6-E994-4226-A769-605BF48C4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0F8-0769-4804-A3C1-59C89C9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9844043" cy="5408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65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young, child&#10;&#10;Description automatically generated">
            <a:extLst>
              <a:ext uri="{FF2B5EF4-FFF2-40B4-BE49-F238E27FC236}">
                <a16:creationId xmlns:a16="http://schemas.microsoft.com/office/drawing/2014/main" id="{6ECB012C-5235-437C-A558-4EA0248A5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0F8-0769-4804-A3C1-59C89C9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9844043" cy="540838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1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56E4B53-51F3-4A29-B555-EDAEB9776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FE0F8-0769-4804-A3C1-59C89C9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2404153"/>
            <a:ext cx="11229654" cy="44538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30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E2DE-4C78-4203-A58B-49C87C75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5F77-8C67-45FC-AE5A-34BD05A12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E3C11-DD65-44EA-88B9-78B5013A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57DCA-DA71-4218-AA13-46B909C4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7578-4433-4862-BBDC-350A02BC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8733-0D38-4461-BE17-F7094F0F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03E1-7243-4A24-BC9C-2FB093F1A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4BA67-7B6D-4A75-8070-28FA3BEBC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806DE-0B15-498F-AA70-B51C329F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B07F7-66C7-4BE5-BF5A-8D085CC5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1B2BD-56D5-4A72-902F-28696298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DDC9-D16D-4A51-B355-4B7753F9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EB7FD-0B86-48D2-92F4-F701BF7AA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7EF1A-52E2-4083-8179-FCC78E0A5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26D1E-BF8F-4EEA-9DCA-4D1AC4F93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3DC11-8BC5-4032-837A-91BE15A3D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F5112-E169-4A83-84CE-448B0AD6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27303-54BA-40C1-A920-DD8C7F2F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45364-DA27-4BB0-99E9-113298E4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4E2B3-99EE-45D2-A475-3E91B1A8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1254C-0E28-4A49-B5CD-3026B942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20BD-282C-4B38-BC7B-91E8B2705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7935-B2EC-40E0-94A3-C7340E4F0176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F2A1C-3CC3-44E6-AED8-25DABECE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7FA5A-9308-4346-93B6-F512079F4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49C3-5C91-4736-A2EC-F8C282CFC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66BC8-C97F-44C7-8951-0E5763EB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10706201" cy="5408389"/>
          </a:xfrm>
        </p:spPr>
        <p:txBody>
          <a:bodyPr>
            <a:normAutofit/>
          </a:bodyPr>
          <a:lstStyle/>
          <a:p>
            <a:r>
              <a:rPr lang="en-US" dirty="0"/>
              <a:t>Christians are frequently taught about the frequency of their prayers</a:t>
            </a:r>
          </a:p>
          <a:p>
            <a:pPr lvl="1"/>
            <a:r>
              <a:rPr lang="en-US" dirty="0"/>
              <a:t>“Pray at all times” (Eph. 6:18)</a:t>
            </a:r>
          </a:p>
          <a:p>
            <a:pPr lvl="1"/>
            <a:r>
              <a:rPr lang="en-US" dirty="0"/>
              <a:t>“Be constant in prayer” (Rom. 12:12)</a:t>
            </a:r>
          </a:p>
          <a:p>
            <a:pPr lvl="1"/>
            <a:r>
              <a:rPr lang="en-US" dirty="0"/>
              <a:t>“Pray without ceasing” (1 Thess. 5:17)</a:t>
            </a:r>
          </a:p>
          <a:p>
            <a:pPr lvl="1"/>
            <a:r>
              <a:rPr lang="en-US" dirty="0"/>
              <a:t>“Continue earnestly in prayer” (Col. 4:2)</a:t>
            </a:r>
          </a:p>
          <a:p>
            <a:pPr lvl="1"/>
            <a:r>
              <a:rPr lang="en-US" dirty="0"/>
              <a:t>“Men always ought to pray and not lose heart” (Luke 18:1)</a:t>
            </a:r>
          </a:p>
          <a:p>
            <a:pPr lvl="1"/>
            <a:r>
              <a:rPr lang="en-US" dirty="0"/>
              <a:t>This does not mean, “Always saying prayers” (cf. Matt. 6:7)</a:t>
            </a:r>
          </a:p>
          <a:p>
            <a:r>
              <a:rPr lang="en-US" dirty="0"/>
              <a:t>Too often we pray in times of crisis – use it like a panic button</a:t>
            </a:r>
          </a:p>
          <a:p>
            <a:r>
              <a:rPr lang="en-US" dirty="0"/>
              <a:t>It is from daily prayer that the Christian will find daily strength (6:10)</a:t>
            </a:r>
          </a:p>
          <a:p>
            <a:r>
              <a:rPr lang="en-US" dirty="0"/>
              <a:t>We must strive to be in constant communion with our Commander</a:t>
            </a:r>
            <a:br>
              <a:rPr lang="en-US" dirty="0"/>
            </a:br>
            <a:r>
              <a:rPr lang="en-US" dirty="0"/>
              <a:t>– always in His presence (Psa. 23:4; Deut. 31:8, 23; Josh. 1:9)</a:t>
            </a:r>
          </a:p>
        </p:txBody>
      </p:sp>
    </p:spTree>
    <p:extLst>
      <p:ext uri="{BB962C8B-B14F-4D97-AF65-F5344CB8AC3E}">
        <p14:creationId xmlns:p14="http://schemas.microsoft.com/office/powerpoint/2010/main" val="9919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66BC8-C97F-44C7-8951-0E5763EB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10809718" cy="5408389"/>
          </a:xfrm>
        </p:spPr>
        <p:txBody>
          <a:bodyPr>
            <a:normAutofit/>
          </a:bodyPr>
          <a:lstStyle/>
          <a:p>
            <a:r>
              <a:rPr lang="en-US" dirty="0"/>
              <a:t>“Prayers” is a general term for our worshipful approach to God</a:t>
            </a:r>
          </a:p>
          <a:p>
            <a:r>
              <a:rPr lang="en-US" dirty="0"/>
              <a:t>Prayers of “intercession” – </a:t>
            </a:r>
            <a:br>
              <a:rPr lang="en-US" dirty="0"/>
            </a:br>
            <a:r>
              <a:rPr lang="en-US" dirty="0"/>
              <a:t>we plead in interest of another </a:t>
            </a:r>
            <a:br>
              <a:rPr lang="en-US" dirty="0"/>
            </a:br>
            <a:r>
              <a:rPr lang="en-US" dirty="0"/>
              <a:t>(1 Tim. 2:1; 1 Sam. 12:23; 1 Thess. 5:25)</a:t>
            </a:r>
          </a:p>
          <a:p>
            <a:r>
              <a:rPr lang="en-US" dirty="0"/>
              <a:t>Prayers of “thanksgiving” – </a:t>
            </a:r>
            <a:br>
              <a:rPr lang="en-US" dirty="0"/>
            </a:br>
            <a:r>
              <a:rPr lang="en-US" dirty="0"/>
              <a:t>we express gratitude for every gift of God </a:t>
            </a:r>
            <a:br>
              <a:rPr lang="en-US" dirty="0"/>
            </a:br>
            <a:r>
              <a:rPr lang="en-US" dirty="0"/>
              <a:t>(1 Thess. 5:18; Jas. 1:17; Phil 4:6; Eph. 5:20)</a:t>
            </a:r>
          </a:p>
          <a:p>
            <a:r>
              <a:rPr lang="en-US" dirty="0"/>
              <a:t>Prayers of “supplication” – </a:t>
            </a:r>
            <a:br>
              <a:rPr lang="en-US" dirty="0"/>
            </a:br>
            <a:r>
              <a:rPr lang="en-US" dirty="0"/>
              <a:t>we petition God, making request for specific needs </a:t>
            </a:r>
            <a:br>
              <a:rPr lang="en-US" dirty="0"/>
            </a:br>
            <a:r>
              <a:rPr lang="en-US" dirty="0"/>
              <a:t>(Phil. 4:6; Matt. 7:7; Jas. 4:2; 1 John 3:22)</a:t>
            </a:r>
          </a:p>
          <a:p>
            <a:r>
              <a:rPr lang="en-US" dirty="0"/>
              <a:t>The Christian who prays to only ASK for things is missing out!</a:t>
            </a:r>
          </a:p>
        </p:txBody>
      </p:sp>
    </p:spTree>
    <p:extLst>
      <p:ext uri="{BB962C8B-B14F-4D97-AF65-F5344CB8AC3E}">
        <p14:creationId xmlns:p14="http://schemas.microsoft.com/office/powerpoint/2010/main" val="40177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66BC8-C97F-44C7-8951-0E5763EB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1" y="1449610"/>
            <a:ext cx="10412903" cy="5408389"/>
          </a:xfrm>
        </p:spPr>
        <p:txBody>
          <a:bodyPr>
            <a:normAutofit/>
          </a:bodyPr>
          <a:lstStyle/>
          <a:p>
            <a:r>
              <a:rPr lang="en-US" dirty="0"/>
              <a:t>We must continue steadfastly in prayer and hold on to it without wavering </a:t>
            </a:r>
          </a:p>
          <a:p>
            <a:pPr lvl="1"/>
            <a:r>
              <a:rPr lang="en-US" dirty="0"/>
              <a:t>Perseverance literally means “to be strong toward”</a:t>
            </a:r>
          </a:p>
          <a:p>
            <a:pPr lvl="1"/>
            <a:r>
              <a:rPr lang="en-US" dirty="0"/>
              <a:t>Perseverance involves fervency and trust (Jas. 5:16b)</a:t>
            </a:r>
          </a:p>
          <a:p>
            <a:pPr lvl="1"/>
            <a:r>
              <a:rPr lang="en-US" dirty="0"/>
              <a:t>We don’t give up on God or prayer (Rom. 12:12; cf. Acts 1:10)</a:t>
            </a:r>
          </a:p>
          <a:p>
            <a:pPr lvl="1"/>
            <a:r>
              <a:rPr lang="en-US" dirty="0"/>
              <a:t>We trust, even when it doesn’t look like it’s “doing anything” (Prov. 3:5)</a:t>
            </a:r>
          </a:p>
          <a:p>
            <a:r>
              <a:rPr lang="en-US" dirty="0"/>
              <a:t>We must keep alert and be watchful in our prayers</a:t>
            </a:r>
          </a:p>
          <a:p>
            <a:pPr lvl="1"/>
            <a:r>
              <a:rPr lang="en-US" dirty="0"/>
              <a:t>Jesus Himself said, “Watch and pray” (Mark 13:33; 14:38)</a:t>
            </a:r>
          </a:p>
          <a:p>
            <a:pPr lvl="1"/>
            <a:r>
              <a:rPr lang="en-US" dirty="0"/>
              <a:t>Ready for the devil, who is always on the prowl (1 Pet. 5:8)</a:t>
            </a:r>
          </a:p>
          <a:p>
            <a:pPr lvl="1"/>
            <a:r>
              <a:rPr lang="en-US" dirty="0"/>
              <a:t>Ready for the coming of Jesus at any time (1 Thess. 5:1-10)</a:t>
            </a:r>
          </a:p>
          <a:p>
            <a:pPr lvl="1"/>
            <a:r>
              <a:rPr lang="en-US" dirty="0"/>
              <a:t>Watchful prayer is vigilant, sleepless, constant attention upon God (Col. 4:2)</a:t>
            </a:r>
          </a:p>
        </p:txBody>
      </p:sp>
    </p:spTree>
    <p:extLst>
      <p:ext uri="{BB962C8B-B14F-4D97-AF65-F5344CB8AC3E}">
        <p14:creationId xmlns:p14="http://schemas.microsoft.com/office/powerpoint/2010/main" val="14846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66BC8-C97F-44C7-8951-0E5763EB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82" y="1449610"/>
            <a:ext cx="10152172" cy="5408389"/>
          </a:xfrm>
        </p:spPr>
        <p:txBody>
          <a:bodyPr>
            <a:normAutofit/>
          </a:bodyPr>
          <a:lstStyle/>
          <a:p>
            <a:r>
              <a:rPr lang="en-US" dirty="0"/>
              <a:t>Prayer is too often selfish, and even limited to a select few</a:t>
            </a:r>
          </a:p>
          <a:p>
            <a:r>
              <a:rPr lang="en-US" dirty="0"/>
              <a:t>We are part of God’s army, family, body and temple (Eph. 2:18-22)</a:t>
            </a:r>
          </a:p>
          <a:p>
            <a:r>
              <a:rPr lang="en-US" dirty="0"/>
              <a:t>Christian soldiers must be watchful for the needs of fellow soldiers in battles (Gal. 6:2)</a:t>
            </a:r>
          </a:p>
          <a:p>
            <a:pPr lvl="1"/>
            <a:r>
              <a:rPr lang="en-US" dirty="0"/>
              <a:t>We must strive to strengthen one another through prayer </a:t>
            </a:r>
            <a:br>
              <a:rPr lang="en-US" dirty="0"/>
            </a:br>
            <a:r>
              <a:rPr lang="en-US" dirty="0"/>
              <a:t>(Phil. 1:3-4 + 1:19; Phile. 22)</a:t>
            </a:r>
          </a:p>
          <a:p>
            <a:pPr lvl="1"/>
            <a:r>
              <a:rPr lang="en-US" dirty="0"/>
              <a:t>We are all fighting together in ONE army against ONE common enemy (Eph. 6:11-12)</a:t>
            </a:r>
          </a:p>
          <a:p>
            <a:r>
              <a:rPr lang="en-US" dirty="0"/>
              <a:t>The church needs more prayer warriors, praying for EVERY saint (Jas. 5:16)</a:t>
            </a:r>
          </a:p>
          <a:p>
            <a:r>
              <a:rPr lang="en-US" dirty="0"/>
              <a:t>Greatest “good” you can do is to pray (Gal. 6:10), and THEN “do” for those of “the household of faith”</a:t>
            </a:r>
          </a:p>
        </p:txBody>
      </p:sp>
    </p:spTree>
    <p:extLst>
      <p:ext uri="{BB962C8B-B14F-4D97-AF65-F5344CB8AC3E}">
        <p14:creationId xmlns:p14="http://schemas.microsoft.com/office/powerpoint/2010/main" val="2566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66BC8-C97F-44C7-8951-0E5763EB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08" y="2404153"/>
            <a:ext cx="10459092" cy="4453846"/>
          </a:xfrm>
        </p:spPr>
        <p:txBody>
          <a:bodyPr>
            <a:normAutofit/>
          </a:bodyPr>
          <a:lstStyle/>
          <a:p>
            <a:pPr marL="339725" indent="-339725"/>
            <a:r>
              <a:rPr lang="en-US" sz="3200" dirty="0"/>
              <a:t>Believe Jesus is God’s Son – John 1:12</a:t>
            </a:r>
          </a:p>
          <a:p>
            <a:pPr marL="339725" indent="-339725"/>
            <a:r>
              <a:rPr lang="en-US" sz="3200" dirty="0"/>
              <a:t>Repent of your sins and turn to God – Acts 3:19</a:t>
            </a:r>
          </a:p>
          <a:p>
            <a:pPr marL="339725" indent="-339725"/>
            <a:r>
              <a:rPr lang="en-US" sz="3200" dirty="0"/>
              <a:t>Confess your faith in Jesus Christ – Matthew 10:32</a:t>
            </a:r>
          </a:p>
          <a:p>
            <a:pPr marL="339725" indent="-339725"/>
            <a:r>
              <a:rPr lang="en-US" sz="3200" dirty="0"/>
              <a:t>Be immersed into Christ – Galatians 3:27</a:t>
            </a:r>
          </a:p>
          <a:p>
            <a:pPr marL="801688" lvl="1" indent="-341313"/>
            <a:r>
              <a:rPr lang="en-US" sz="2800" dirty="0"/>
              <a:t>God will forgive all of your sins – Acts 2:38</a:t>
            </a:r>
          </a:p>
          <a:p>
            <a:pPr marL="801688" lvl="1" indent="-341313"/>
            <a:r>
              <a:rPr lang="en-US" sz="2800" dirty="0"/>
              <a:t>God will add you to His church/army – Acts 2:47</a:t>
            </a:r>
          </a:p>
          <a:p>
            <a:pPr marL="801688" lvl="1" indent="-341313"/>
            <a:r>
              <a:rPr lang="en-US" sz="2800" dirty="0"/>
              <a:t>God will enroll you in heaven – Hebrews 12:23</a:t>
            </a:r>
          </a:p>
          <a:p>
            <a:pPr marL="339725" indent="-339725"/>
            <a:r>
              <a:rPr lang="en-US" sz="3200" dirty="0"/>
              <a:t>Serve Him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491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617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2021-07-25T16:40:03Z</dcterms:created>
  <dcterms:modified xsi:type="dcterms:W3CDTF">2021-07-25T21:15:21Z</dcterms:modified>
</cp:coreProperties>
</file>