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00AA-1CCF-4534-B36B-BA5ADF793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03BBC-4FC6-4CB3-9BC1-6AE806B0C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17FA-D48C-4A13-9258-7F878E03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445A7-0AC5-458C-99D6-AAC201D1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9301-4EB4-4D43-84DC-3064B090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3333714-648F-49A0-9451-63079EA0A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5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FD18-B13B-4945-9C99-E73DD0C3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3AB8-D2E6-4E40-B02A-E1B1DA615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E085-E821-4E91-8F51-D04908E64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2E775-6432-4909-B9EB-A3A4CD9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2161A-D221-4A1D-943D-17C5F7FD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151DB-8BBA-475B-971B-16059D75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401F-C2C2-40C5-9485-0552AAFE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7D3C8-E138-4F6C-A4CC-E72DD3AE8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0BE13-ED69-4B05-A60C-7A5418BB6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997E5-45F1-44F5-A5E5-5E8FAFEB1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13FB4-57D1-4A21-90AE-777707BF0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3F011-B144-4403-96E6-A29EC17C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131B9-3B64-4BEA-8907-62176FAA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5910A-5BC0-4E47-9CA4-4C19737B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9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F73B-6ACE-4500-8B37-D39CF439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A4BDA-5B0F-40F4-BA9E-70DED09F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FCDC1-ECEB-4964-B653-EDA5072F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EEE87-9E89-4C0C-B914-F30E52BF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1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4A0CA-B6CB-4FF1-A628-5C7975C6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14110-13CA-48E3-BF48-8E9348F3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225E0-F714-46F1-BF93-15CAF445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7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8C60-DFBC-4E93-948E-EB5F20C9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8052-074B-460A-9BA1-69C015F4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7E95E-E71F-442F-BCED-5678983B0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F166D-6A72-4279-98F4-47ACD690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B18A6-9C49-448A-AAE4-21E8DECA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08A17-04F3-4C38-9948-A33334A9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8826-D35C-4E2B-992F-41F27E74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6E49D-EBE9-4656-9C93-7D7C78B96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60643-A7FD-4EA0-81E4-0BE3BC19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6B0DE-9DE3-4E5A-B10B-D6336DAA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45F6A-D225-43DC-8306-B37B1520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79FDC-2FCD-4D23-8EDB-73744B72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1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1BF5-FF54-41B4-A50E-7817616D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90350-DE65-4931-A804-AF7EA8C8F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CD78C-00B7-48C1-BEF9-C1CC16AC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AB118-EFFE-42ED-8FA5-598385C8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CA7D1-9492-41E0-8499-F9FCBF1E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CB9A0-0C10-4D89-9031-0C364B513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8BAEF-A69C-428F-B99C-E346B3EB3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251BB-82CA-436B-88A6-ADCBC72D8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05338-7705-4335-997C-685C795E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90F3A-E7FA-40F6-A7A3-8A378DF6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F19F73-08DF-446F-8E01-C733A932F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013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7DD8C49-B95B-4A60-B0BF-D631913430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03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864C0E9-25E0-4B34-B2B4-38A70E09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06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E127E1B-7E25-4FCB-B330-DF9AA7096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73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A185A8B-D4B7-4C25-AB28-AB954B792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95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BBE0A63-87A0-4258-B958-B0032DCEB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35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CD853C-17E7-4759-9560-3AFAB1015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216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84B8-3408-4661-B9FE-09D55712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5862E-BC3B-4E1E-B1A5-C7B41E469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EAB36-265A-4FD7-9522-BBB03583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D1EC8-81D7-458C-AF58-79A119B6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CCC4-4279-4871-AE4B-90D0FEAA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031B6-FE26-4CCB-8E27-9C293D27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685C0-D79B-4D81-8ABB-3353128A0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A3395-1B3F-4073-B185-B3CEB358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2436A-5A45-4E8C-91A9-7737F6BD983C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C3D24-D815-4133-A77D-A28B12069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DF20F-1B6C-4BB1-90A8-4FDE60783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4" r:id="rId5"/>
    <p:sldLayoutId id="2147483665" r:id="rId6"/>
    <p:sldLayoutId id="2147483662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izard&#10;&#10;Description automatically generated with low confidence">
            <a:extLst>
              <a:ext uri="{FF2B5EF4-FFF2-40B4-BE49-F238E27FC236}">
                <a16:creationId xmlns:a16="http://schemas.microsoft.com/office/drawing/2014/main" id="{BFF82930-9BE9-4B8C-A49D-3D3571448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B7C73B9-89CD-447C-ABAB-B05493289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9" t="5027" r="2213" b="54088"/>
          <a:stretch/>
        </p:blipFill>
        <p:spPr>
          <a:xfrm>
            <a:off x="3329796" y="345057"/>
            <a:ext cx="8591910" cy="280358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4D39FF0-66AA-41DF-AD5B-10F54EB0F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6" t="54088" r="2213" b="21759"/>
          <a:stretch/>
        </p:blipFill>
        <p:spPr>
          <a:xfrm>
            <a:off x="6461185" y="3709359"/>
            <a:ext cx="5460522" cy="165627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62EC76A-9702-4FCF-9F3B-92010EEC7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5" r="77078"/>
          <a:stretch/>
        </p:blipFill>
        <p:spPr>
          <a:xfrm>
            <a:off x="504" y="6323162"/>
            <a:ext cx="2794454" cy="5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C4D9-7516-4B03-BFC9-25ED2AA1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10055552" cy="30931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Bible’s Prophetic Fulfillment Regarding </a:t>
            </a:r>
            <a:r>
              <a:rPr lang="en-US" u="sng" dirty="0"/>
              <a:t>NATIONS</a:t>
            </a:r>
            <a:r>
              <a:rPr lang="en-US" dirty="0"/>
              <a:t> Proves from God</a:t>
            </a:r>
          </a:p>
          <a:p>
            <a:r>
              <a:rPr lang="en-US" dirty="0"/>
              <a:t>The Bible’s Prophetic Fulfillment Regarding </a:t>
            </a:r>
            <a:r>
              <a:rPr lang="en-US" u="sng" dirty="0"/>
              <a:t>PEOPLE</a:t>
            </a:r>
            <a:r>
              <a:rPr lang="en-US" dirty="0"/>
              <a:t> Proves from God</a:t>
            </a:r>
          </a:p>
          <a:p>
            <a:r>
              <a:rPr lang="en-US" dirty="0"/>
              <a:t>The Bible’s Prophetic Fulfillment Regarding </a:t>
            </a:r>
            <a:r>
              <a:rPr lang="en-US" u="sng" dirty="0"/>
              <a:t>MESSIAH</a:t>
            </a:r>
            <a:r>
              <a:rPr lang="en-US" dirty="0"/>
              <a:t> Proves from God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LINEAGE</a:t>
            </a:r>
          </a:p>
          <a:p>
            <a:pPr lvl="2"/>
            <a:r>
              <a:rPr lang="en-US" dirty="0"/>
              <a:t>Born of a woman (Gen. 3:15 + Gal. 4:4)</a:t>
            </a:r>
          </a:p>
          <a:p>
            <a:pPr lvl="2"/>
            <a:r>
              <a:rPr lang="en-US" dirty="0"/>
              <a:t>Of the seed of Abraham (Gen. 22:18 + Luke 3:34)</a:t>
            </a:r>
          </a:p>
          <a:p>
            <a:pPr lvl="2"/>
            <a:r>
              <a:rPr lang="en-US" dirty="0"/>
              <a:t>Of the tribe of Judah (Gen. 49:10 + Heb. 7:14)</a:t>
            </a:r>
          </a:p>
          <a:p>
            <a:pPr lvl="2"/>
            <a:r>
              <a:rPr lang="en-US" dirty="0"/>
              <a:t>Of the royal lineage of David (2 Sam. 7:12 + Luke 1:32)</a:t>
            </a:r>
          </a:p>
          <a:p>
            <a:pPr lvl="2"/>
            <a:r>
              <a:rPr lang="en-US" dirty="0"/>
              <a:t>To a virgin (Isa. 7:14 + Matt. 1:22)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09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C4D9-7516-4B03-BFC9-25ED2AA1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10055552" cy="36479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Bible’s Prophetic Fulfillment Regarding </a:t>
            </a:r>
            <a:r>
              <a:rPr lang="en-US" u="sng" dirty="0"/>
              <a:t>NATIONS</a:t>
            </a:r>
            <a:r>
              <a:rPr lang="en-US" dirty="0"/>
              <a:t> Proves from God</a:t>
            </a:r>
          </a:p>
          <a:p>
            <a:r>
              <a:rPr lang="en-US" dirty="0"/>
              <a:t>The Bible’s Prophetic Fulfillment Regarding </a:t>
            </a:r>
            <a:r>
              <a:rPr lang="en-US" u="sng" dirty="0"/>
              <a:t>PEOPLE</a:t>
            </a:r>
            <a:r>
              <a:rPr lang="en-US" dirty="0"/>
              <a:t> Proves from God</a:t>
            </a:r>
          </a:p>
          <a:p>
            <a:r>
              <a:rPr lang="en-US" dirty="0"/>
              <a:t>The Bible’s Prophetic Fulfillment Regarding </a:t>
            </a:r>
            <a:r>
              <a:rPr lang="en-US" u="sng" dirty="0"/>
              <a:t>MESSIAH</a:t>
            </a:r>
            <a:r>
              <a:rPr lang="en-US" dirty="0"/>
              <a:t> Proves from God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LINEAGE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COMING</a:t>
            </a:r>
          </a:p>
          <a:p>
            <a:pPr lvl="2"/>
            <a:r>
              <a:rPr lang="en-US" dirty="0"/>
              <a:t>Miraculously conceived and virgin-born (Isa. 7:14 + Matt. 1:18-22)</a:t>
            </a:r>
          </a:p>
          <a:p>
            <a:pPr lvl="2"/>
            <a:r>
              <a:rPr lang="en-US" dirty="0"/>
              <a:t>Born in Bethlehem of Judah (Mic. 5:2 + Matt. 2:1)</a:t>
            </a:r>
          </a:p>
          <a:p>
            <a:pPr lvl="2"/>
            <a:r>
              <a:rPr lang="en-US" dirty="0"/>
              <a:t>During the days of the Roman empire (Dan. 2:44 + Luke 2:1)</a:t>
            </a:r>
          </a:p>
          <a:p>
            <a:pPr lvl="2"/>
            <a:r>
              <a:rPr lang="en-US" dirty="0"/>
              <a:t>While Judah still a distinct and ruling tribe (Gen. 49:10 + Matt. 2:22)</a:t>
            </a:r>
          </a:p>
          <a:p>
            <a:pPr lvl="2"/>
            <a:r>
              <a:rPr lang="en-US" dirty="0"/>
              <a:t>Innocent babies would be slaughtered (Jer. 31:15 + Matt. 2:16-18)</a:t>
            </a:r>
          </a:p>
          <a:p>
            <a:pPr lvl="2"/>
            <a:r>
              <a:rPr lang="en-US" dirty="0"/>
              <a:t>An escape to Egypt would be necessary (Hos. 11:1 + Matt. 2:15)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98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C4D9-7516-4B03-BFC9-25ED2AA1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3"/>
            <a:ext cx="10055552" cy="37199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Bible’s Prophetic Fulfillment Regarding </a:t>
            </a:r>
            <a:r>
              <a:rPr lang="en-US" u="sng" dirty="0"/>
              <a:t>NATIONS</a:t>
            </a:r>
            <a:r>
              <a:rPr lang="en-US" dirty="0"/>
              <a:t> Proves from God</a:t>
            </a:r>
          </a:p>
          <a:p>
            <a:r>
              <a:rPr lang="en-US" dirty="0"/>
              <a:t>The Bible’s Prophetic Fulfillment Regarding </a:t>
            </a:r>
            <a:r>
              <a:rPr lang="en-US" u="sng" dirty="0"/>
              <a:t>PEOPLE</a:t>
            </a:r>
            <a:r>
              <a:rPr lang="en-US" dirty="0"/>
              <a:t> Proves from God</a:t>
            </a:r>
          </a:p>
          <a:p>
            <a:r>
              <a:rPr lang="en-US" dirty="0"/>
              <a:t>The Bible’s Prophetic Fulfillment Regarding </a:t>
            </a:r>
            <a:r>
              <a:rPr lang="en-US" u="sng" dirty="0"/>
              <a:t>MESSIAH</a:t>
            </a:r>
            <a:r>
              <a:rPr lang="en-US" dirty="0"/>
              <a:t> Proves from God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LINEAGE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COMING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NATURE</a:t>
            </a:r>
          </a:p>
          <a:p>
            <a:pPr lvl="2"/>
            <a:r>
              <a:rPr lang="en-US" dirty="0"/>
              <a:t>Both human and Divine (Mic. 5:2 + John 1:1, 14)</a:t>
            </a:r>
          </a:p>
          <a:p>
            <a:pPr lvl="2"/>
            <a:r>
              <a:rPr lang="en-US" dirty="0"/>
              <a:t>His supernatural wisdom (Isa. 11:1-5 + John 2:24-25)</a:t>
            </a:r>
          </a:p>
          <a:p>
            <a:pPr lvl="2"/>
            <a:r>
              <a:rPr lang="en-US" dirty="0"/>
              <a:t>His gentle compassion toward people (Isa. 42:1-4 + Matt. 12:15-21)</a:t>
            </a:r>
          </a:p>
          <a:p>
            <a:pPr lvl="2"/>
            <a:r>
              <a:rPr lang="en-US" dirty="0"/>
              <a:t>His compassionate preaching (Isa. 61:1-3 + Luke 4:17-22)</a:t>
            </a:r>
          </a:p>
          <a:p>
            <a:pPr lvl="2"/>
            <a:r>
              <a:rPr lang="en-US" dirty="0"/>
              <a:t>His submission to the Father (Psa. 40:8; Isa. 53:11 + John 8:29; 1 Pet. 2:22)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23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C4D9-7516-4B03-BFC9-25ED2AA1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10055552" cy="43671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Bible’s Prophetic Fulfillment Regarding </a:t>
            </a:r>
            <a:r>
              <a:rPr lang="en-US" u="sng" dirty="0"/>
              <a:t>NATIONS</a:t>
            </a:r>
            <a:r>
              <a:rPr lang="en-US" dirty="0"/>
              <a:t> Proves from God</a:t>
            </a:r>
          </a:p>
          <a:p>
            <a:r>
              <a:rPr lang="en-US" dirty="0"/>
              <a:t>The Bible’s Prophetic Fulfillment Regarding </a:t>
            </a:r>
            <a:r>
              <a:rPr lang="en-US" u="sng" dirty="0"/>
              <a:t>PEOPLE</a:t>
            </a:r>
            <a:r>
              <a:rPr lang="en-US" dirty="0"/>
              <a:t> Proves from God</a:t>
            </a:r>
          </a:p>
          <a:p>
            <a:r>
              <a:rPr lang="en-US" dirty="0"/>
              <a:t>The Bible’s Prophetic Fulfillment Regarding </a:t>
            </a:r>
            <a:r>
              <a:rPr lang="en-US" u="sng" dirty="0"/>
              <a:t>MESSIAH</a:t>
            </a:r>
            <a:r>
              <a:rPr lang="en-US" dirty="0"/>
              <a:t> Proves from God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LINEAGE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COMING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NATURE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MINISTRY</a:t>
            </a:r>
          </a:p>
          <a:p>
            <a:pPr lvl="2"/>
            <a:r>
              <a:rPr lang="en-US" sz="2200" dirty="0"/>
              <a:t>Preparatory work of John the Baptist (Isa. 40:3-5; Mal. 4:5-6 + Matt. 3:3)</a:t>
            </a:r>
          </a:p>
          <a:p>
            <a:pPr lvl="2"/>
            <a:r>
              <a:rPr lang="en-US" sz="2200" dirty="0"/>
              <a:t>His working of miracles (Isa. 35:5-6 + John 2:11; 20:30)</a:t>
            </a:r>
          </a:p>
          <a:p>
            <a:pPr lvl="2"/>
            <a:r>
              <a:rPr lang="en-US" sz="2200" dirty="0"/>
              <a:t>His teaching in parables (Psa. 78:2 + Matt. 13:34-35)</a:t>
            </a:r>
          </a:p>
          <a:p>
            <a:pPr lvl="2"/>
            <a:r>
              <a:rPr lang="en-US" sz="2200" dirty="0"/>
              <a:t>His triumphal entry into Jerusalem (Zech. 9:9 + Matt. 21:5-11)</a:t>
            </a:r>
          </a:p>
          <a:p>
            <a:pPr lvl="2"/>
            <a:r>
              <a:rPr lang="en-US" sz="2200" dirty="0"/>
              <a:t>He would be prophet (Deut. 18:18 + Acts 3:22-23), priest (Psa. 110:4 + Heb. 5:5-6; 7:1-3) and king (Zech. 9:9; 6:13 + John 18:37; Matt. 21:5)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91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C4D9-7516-4B03-BFC9-25ED2AA1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10055552" cy="46702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Bible’s Prophetic Fulfillment Regarding </a:t>
            </a:r>
            <a:r>
              <a:rPr lang="en-US" u="sng" dirty="0"/>
              <a:t>NATIONS</a:t>
            </a:r>
            <a:r>
              <a:rPr lang="en-US" dirty="0"/>
              <a:t> Proves from God</a:t>
            </a:r>
          </a:p>
          <a:p>
            <a:r>
              <a:rPr lang="en-US" dirty="0"/>
              <a:t>The Bible’s Prophetic Fulfillment Regarding </a:t>
            </a:r>
            <a:r>
              <a:rPr lang="en-US" u="sng" dirty="0"/>
              <a:t>PEOPLE</a:t>
            </a:r>
            <a:r>
              <a:rPr lang="en-US" dirty="0"/>
              <a:t> Proves from God</a:t>
            </a:r>
          </a:p>
          <a:p>
            <a:r>
              <a:rPr lang="en-US" dirty="0"/>
              <a:t>The Bible’s Prophetic Fulfillment Regarding </a:t>
            </a:r>
            <a:r>
              <a:rPr lang="en-US" u="sng" dirty="0"/>
              <a:t>MESSIAH</a:t>
            </a:r>
            <a:r>
              <a:rPr lang="en-US" dirty="0"/>
              <a:t> Proves from God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LINEAGE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COMING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NATURE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MINISTRY</a:t>
            </a:r>
          </a:p>
          <a:p>
            <a:pPr lvl="1"/>
            <a:r>
              <a:rPr lang="en-US" dirty="0"/>
              <a:t>The Bible prophesies the Messiah’s </a:t>
            </a:r>
            <a:r>
              <a:rPr lang="en-US" u="sng" dirty="0"/>
              <a:t>BETRAYAL, DEATH &amp; RESURRECTION</a:t>
            </a:r>
          </a:p>
          <a:p>
            <a:pPr lvl="2"/>
            <a:r>
              <a:rPr lang="en-US" sz="2200" dirty="0"/>
              <a:t>Betrayed by a friend (Psa. 41:9 + John 13:18)</a:t>
            </a:r>
          </a:p>
          <a:p>
            <a:pPr lvl="2"/>
            <a:r>
              <a:rPr lang="en-US" sz="2200" dirty="0"/>
              <a:t>Betrayed for 30 pieces of silver (Zech. 11:12 + Matt. 26:15)</a:t>
            </a:r>
          </a:p>
          <a:p>
            <a:pPr lvl="2"/>
            <a:r>
              <a:rPr lang="en-US" sz="2200" dirty="0"/>
              <a:t>Spit upon and beaten (Isa. 50:6 + Matt. 27:30)</a:t>
            </a:r>
          </a:p>
          <a:p>
            <a:pPr lvl="2"/>
            <a:r>
              <a:rPr lang="en-US" sz="2200" dirty="0"/>
              <a:t>Hands and feet pierced in His death (Psa. 22:16 + Luke 23:33; 24:39)</a:t>
            </a:r>
          </a:p>
          <a:p>
            <a:pPr lvl="2"/>
            <a:r>
              <a:rPr lang="en-US" sz="2200" dirty="0"/>
              <a:t>None of His bones would be broken (Ex. 12:46; Psa. 34:20 + John 19:33-36)</a:t>
            </a:r>
          </a:p>
          <a:p>
            <a:pPr lvl="2"/>
            <a:r>
              <a:rPr lang="en-US" sz="2200" dirty="0"/>
              <a:t>Numbered with transgressors in death (Isa. 53:12 + Mark 15:27-28)</a:t>
            </a:r>
          </a:p>
          <a:p>
            <a:pPr lvl="2"/>
            <a:r>
              <a:rPr lang="en-US" sz="2200" dirty="0"/>
              <a:t>Flesh not see corruption but raised from dead (Psa. 16:10 + Acts 2:22-32)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59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C4D9-7516-4B03-BFC9-25ED2AA16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Bible possesses characteristics and wisdom that are </a:t>
            </a:r>
            <a:br>
              <a:rPr lang="en-US" dirty="0"/>
            </a:br>
            <a:r>
              <a:rPr lang="en-US" dirty="0"/>
              <a:t>BEYOND HUMAN WISDOM!</a:t>
            </a:r>
          </a:p>
          <a:p>
            <a:pPr lvl="1"/>
            <a:r>
              <a:rPr lang="en-US" dirty="0"/>
              <a:t>Phenomenal Unity</a:t>
            </a:r>
          </a:p>
          <a:p>
            <a:pPr lvl="1"/>
            <a:r>
              <a:rPr lang="en-US" dirty="0"/>
              <a:t>Flawless Accuracy</a:t>
            </a:r>
          </a:p>
          <a:p>
            <a:pPr lvl="1"/>
            <a:r>
              <a:rPr lang="en-US" dirty="0"/>
              <a:t>Foreknowledge of Science</a:t>
            </a:r>
          </a:p>
          <a:p>
            <a:pPr lvl="1"/>
            <a:r>
              <a:rPr lang="en-US" dirty="0"/>
              <a:t>Fulfillment of Prophecy</a:t>
            </a:r>
          </a:p>
          <a:p>
            <a:r>
              <a:rPr lang="en-US" dirty="0"/>
              <a:t>HOW could they write things they could have never known?</a:t>
            </a:r>
          </a:p>
          <a:p>
            <a:pPr lvl="1"/>
            <a:r>
              <a:rPr lang="en-US" dirty="0"/>
              <a:t>THEY WERE GUIDED, just as they claimed, BY WISDOM FROM ON HIGH!</a:t>
            </a:r>
          </a:p>
          <a:p>
            <a:pPr lvl="1"/>
            <a:r>
              <a:rPr lang="en-US" dirty="0"/>
              <a:t>The evidence inside the Bible shouts its DIVINE origin!</a:t>
            </a:r>
          </a:p>
          <a:p>
            <a:pPr lvl="1"/>
            <a:r>
              <a:rPr lang="en-US" dirty="0"/>
              <a:t>This is precisely what one would expect when the Author is GOD!</a:t>
            </a:r>
          </a:p>
        </p:txBody>
      </p:sp>
    </p:spTree>
    <p:extLst>
      <p:ext uri="{BB962C8B-B14F-4D97-AF65-F5344CB8AC3E}">
        <p14:creationId xmlns:p14="http://schemas.microsoft.com/office/powerpoint/2010/main" val="388753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11D49-1606-4CEB-A714-9368C6E8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We must believe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dirty="0"/>
              <a:t>We must repent of our sins and turn to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We must confess 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We must 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We must serve the Lord faithfully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9196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C4D9-7516-4B03-BFC9-25ED2AA16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Bible’s Foreknowledge in </a:t>
            </a:r>
            <a:r>
              <a:rPr lang="en-US" u="sng" dirty="0"/>
              <a:t>ASTRONOMY</a:t>
            </a:r>
            <a:r>
              <a:rPr lang="en-US" dirty="0"/>
              <a:t> Points to GOD</a:t>
            </a:r>
          </a:p>
          <a:p>
            <a:pPr lvl="1"/>
            <a:r>
              <a:rPr lang="en-US" dirty="0"/>
              <a:t>Stars are innumerable (Gen. 15:5; Jer. 33:22)</a:t>
            </a:r>
          </a:p>
          <a:p>
            <a:pPr lvl="1"/>
            <a:r>
              <a:rPr lang="en-US" dirty="0"/>
              <a:t>The universe follows natural laws set in place (Job 38:33)</a:t>
            </a:r>
          </a:p>
          <a:p>
            <a:pPr lvl="1"/>
            <a:r>
              <a:rPr lang="en-US" dirty="0"/>
              <a:t>The sun has its own orbit through space (Psa. 19:5-6)</a:t>
            </a:r>
          </a:p>
          <a:p>
            <a:pPr lvl="1"/>
            <a:r>
              <a:rPr lang="en-US" dirty="0"/>
              <a:t>The moon is a reflector of the sun (Psa. 89:35-37)</a:t>
            </a:r>
          </a:p>
          <a:p>
            <a:pPr lvl="1"/>
            <a:r>
              <a:rPr lang="en-US" dirty="0"/>
              <a:t>The universe is not humanly measurable (Jer. 31:37)</a:t>
            </a:r>
          </a:p>
          <a:p>
            <a:pPr lvl="1"/>
            <a:r>
              <a:rPr lang="en-US" dirty="0"/>
              <a:t>Light can be parted (Job 38:24)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C4D9-7516-4B03-BFC9-25ED2AA16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Bible’s Foreknowledge in </a:t>
            </a:r>
            <a:r>
              <a:rPr lang="en-US" u="sng" dirty="0"/>
              <a:t>ASTRONOMY</a:t>
            </a:r>
            <a:r>
              <a:rPr lang="en-US" dirty="0"/>
              <a:t> Points to GOD</a:t>
            </a:r>
          </a:p>
          <a:p>
            <a:r>
              <a:rPr lang="en-US" dirty="0"/>
              <a:t>The Bible’s Foreknowledge in </a:t>
            </a:r>
            <a:r>
              <a:rPr lang="en-US" u="sng" dirty="0"/>
              <a:t>OCEANOGRAPHY</a:t>
            </a:r>
            <a:r>
              <a:rPr lang="en-US" dirty="0"/>
              <a:t> Points to GOD</a:t>
            </a:r>
          </a:p>
          <a:p>
            <a:pPr lvl="1"/>
            <a:r>
              <a:rPr lang="en-US" dirty="0"/>
              <a:t>There is a complete water cycle on earth (</a:t>
            </a:r>
            <a:r>
              <a:rPr lang="en-US" dirty="0" err="1"/>
              <a:t>Ecc</a:t>
            </a:r>
            <a:r>
              <a:rPr lang="en-US" dirty="0"/>
              <a:t>. 1:7; 11:3; Amos 9:6)</a:t>
            </a:r>
          </a:p>
          <a:p>
            <a:pPr lvl="1"/>
            <a:r>
              <a:rPr lang="en-US" dirty="0"/>
              <a:t>There are currents or “paths” in the seas (Psa. 8:8)</a:t>
            </a:r>
          </a:p>
          <a:p>
            <a:pPr lvl="1"/>
            <a:r>
              <a:rPr lang="en-US" dirty="0"/>
              <a:t>There are trenches/canyons in the ocean floors (Job 38:16)</a:t>
            </a:r>
          </a:p>
          <a:p>
            <a:pPr lvl="1"/>
            <a:r>
              <a:rPr lang="en-US" dirty="0"/>
              <a:t>There are freshwater springs in the ocean (Job 38:16; Gen. 7:11)</a:t>
            </a:r>
          </a:p>
          <a:p>
            <a:pPr lvl="1"/>
            <a:r>
              <a:rPr lang="en-US" dirty="0"/>
              <a:t>The perfect ratio for large seaworthy vessels is 30:5:3 (Gen. 6:15)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42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C4D9-7516-4B03-BFC9-25ED2AA16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Bible’s Foreknowledge in </a:t>
            </a:r>
            <a:r>
              <a:rPr lang="en-US" u="sng" dirty="0"/>
              <a:t>ASTRONOMY</a:t>
            </a:r>
            <a:r>
              <a:rPr lang="en-US" dirty="0"/>
              <a:t> Points to GOD</a:t>
            </a:r>
          </a:p>
          <a:p>
            <a:r>
              <a:rPr lang="en-US" dirty="0"/>
              <a:t>The Bible’s Foreknowledge in </a:t>
            </a:r>
            <a:r>
              <a:rPr lang="en-US" u="sng" dirty="0"/>
              <a:t>OCEANOGRAPHY</a:t>
            </a:r>
            <a:r>
              <a:rPr lang="en-US" dirty="0"/>
              <a:t> Points to GOD</a:t>
            </a:r>
          </a:p>
          <a:p>
            <a:r>
              <a:rPr lang="en-US" dirty="0"/>
              <a:t>The Bible’s Foreknowledge in </a:t>
            </a:r>
            <a:r>
              <a:rPr lang="en-US" u="sng" dirty="0"/>
              <a:t>MEDICINE</a:t>
            </a:r>
            <a:r>
              <a:rPr lang="en-US" dirty="0"/>
              <a:t> Points to GOD</a:t>
            </a:r>
          </a:p>
          <a:p>
            <a:pPr lvl="1"/>
            <a:r>
              <a:rPr lang="en-US" dirty="0"/>
              <a:t>Blood is the key to life (Lev. 17:11-14)</a:t>
            </a:r>
          </a:p>
          <a:p>
            <a:pPr lvl="1"/>
            <a:r>
              <a:rPr lang="en-US" dirty="0"/>
              <a:t>Washing is required to stop spreading germs/diseases (Num. 19:11-12)</a:t>
            </a:r>
          </a:p>
          <a:p>
            <a:pPr lvl="1"/>
            <a:r>
              <a:rPr lang="en-US" dirty="0"/>
              <a:t>Proper soap is needed for cleansing purification (Num. 19:5-9)</a:t>
            </a:r>
          </a:p>
          <a:p>
            <a:pPr lvl="1"/>
            <a:r>
              <a:rPr lang="en-US" dirty="0"/>
              <a:t>Quarantine prevents the spread of some diseases (Lev. 13:45-46)</a:t>
            </a:r>
          </a:p>
          <a:p>
            <a:pPr lvl="1"/>
            <a:r>
              <a:rPr lang="en-US" dirty="0"/>
              <a:t>Proper disposal of human waste is essential (Deut. 23:12-13)</a:t>
            </a:r>
          </a:p>
          <a:p>
            <a:pPr lvl="1"/>
            <a:r>
              <a:rPr lang="en-US" dirty="0"/>
              <a:t>The toxicity of certain animals can make them unsafe (“unclean”) to eat if not prepared properly (Lev. 11:1-47; Deut. 14:3-21)</a:t>
            </a:r>
          </a:p>
          <a:p>
            <a:pPr lvl="1"/>
            <a:r>
              <a:rPr lang="en-US" dirty="0"/>
              <a:t>Circumcision was best performed on 8th day (Gen. 17:12-14; Lev. 12:3)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56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C4D9-7516-4B03-BFC9-25ED2AA16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Bible’s Foreknowledge in </a:t>
            </a:r>
            <a:r>
              <a:rPr lang="en-US" u="sng" dirty="0"/>
              <a:t>ASTRONOMY</a:t>
            </a:r>
            <a:r>
              <a:rPr lang="en-US" dirty="0"/>
              <a:t> Points to GOD</a:t>
            </a:r>
          </a:p>
          <a:p>
            <a:r>
              <a:rPr lang="en-US" dirty="0"/>
              <a:t>The Bible’s Foreknowledge in </a:t>
            </a:r>
            <a:r>
              <a:rPr lang="en-US" u="sng" dirty="0"/>
              <a:t>OCEANOGRAPHY</a:t>
            </a:r>
            <a:r>
              <a:rPr lang="en-US" dirty="0"/>
              <a:t> Points to GOD</a:t>
            </a:r>
          </a:p>
          <a:p>
            <a:r>
              <a:rPr lang="en-US" dirty="0"/>
              <a:t>The Bible’s Foreknowledge in </a:t>
            </a:r>
            <a:r>
              <a:rPr lang="en-US" u="sng" dirty="0"/>
              <a:t>MEDICINE</a:t>
            </a:r>
            <a:r>
              <a:rPr lang="en-US" dirty="0"/>
              <a:t> Points to GOD</a:t>
            </a:r>
          </a:p>
          <a:p>
            <a:r>
              <a:rPr lang="en-US" dirty="0"/>
              <a:t>The Bible’s Foreknowledge in </a:t>
            </a:r>
            <a:r>
              <a:rPr lang="en-US" u="sng" dirty="0"/>
              <a:t>PHYSICS</a:t>
            </a:r>
            <a:r>
              <a:rPr lang="en-US" dirty="0"/>
              <a:t> Points to GOD</a:t>
            </a:r>
          </a:p>
          <a:p>
            <a:pPr lvl="1"/>
            <a:r>
              <a:rPr lang="en-US" dirty="0"/>
              <a:t>Matter is neither being created nor destroyed (the First Law of Thermodynamics) (Gen. 2:1-2; Neh. 9:6; Heb. 1:3)</a:t>
            </a:r>
          </a:p>
          <a:p>
            <a:pPr lvl="1"/>
            <a:r>
              <a:rPr lang="en-US" dirty="0"/>
              <a:t>The earth is experiencing increasing entropy—running down and wearing out (the Second Law of Thermodynamics) (Isa. 51:6; Psa. 102:26; Heb. 1:11) </a:t>
            </a:r>
          </a:p>
        </p:txBody>
      </p:sp>
    </p:spTree>
    <p:extLst>
      <p:ext uri="{BB962C8B-B14F-4D97-AF65-F5344CB8AC3E}">
        <p14:creationId xmlns:p14="http://schemas.microsoft.com/office/powerpoint/2010/main" val="1378482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C4D9-7516-4B03-BFC9-25ED2AA1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10055552" cy="4670277"/>
          </a:xfrm>
        </p:spPr>
        <p:txBody>
          <a:bodyPr>
            <a:normAutofit/>
          </a:bodyPr>
          <a:lstStyle/>
          <a:p>
            <a:r>
              <a:rPr lang="en-US" dirty="0"/>
              <a:t>The Bible’s Foreknowledge in </a:t>
            </a:r>
            <a:r>
              <a:rPr lang="en-US" u="sng" dirty="0"/>
              <a:t>ASTRONOMY</a:t>
            </a:r>
            <a:r>
              <a:rPr lang="en-US" dirty="0"/>
              <a:t> Points to GOD</a:t>
            </a:r>
          </a:p>
          <a:p>
            <a:r>
              <a:rPr lang="en-US" dirty="0"/>
              <a:t>The Bible’s Foreknowledge in </a:t>
            </a:r>
            <a:r>
              <a:rPr lang="en-US" u="sng" dirty="0"/>
              <a:t>OCEANOGRAPHY</a:t>
            </a:r>
            <a:r>
              <a:rPr lang="en-US" dirty="0"/>
              <a:t> Points to GOD</a:t>
            </a:r>
          </a:p>
          <a:p>
            <a:r>
              <a:rPr lang="en-US" dirty="0"/>
              <a:t>The Bible’s Foreknowledge in </a:t>
            </a:r>
            <a:r>
              <a:rPr lang="en-US" u="sng" dirty="0"/>
              <a:t>MEDICINE</a:t>
            </a:r>
            <a:r>
              <a:rPr lang="en-US" dirty="0"/>
              <a:t> Points to GOD</a:t>
            </a:r>
          </a:p>
          <a:p>
            <a:r>
              <a:rPr lang="en-US" dirty="0"/>
              <a:t>The Bible’s Foreknowledge in </a:t>
            </a:r>
            <a:r>
              <a:rPr lang="en-US" u="sng" dirty="0"/>
              <a:t>PHYSICS</a:t>
            </a:r>
            <a:r>
              <a:rPr lang="en-US" dirty="0"/>
              <a:t> Points to GOD</a:t>
            </a:r>
          </a:p>
          <a:p>
            <a:r>
              <a:rPr lang="en-US" dirty="0"/>
              <a:t>The Bible’s Foreknowledge in </a:t>
            </a:r>
            <a:r>
              <a:rPr lang="en-US" u="sng" dirty="0"/>
              <a:t>BIOLOGY</a:t>
            </a:r>
            <a:r>
              <a:rPr lang="en-US" dirty="0"/>
              <a:t> Points to GOD</a:t>
            </a:r>
          </a:p>
          <a:p>
            <a:pPr lvl="1"/>
            <a:r>
              <a:rPr lang="en-US" dirty="0"/>
              <a:t>Life does not arise spontaneously (Acts 17:25)</a:t>
            </a:r>
          </a:p>
          <a:p>
            <a:pPr lvl="1"/>
            <a:r>
              <a:rPr lang="en-US" dirty="0"/>
              <a:t>Living things reproduce “after their kind” (Gen. 1:11, 12, 21, 24)</a:t>
            </a:r>
          </a:p>
          <a:p>
            <a:pPr lvl="1"/>
            <a:r>
              <a:rPr lang="en-US" dirty="0"/>
              <a:t>All human life came from one man, having common ancestry (Acts 17:26)</a:t>
            </a:r>
          </a:p>
          <a:p>
            <a:pPr lvl="1"/>
            <a:r>
              <a:rPr lang="en-US" dirty="0"/>
              <a:t>There is a basic difference in the cell structure and biochemical makeup of the four “fleshes” on earth (1 Cor. 15:39)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33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C4D9-7516-4B03-BFC9-25ED2AA16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Genuine prophecy MUST meet certain CRITERIA to be valid: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Must involve </a:t>
            </a:r>
            <a:r>
              <a:rPr lang="en-US" sz="2800" u="sng" dirty="0"/>
              <a:t>PROPER TIMING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Significantly preceding the fulfillment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Must involve </a:t>
            </a:r>
            <a:r>
              <a:rPr lang="en-US" sz="2800" u="sng" dirty="0"/>
              <a:t>SPECIFIC DETAILS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Not vague generalities or remote possibilities 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Must involve </a:t>
            </a:r>
            <a:r>
              <a:rPr lang="en-US" sz="2800" u="sng" dirty="0"/>
              <a:t>EXACT FULFILLMENT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Not merely a high degree of probability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C4D9-7516-4B03-BFC9-25ED2AA1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3"/>
            <a:ext cx="9972943" cy="42028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Bible’s Prophetic Fulfillment Regarding </a:t>
            </a:r>
            <a:r>
              <a:rPr lang="en-US" u="sng" dirty="0"/>
              <a:t>NATIONS</a:t>
            </a:r>
            <a:r>
              <a:rPr lang="en-US" dirty="0"/>
              <a:t> Proves from God</a:t>
            </a:r>
          </a:p>
          <a:p>
            <a:pPr lvl="1"/>
            <a:r>
              <a:rPr lang="en-US" dirty="0"/>
              <a:t>The tumultuous future of Israel was foretold in detail (Deut. 28:47-68)</a:t>
            </a:r>
          </a:p>
          <a:p>
            <a:pPr lvl="1"/>
            <a:r>
              <a:rPr lang="en-US" dirty="0"/>
              <a:t>The rise of Assyria to punish Israel was foretold </a:t>
            </a:r>
            <a:r>
              <a:rPr lang="en-US" sz="2300" dirty="0"/>
              <a:t>(Isa. 10:5-6 + 2 Kgs. 17:24; 18:13)</a:t>
            </a:r>
          </a:p>
          <a:p>
            <a:pPr lvl="1"/>
            <a:r>
              <a:rPr lang="en-US" dirty="0"/>
              <a:t>The fall of Assyria (after punishing Israel) was foretold (Isa. 10:12, 24-25)</a:t>
            </a:r>
          </a:p>
          <a:p>
            <a:pPr lvl="1"/>
            <a:r>
              <a:rPr lang="en-US" dirty="0"/>
              <a:t>The rise of Babylon to punish Judah (Jer. 25:9-11; Hab. 1:5) and take her captive for 70 years (Jer. 25:11-12) was foretold (cf. 2 Kgs. 24-25; 2 Chron. 36:21)</a:t>
            </a:r>
          </a:p>
          <a:p>
            <a:pPr lvl="1"/>
            <a:r>
              <a:rPr lang="en-US" dirty="0"/>
              <a:t>The fall of Babylon (after punishing Judah) to the Medes and Persians was foretold (Isa. 13-14; Jer. 50-51; Dan. 5:28)</a:t>
            </a:r>
          </a:p>
          <a:p>
            <a:pPr lvl="1"/>
            <a:r>
              <a:rPr lang="en-US" dirty="0"/>
              <a:t>The fall of </a:t>
            </a:r>
            <a:r>
              <a:rPr lang="en-US" dirty="0" err="1"/>
              <a:t>Tyre</a:t>
            </a:r>
            <a:r>
              <a:rPr lang="en-US" dirty="0"/>
              <a:t> was foretold in detail (Ezek. 26)</a:t>
            </a:r>
          </a:p>
          <a:p>
            <a:pPr lvl="1"/>
            <a:r>
              <a:rPr lang="en-US" dirty="0"/>
              <a:t>The rise and division of the Grecian empire was foretold (Dan. 8:1-26)</a:t>
            </a:r>
          </a:p>
          <a:p>
            <a:pPr lvl="1"/>
            <a:r>
              <a:rPr lang="en-US" dirty="0"/>
              <a:t>The rise and fall of the Roman empire was foretold (Dan. 7:7-27)</a:t>
            </a:r>
          </a:p>
          <a:p>
            <a:pPr lvl="1"/>
            <a:r>
              <a:rPr lang="en-US" dirty="0"/>
              <a:t>The destruction of Jerusalem by the Romans in A.D. 70 was foretold (Dan. 9:26; Matt. 24:1-34)</a:t>
            </a:r>
          </a:p>
        </p:txBody>
      </p:sp>
    </p:spTree>
    <p:extLst>
      <p:ext uri="{BB962C8B-B14F-4D97-AF65-F5344CB8AC3E}">
        <p14:creationId xmlns:p14="http://schemas.microsoft.com/office/powerpoint/2010/main" val="1789158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C4D9-7516-4B03-BFC9-25ED2AA1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3"/>
            <a:ext cx="9972943" cy="33808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Bible’s Prophetic Fulfillment Regarding </a:t>
            </a:r>
            <a:r>
              <a:rPr lang="en-US" u="sng" dirty="0"/>
              <a:t>NATIONS</a:t>
            </a:r>
            <a:r>
              <a:rPr lang="en-US" dirty="0"/>
              <a:t> Proves from God</a:t>
            </a:r>
          </a:p>
          <a:p>
            <a:r>
              <a:rPr lang="en-US" dirty="0"/>
              <a:t>The Bible’s Prophetic Fulfillment Regarding </a:t>
            </a:r>
            <a:r>
              <a:rPr lang="en-US" u="sng" dirty="0"/>
              <a:t>PEOPLE</a:t>
            </a:r>
            <a:r>
              <a:rPr lang="en-US" dirty="0"/>
              <a:t> Proves from God</a:t>
            </a:r>
          </a:p>
          <a:p>
            <a:pPr lvl="1"/>
            <a:r>
              <a:rPr lang="en-US" dirty="0"/>
              <a:t>It was foretold that Sennacherib, king of Assyria, would overtake fortified cities of Judah but would not be able to take Jerusalem (2 Kgs. 18:13; 19:32-34 + 19:35-36)</a:t>
            </a:r>
          </a:p>
          <a:p>
            <a:pPr lvl="1"/>
            <a:r>
              <a:rPr lang="en-US" dirty="0"/>
              <a:t>It was foretold that Sennacherib would return to his own land and fall by the sword (2 Kgs. 19:7 + Isa. 37:37-38)</a:t>
            </a:r>
          </a:p>
          <a:p>
            <a:pPr lvl="1"/>
            <a:r>
              <a:rPr lang="en-US" dirty="0"/>
              <a:t>The work of Josiah (by name) was foretold (1 Kgs. 13:2 + 2 Kgs. 23:15-16)</a:t>
            </a:r>
          </a:p>
          <a:p>
            <a:pPr lvl="1"/>
            <a:r>
              <a:rPr lang="en-US" dirty="0"/>
              <a:t>The ministry of king Cyrus of Persia (by name) was foretold (Isa. 44:28; 45:1)</a:t>
            </a:r>
          </a:p>
          <a:p>
            <a:pPr lvl="1"/>
            <a:r>
              <a:rPr lang="en-US" dirty="0"/>
              <a:t>The rise and fall of Alexander the Great was foretold (Dan. 8:5-8)</a:t>
            </a:r>
          </a:p>
          <a:p>
            <a:pPr lvl="1"/>
            <a:r>
              <a:rPr lang="en-US" dirty="0"/>
              <a:t>The rise and fall of Antiochus IV Epiphanes was foretold (Dan. 11:21-39)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35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1706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2021-07-09T23:20:55Z</dcterms:created>
  <dcterms:modified xsi:type="dcterms:W3CDTF">2021-07-25T12:32:24Z</dcterms:modified>
</cp:coreProperties>
</file>