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00AA-1CCF-4534-B36B-BA5ADF793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03BBC-4FC6-4CB3-9BC1-6AE806B0C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17FA-D48C-4A13-9258-7F878E03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45A7-0AC5-458C-99D6-AAC201D1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9301-4EB4-4D43-84DC-3064B09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2E3031-3991-4128-806E-2650A0CA3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FD18-B13B-4945-9C99-E73DD0C3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3AB8-D2E6-4E40-B02A-E1B1DA61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085-E821-4E91-8F51-D04908E6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E775-6432-4909-B9EB-A3A4CD9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2161A-D221-4A1D-943D-17C5F7FD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151DB-8BBA-475B-971B-16059D75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01F-C2C2-40C5-9485-0552AAFE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7D3C8-E138-4F6C-A4CC-E72DD3AE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0BE13-ED69-4B05-A60C-7A5418BB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997E5-45F1-44F5-A5E5-5E8FAFEB1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13FB4-57D1-4A21-90AE-777707BF0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F011-B144-4403-96E6-A29EC17C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131B9-3B64-4BEA-8907-62176FAA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5910A-5BC0-4E47-9CA4-4C19737B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F73B-6ACE-4500-8B37-D39CF439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A4BDA-5B0F-40F4-BA9E-70DED09F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FCDC1-ECEB-4964-B653-EDA5072F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EEE87-9E89-4C0C-B914-F30E52BF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1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4A0CA-B6CB-4FF1-A628-5C7975C6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14110-13CA-48E3-BF48-8E9348F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225E0-F714-46F1-BF93-15CAF445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8C60-DFBC-4E93-948E-EB5F20C9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8052-074B-460A-9BA1-69C015F4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7E95E-E71F-442F-BCED-5678983B0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F166D-6A72-4279-98F4-47ACD690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B18A6-9C49-448A-AAE4-21E8DECA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08A17-04F3-4C38-9948-A33334A9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8826-D35C-4E2B-992F-41F27E7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6E49D-EBE9-4656-9C93-7D7C78B96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60643-A7FD-4EA0-81E4-0BE3BC19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B0DE-9DE3-4E5A-B10B-D6336DAA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45F6A-D225-43DC-8306-B37B1520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79FDC-2FCD-4D23-8EDB-73744B72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1BF5-FF54-41B4-A50E-7817616D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90350-DE65-4931-A804-AF7EA8C8F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D78C-00B7-48C1-BEF9-C1CC16AC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AB118-EFFE-42ED-8FA5-598385C8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A7D1-9492-41E0-8499-F9FCBF1E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CB9A0-0C10-4D89-9031-0C364B513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8BAEF-A69C-428F-B99C-E346B3EB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51BB-82CA-436B-88A6-ADCBC72D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5338-7705-4335-997C-685C795E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0F3A-E7FA-40F6-A7A3-8A378DF6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835B0E1-21C4-4AD8-B853-B7D3940AA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1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44FB9D-36F9-455C-B656-21BF9EE6B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3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864C0E9-25E0-4B34-B2B4-38A70E09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06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E127E1B-7E25-4FCB-B330-DF9AA7096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A185A8B-D4B7-4C25-AB28-AB954B79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9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BE0A63-87A0-4258-B958-B0032DCE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3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CD853C-17E7-4759-9560-3AFAB1015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16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4B8-3408-4661-B9FE-09D55712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5862E-BC3B-4E1E-B1A5-C7B41E469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AB36-265A-4FD7-9522-BBB03583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1EC8-81D7-458C-AF58-79A119B6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CCC4-4279-4871-AE4B-90D0FEAA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031B6-FE26-4CCB-8E27-9C293D27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685C0-D79B-4D81-8ABB-3353128A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3395-1B3F-4073-B185-B3CEB358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436A-5A45-4E8C-91A9-7737F6BD983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C3D24-D815-4133-A77D-A28B12069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F20F-1B6C-4BB1-90A8-4FDE6078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2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izard&#10;&#10;Description automatically generated with low confidence">
            <a:extLst>
              <a:ext uri="{FF2B5EF4-FFF2-40B4-BE49-F238E27FC236}">
                <a16:creationId xmlns:a16="http://schemas.microsoft.com/office/drawing/2014/main" id="{BFF82930-9BE9-4B8C-A49D-3D357144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E169737-3BC7-448E-A26A-D74DEFDD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5090" b="53558"/>
          <a:stretch/>
        </p:blipFill>
        <p:spPr>
          <a:xfrm>
            <a:off x="3359648" y="349320"/>
            <a:ext cx="8831847" cy="2835669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0FE6ED-9358-40D8-B0E0-B1E29ED8A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1" t="53558" b="20597"/>
          <a:stretch/>
        </p:blipFill>
        <p:spPr>
          <a:xfrm>
            <a:off x="8301518" y="3673012"/>
            <a:ext cx="3889977" cy="177229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C35F956-1031-4997-B17F-1672209E8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9" r="76575"/>
          <a:stretch/>
        </p:blipFill>
        <p:spPr>
          <a:xfrm>
            <a:off x="504" y="6267236"/>
            <a:ext cx="2855712" cy="5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The Bible is a compilation of 66 distinct books</a:t>
            </a:r>
          </a:p>
          <a:p>
            <a:pPr lvl="1"/>
            <a:r>
              <a:rPr lang="en-US" sz="2200" dirty="0"/>
              <a:t>Written over a period of 1,600 years</a:t>
            </a:r>
          </a:p>
          <a:p>
            <a:pPr lvl="1"/>
            <a:r>
              <a:rPr lang="en-US" sz="2200" dirty="0"/>
              <a:t>By about 40 men of varying cultural and educational backgrounds</a:t>
            </a:r>
          </a:p>
          <a:p>
            <a:pPr lvl="1"/>
            <a:r>
              <a:rPr lang="en-US" sz="2200" dirty="0"/>
              <a:t>In three different languages (Hebrew, Aramaic, Greek)</a:t>
            </a:r>
          </a:p>
          <a:p>
            <a:pPr lvl="1"/>
            <a:r>
              <a:rPr lang="en-US" sz="2200" dirty="0"/>
              <a:t>In various lands on two different continents </a:t>
            </a:r>
          </a:p>
          <a:p>
            <a:r>
              <a:rPr lang="en-US" sz="2600" dirty="0"/>
              <a:t>The unity, continuity and logical sequence defy human explanation</a:t>
            </a:r>
          </a:p>
          <a:p>
            <a:pPr lvl="1"/>
            <a:r>
              <a:rPr lang="en-US" sz="2200" dirty="0"/>
              <a:t>The 66 distinct books unfold the marvelous theme of man’s redemption </a:t>
            </a:r>
          </a:p>
          <a:p>
            <a:pPr lvl="1"/>
            <a:r>
              <a:rPr lang="en-US" sz="2200" dirty="0"/>
              <a:t>The authors remained united throughout in this theme</a:t>
            </a:r>
          </a:p>
          <a:p>
            <a:pPr lvl="1"/>
            <a:r>
              <a:rPr lang="en-US" sz="2200" dirty="0"/>
              <a:t>The authors remained in harmony and full agreement throughout</a:t>
            </a:r>
          </a:p>
          <a:p>
            <a:pPr lvl="1"/>
            <a:r>
              <a:rPr lang="en-US" sz="2200" dirty="0"/>
              <a:t>The authors wrote in a continuous and logically sequenced order</a:t>
            </a:r>
          </a:p>
          <a:p>
            <a:pPr lvl="1"/>
            <a:r>
              <a:rPr lang="en-US" sz="2200" dirty="0"/>
              <a:t>The authors never once contradicted or called each other into question</a:t>
            </a:r>
          </a:p>
        </p:txBody>
      </p:sp>
    </p:spTree>
    <p:extLst>
      <p:ext uri="{BB962C8B-B14F-4D97-AF65-F5344CB8AC3E}">
        <p14:creationId xmlns:p14="http://schemas.microsoft.com/office/powerpoint/2010/main" val="2294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802123" cy="4670277"/>
          </a:xfrm>
        </p:spPr>
        <p:txBody>
          <a:bodyPr>
            <a:noAutofit/>
          </a:bodyPr>
          <a:lstStyle/>
          <a:p>
            <a:r>
              <a:rPr lang="en-US" sz="2600" dirty="0"/>
              <a:t>The evidence of the unity of the Bible can only be explained by the Bible having ONE AUTHOR</a:t>
            </a:r>
          </a:p>
          <a:p>
            <a:pPr lvl="1"/>
            <a:r>
              <a:rPr lang="en-US" sz="2200" dirty="0"/>
              <a:t>There must have been a single Mind behind its composition </a:t>
            </a:r>
          </a:p>
          <a:p>
            <a:pPr lvl="1"/>
            <a:r>
              <a:rPr lang="en-US" sz="2200" dirty="0"/>
              <a:t>This Mind had to transcend time, language, geography and culture</a:t>
            </a:r>
          </a:p>
          <a:p>
            <a:pPr lvl="1"/>
            <a:r>
              <a:rPr lang="en-US" sz="2200" dirty="0"/>
              <a:t>The Mind had to be omnipresent, omnipotent, omniscient, immutable, eternal and spiritual</a:t>
            </a:r>
          </a:p>
          <a:p>
            <a:pPr lvl="1"/>
            <a:r>
              <a:rPr lang="en-US" sz="2200" dirty="0"/>
              <a:t>No other book that claims to be of divine origin has these characteristics </a:t>
            </a:r>
          </a:p>
          <a:p>
            <a:r>
              <a:rPr lang="en-US" sz="2600" dirty="0"/>
              <a:t>Humans could NOT have orchestrated the production of a </a:t>
            </a:r>
            <a:br>
              <a:rPr lang="en-US" sz="2600" dirty="0"/>
            </a:br>
            <a:r>
              <a:rPr lang="en-US" sz="2600" dirty="0"/>
              <a:t>1,600-year-long writing project such as this</a:t>
            </a:r>
          </a:p>
        </p:txBody>
      </p:sp>
    </p:spTree>
    <p:extLst>
      <p:ext uri="{BB962C8B-B14F-4D97-AF65-F5344CB8AC3E}">
        <p14:creationId xmlns:p14="http://schemas.microsoft.com/office/powerpoint/2010/main" val="240143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4670277"/>
          </a:xfrm>
        </p:spPr>
        <p:txBody>
          <a:bodyPr>
            <a:normAutofit/>
          </a:bodyPr>
          <a:lstStyle/>
          <a:p>
            <a:r>
              <a:rPr lang="en-US" sz="2600" dirty="0"/>
              <a:t>Works of human origin always have unintentional mistakes </a:t>
            </a:r>
          </a:p>
          <a:p>
            <a:pPr lvl="1"/>
            <a:r>
              <a:rPr lang="en-US" sz="2200" dirty="0"/>
              <a:t>Human works reveal their own fallibility </a:t>
            </a:r>
          </a:p>
          <a:p>
            <a:pPr lvl="1"/>
            <a:r>
              <a:rPr lang="en-US" sz="2200" dirty="0"/>
              <a:t>Human works prove the more details you give, the more prone to mistakes</a:t>
            </a:r>
          </a:p>
          <a:p>
            <a:r>
              <a:rPr lang="en-US" sz="2600" dirty="0"/>
              <a:t>The Bible has been proven to be</a:t>
            </a:r>
            <a:r>
              <a:rPr lang="en-US" sz="2600" b="0" dirty="0">
                <a:solidFill>
                  <a:prstClr val="white"/>
                </a:solidFill>
              </a:rPr>
              <a:t> </a:t>
            </a:r>
            <a:r>
              <a:rPr lang="en-US" sz="2600" u="sng" dirty="0"/>
              <a:t>HISTORICALLY</a:t>
            </a:r>
            <a:r>
              <a:rPr lang="en-US" sz="2600" dirty="0"/>
              <a:t> accurate</a:t>
            </a:r>
          </a:p>
          <a:p>
            <a:pPr lvl="1"/>
            <a:r>
              <a:rPr lang="en-US" sz="2200" dirty="0"/>
              <a:t>The Bible says Moses wrote the Pentateuch (Ex. 17:14; Dt. 31:24; Mk. 12:26)</a:t>
            </a:r>
          </a:p>
          <a:p>
            <a:pPr lvl="1"/>
            <a:r>
              <a:rPr lang="en-US" sz="2200" dirty="0"/>
              <a:t>The Bible tells of a catastrophic, worldwide flood (Gen. 6-8; 2 Pet. 2:5; 3:6)</a:t>
            </a:r>
          </a:p>
          <a:p>
            <a:pPr lvl="1"/>
            <a:r>
              <a:rPr lang="en-US" sz="2200" dirty="0"/>
              <a:t>The Bible tells of the Tower of Babel (Gen. 11)</a:t>
            </a:r>
          </a:p>
          <a:p>
            <a:pPr lvl="1"/>
            <a:r>
              <a:rPr lang="en-US" sz="2200" dirty="0"/>
              <a:t>The Bible tells of the Israelites’ deliverance from Egyptian bondage (Ex. 7-14)</a:t>
            </a:r>
          </a:p>
          <a:p>
            <a:pPr lvl="1"/>
            <a:r>
              <a:rPr lang="en-US" sz="2200" dirty="0"/>
              <a:t>The Bible tells of Joshua’s conquests of Canaan</a:t>
            </a:r>
          </a:p>
          <a:p>
            <a:pPr lvl="1"/>
            <a:r>
              <a:rPr lang="en-US" sz="2200" dirty="0"/>
              <a:t>The Bible tells of King Nebuchadnezzar taking Jews captive to Babylon and treasure from the Jewish temple into the temple of his god (Dan. 1:1-2)</a:t>
            </a:r>
          </a:p>
          <a:p>
            <a:pPr lvl="1"/>
            <a:r>
              <a:rPr lang="en-US" sz="2200" dirty="0"/>
              <a:t>So many details!  Setting itself up for people finding mistakes!  Right?</a:t>
            </a:r>
          </a:p>
        </p:txBody>
      </p:sp>
    </p:spTree>
    <p:extLst>
      <p:ext uri="{BB962C8B-B14F-4D97-AF65-F5344CB8AC3E}">
        <p14:creationId xmlns:p14="http://schemas.microsoft.com/office/powerpoint/2010/main" val="36070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4670277"/>
          </a:xfrm>
        </p:spPr>
        <p:txBody>
          <a:bodyPr>
            <a:normAutofit/>
          </a:bodyPr>
          <a:lstStyle/>
          <a:p>
            <a:r>
              <a:rPr lang="en-US" sz="2600" dirty="0"/>
              <a:t>The Bible has been proven to be</a:t>
            </a:r>
            <a:r>
              <a:rPr lang="en-US" sz="2600" b="0" dirty="0">
                <a:solidFill>
                  <a:prstClr val="white"/>
                </a:solidFill>
              </a:rPr>
              <a:t> </a:t>
            </a:r>
            <a:r>
              <a:rPr lang="en-US" sz="2600" u="sng" dirty="0"/>
              <a:t>HISTORICALLY</a:t>
            </a:r>
            <a:r>
              <a:rPr lang="en-US" sz="2600" dirty="0"/>
              <a:t> accurate</a:t>
            </a:r>
          </a:p>
          <a:p>
            <a:r>
              <a:rPr lang="en-US" sz="2600" dirty="0"/>
              <a:t>The Bible has been proven to be</a:t>
            </a:r>
            <a:r>
              <a:rPr lang="en-US" sz="2600" b="0" dirty="0"/>
              <a:t> </a:t>
            </a:r>
            <a:r>
              <a:rPr lang="en-US" sz="2600" u="sng" dirty="0"/>
              <a:t>GEOGRAPHICALLY</a:t>
            </a:r>
            <a:r>
              <a:rPr lang="en-US" sz="2600" dirty="0"/>
              <a:t> accurate</a:t>
            </a:r>
          </a:p>
          <a:p>
            <a:pPr lvl="1"/>
            <a:r>
              <a:rPr lang="en-US" sz="2200" dirty="0"/>
              <a:t>In the book of Acts, Luke mentions 32 countries, 54 cities and 9 Mediterranean islands; plus 95 people, 27 of whom were civil or military leaders</a:t>
            </a:r>
          </a:p>
          <a:p>
            <a:r>
              <a:rPr lang="en-US" sz="2600" dirty="0"/>
              <a:t>The Bible has been proven to be</a:t>
            </a:r>
            <a:r>
              <a:rPr lang="en-US" sz="2600" b="0" dirty="0"/>
              <a:t> </a:t>
            </a:r>
            <a:r>
              <a:rPr lang="en-US" sz="2600" u="sng" dirty="0"/>
              <a:t>TOPOGRAPHICALLY</a:t>
            </a:r>
            <a:r>
              <a:rPr lang="en-US" sz="2600" dirty="0"/>
              <a:t> accurate</a:t>
            </a:r>
          </a:p>
          <a:p>
            <a:r>
              <a:rPr lang="en-US" sz="2600" dirty="0"/>
              <a:t>The Bible has been proven to be</a:t>
            </a:r>
            <a:r>
              <a:rPr lang="en-US" sz="2600" b="0" dirty="0">
                <a:solidFill>
                  <a:prstClr val="white"/>
                </a:solidFill>
              </a:rPr>
              <a:t> </a:t>
            </a:r>
            <a:r>
              <a:rPr lang="en-US" sz="2600" u="sng" dirty="0"/>
              <a:t>CULTURALLY</a:t>
            </a:r>
            <a:r>
              <a:rPr lang="en-US" sz="2600" dirty="0"/>
              <a:t> accurate</a:t>
            </a:r>
          </a:p>
          <a:p>
            <a:r>
              <a:rPr lang="en-US" sz="2600" dirty="0"/>
              <a:t>HOW could the Bible writers have done what learned and careful men through the ages have failed to do?</a:t>
            </a:r>
          </a:p>
          <a:p>
            <a:pPr lvl="1"/>
            <a:r>
              <a:rPr lang="en-US" sz="2300" dirty="0"/>
              <a:t>THEY WERE GUIDED, just as they claimed, BY WISDOM FROM ON HIGH!</a:t>
            </a:r>
          </a:p>
          <a:p>
            <a:pPr lvl="1"/>
            <a:r>
              <a:rPr lang="en-US" sz="2300" dirty="0"/>
              <a:t>The evidence inside the Bible shouts its DIVINE origin!</a:t>
            </a:r>
          </a:p>
        </p:txBody>
      </p:sp>
    </p:spTree>
    <p:extLst>
      <p:ext uri="{BB962C8B-B14F-4D97-AF65-F5344CB8AC3E}">
        <p14:creationId xmlns:p14="http://schemas.microsoft.com/office/powerpoint/2010/main" val="174338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We must 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repent of 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confess 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9196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537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2021-07-09T23:20:55Z</dcterms:created>
  <dcterms:modified xsi:type="dcterms:W3CDTF">2021-07-18T12:39:47Z</dcterms:modified>
</cp:coreProperties>
</file>