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00AA-1CCF-4534-B36B-BA5ADF793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03BBC-4FC6-4CB3-9BC1-6AE806B0C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17FA-D48C-4A13-9258-7F878E03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445A7-0AC5-458C-99D6-AAC201D1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9301-4EB4-4D43-84DC-3064B090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85E465-783D-46A6-8003-D511BF981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5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FD18-B13B-4945-9C99-E73DD0C3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3AB8-D2E6-4E40-B02A-E1B1DA615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9E085-E821-4E91-8F51-D04908E64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2E775-6432-4909-B9EB-A3A4CD9C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2161A-D221-4A1D-943D-17C5F7FD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151DB-8BBA-475B-971B-16059D75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401F-C2C2-40C5-9485-0552AAFE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7D3C8-E138-4F6C-A4CC-E72DD3AE8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00BE13-ED69-4B05-A60C-7A5418BB6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997E5-45F1-44F5-A5E5-5E8FAFEB1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13FB4-57D1-4A21-90AE-777707BF0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3F011-B144-4403-96E6-A29EC17C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131B9-3B64-4BEA-8907-62176FAA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5910A-5BC0-4E47-9CA4-4C19737B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9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F73B-6ACE-4500-8B37-D39CF439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A4BDA-5B0F-40F4-BA9E-70DED09F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FCDC1-ECEB-4964-B653-EDA5072F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EEE87-9E89-4C0C-B914-F30E52BF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1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4A0CA-B6CB-4FF1-A628-5C7975C6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14110-13CA-48E3-BF48-8E9348F3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225E0-F714-46F1-BF93-15CAF445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7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8C60-DFBC-4E93-948E-EB5F20C9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8052-074B-460A-9BA1-69C015F4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7E95E-E71F-442F-BCED-5678983B0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F166D-6A72-4279-98F4-47ACD690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B18A6-9C49-448A-AAE4-21E8DECA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08A17-04F3-4C38-9948-A33334A9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8826-D35C-4E2B-992F-41F27E742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6E49D-EBE9-4656-9C93-7D7C78B96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60643-A7FD-4EA0-81E4-0BE3BC19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6B0DE-9DE3-4E5A-B10B-D6336DAA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45F6A-D225-43DC-8306-B37B1520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79FDC-2FCD-4D23-8EDB-73744B72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1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1BF5-FF54-41B4-A50E-7817616D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90350-DE65-4931-A804-AF7EA8C8F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CD78C-00B7-48C1-BEF9-C1CC16AC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AB118-EFFE-42ED-8FA5-598385C8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CA7D1-9492-41E0-8499-F9FCBF1E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CB9A0-0C10-4D89-9031-0C364B513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8BAEF-A69C-428F-B99C-E346B3EB3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251BB-82CA-436B-88A6-ADCBC72D8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05338-7705-4335-997C-685C795E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90F3A-E7FA-40F6-A7A3-8A378DF6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BD427C9-4169-4EC0-844B-206E8A15EF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013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2665CCB-0546-4400-89D0-40483A1A6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03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864C0E9-25E0-4B34-B2B4-38A70E090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06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E127E1B-7E25-4FCB-B330-DF9AA7096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73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A185A8B-D4B7-4C25-AB28-AB954B792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95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BBE0A63-87A0-4258-B958-B0032DCEB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35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CD853C-17E7-4759-9560-3AFAB1015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A52E-9E33-4B19-9153-0A9AE49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9972943" cy="46702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216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84B8-3408-4661-B9FE-09D55712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5862E-BC3B-4E1E-B1A5-C7B41E469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EAB36-265A-4FD7-9522-BBB03583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36A-5A45-4E8C-91A9-7737F6BD983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D1EC8-81D7-458C-AF58-79A119B6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CCC4-4279-4871-AE4B-90D0FEAA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031B6-FE26-4CCB-8E27-9C293D27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685C0-D79B-4D81-8ABB-3353128A0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A3395-1B3F-4073-B185-B3CEB358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2436A-5A45-4E8C-91A9-7737F6BD983C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C3D24-D815-4133-A77D-A28B12069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DF20F-1B6C-4BB1-90A8-4FDE60783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4E1F-51DC-4852-99CB-B9227AAE3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4" r:id="rId5"/>
    <p:sldLayoutId id="2147483665" r:id="rId6"/>
    <p:sldLayoutId id="2147483662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izard&#10;&#10;Description automatically generated with low confidence">
            <a:extLst>
              <a:ext uri="{FF2B5EF4-FFF2-40B4-BE49-F238E27FC236}">
                <a16:creationId xmlns:a16="http://schemas.microsoft.com/office/drawing/2014/main" id="{BFF82930-9BE9-4B8C-A49D-3D3571448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B1ACC11B-922A-4791-A083-854B3F2B73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8" t="6160" r="2142" b="56479"/>
          <a:stretch/>
        </p:blipFill>
        <p:spPr>
          <a:xfrm>
            <a:off x="3416060" y="422694"/>
            <a:ext cx="8514272" cy="2562046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85F81B71-B24B-4322-9972-7369970B0A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1" t="43521" r="2142" b="48554"/>
          <a:stretch/>
        </p:blipFill>
        <p:spPr>
          <a:xfrm>
            <a:off x="10377577" y="2984740"/>
            <a:ext cx="1552756" cy="54346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26155241-2E13-46E3-B5BC-92AB83FB49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02" r="71983"/>
          <a:stretch/>
        </p:blipFill>
        <p:spPr>
          <a:xfrm>
            <a:off x="504" y="6288657"/>
            <a:ext cx="3415556" cy="5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11D49-1606-4CEB-A714-9368C6E8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The Bible contains more than 3,800 assertions of inspiration</a:t>
            </a:r>
          </a:p>
          <a:p>
            <a:r>
              <a:rPr lang="en-US" sz="2500" dirty="0"/>
              <a:t>The Bible was breathed out by God (2 Tim. 3:16)</a:t>
            </a:r>
          </a:p>
          <a:p>
            <a:r>
              <a:rPr lang="en-US" sz="2500" dirty="0"/>
              <a:t>The Bible writers were carried along by the Holy Spirit (2 Pet. 1:20-21)</a:t>
            </a:r>
          </a:p>
          <a:p>
            <a:r>
              <a:rPr lang="en-US" sz="2500" dirty="0"/>
              <a:t>Jesus repeatedly pointed people to the Scripture as God’s Word (Matt. 4:1-11; 12:7; 19:4-6; 21:42; 22:29-32; Luke 24:44-46)</a:t>
            </a:r>
          </a:p>
          <a:p>
            <a:r>
              <a:rPr lang="en-US" sz="2500" dirty="0"/>
              <a:t>The apostles and N.T. writers repeatedly quoted what was “written” in the O.T. as God’s Word (Acts 17:2; 18:28; 26:22; Rom. 12:19; Heb. 1:5-13; 1 Pet. 1:16)</a:t>
            </a:r>
          </a:p>
          <a:p>
            <a:r>
              <a:rPr lang="en-US" sz="2500" dirty="0"/>
              <a:t>The apostles and N.T. writers repeatedly affirmed their own words were not their own but from God (Gal. 1:12; 1 Cor. 14:37; 1 Thess. 2:13)</a:t>
            </a:r>
          </a:p>
        </p:txBody>
      </p:sp>
    </p:spTree>
    <p:extLst>
      <p:ext uri="{BB962C8B-B14F-4D97-AF65-F5344CB8AC3E}">
        <p14:creationId xmlns:p14="http://schemas.microsoft.com/office/powerpoint/2010/main" val="2294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11D49-1606-4CEB-A714-9368C6E8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48" y="2187722"/>
            <a:ext cx="10055552" cy="4670277"/>
          </a:xfrm>
        </p:spPr>
        <p:txBody>
          <a:bodyPr>
            <a:normAutofit/>
          </a:bodyPr>
          <a:lstStyle/>
          <a:p>
            <a:r>
              <a:rPr lang="en-US" sz="2400" dirty="0"/>
              <a:t>God’s direction extended to the very words spoken </a:t>
            </a:r>
            <a:r>
              <a:rPr lang="en-US" sz="2300" dirty="0"/>
              <a:t>(2 Sa. 23:2; Mt. 10:19-20)</a:t>
            </a:r>
          </a:p>
          <a:p>
            <a:r>
              <a:rPr lang="en-US" sz="2400" dirty="0"/>
              <a:t>God’s direction extended to the very words written (1 Cor. 2:4-13; Acts 1:16)</a:t>
            </a:r>
          </a:p>
          <a:p>
            <a:r>
              <a:rPr lang="en-US" sz="2400" dirty="0"/>
              <a:t>God’s direction extended to the specific word used (Matt. </a:t>
            </a:r>
            <a:r>
              <a:rPr lang="en-US" sz="2400"/>
              <a:t>22:43-45)</a:t>
            </a:r>
            <a:endParaRPr lang="en-US" sz="2400" dirty="0"/>
          </a:p>
          <a:p>
            <a:r>
              <a:rPr lang="en-US" sz="2400" dirty="0"/>
              <a:t>God’s direction extended to the number of a noun (Gal. 3:16)</a:t>
            </a:r>
          </a:p>
          <a:p>
            <a:r>
              <a:rPr lang="en-US" sz="2400" dirty="0"/>
              <a:t>God’s direction extended to the tense of a verb (Matt. 22:32)</a:t>
            </a:r>
          </a:p>
          <a:p>
            <a:r>
              <a:rPr lang="en-US" sz="2400" dirty="0"/>
              <a:t>God’s direction extended to the very letters of the words (Matt. 5:17-18)</a:t>
            </a:r>
          </a:p>
          <a:p>
            <a:r>
              <a:rPr lang="en-US" sz="2400" dirty="0"/>
              <a:t>God wanted all to know that His words were spoken to “you” (Matt. 22:31)</a:t>
            </a:r>
          </a:p>
        </p:txBody>
      </p:sp>
    </p:spTree>
    <p:extLst>
      <p:ext uri="{BB962C8B-B14F-4D97-AF65-F5344CB8AC3E}">
        <p14:creationId xmlns:p14="http://schemas.microsoft.com/office/powerpoint/2010/main" val="36070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11D49-1606-4CEB-A714-9368C6E8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Bible is the entire Word of God without any humanly devised material</a:t>
            </a:r>
          </a:p>
          <a:p>
            <a:r>
              <a:rPr lang="en-US" sz="2400" dirty="0"/>
              <a:t>“NO prophecy of Scripture is of ANY private interpretation” (2 Pet. 1:20) </a:t>
            </a:r>
          </a:p>
          <a:p>
            <a:r>
              <a:rPr lang="en-US" sz="2400" dirty="0"/>
              <a:t>“ALL Scripture is given by inspiration of God” (2 Tim. 3:16)</a:t>
            </a:r>
          </a:p>
          <a:p>
            <a:r>
              <a:rPr lang="en-US" sz="2400" dirty="0"/>
              <a:t>”The ENTIRETY of Your word is truth” (Psa. 119:160)</a:t>
            </a:r>
          </a:p>
          <a:p>
            <a:r>
              <a:rPr lang="en-US" sz="2400" dirty="0"/>
              <a:t>The Bible is ALL that is needed to understand God’s will for us (John 16:13; Eph. 3:3-5; 5:17)</a:t>
            </a:r>
          </a:p>
          <a:p>
            <a:r>
              <a:rPr lang="en-US" sz="2400" dirty="0"/>
              <a:t>Everything necessary for human salvation has been recorded in Scripture </a:t>
            </a:r>
            <a:br>
              <a:rPr lang="en-US" sz="2400" dirty="0"/>
            </a:br>
            <a:r>
              <a:rPr lang="en-US" sz="2400" dirty="0"/>
              <a:t>(2 Pet. 1:3; 2 Tim. 3:17; Gal. 1:8-10)</a:t>
            </a:r>
          </a:p>
        </p:txBody>
      </p:sp>
    </p:spTree>
    <p:extLst>
      <p:ext uri="{BB962C8B-B14F-4D97-AF65-F5344CB8AC3E}">
        <p14:creationId xmlns:p14="http://schemas.microsoft.com/office/powerpoint/2010/main" val="7110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11D49-1606-4CEB-A714-9368C6E8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Bible writers “did not follow cunningly devised fables” (2 Pet. 1:16)</a:t>
            </a:r>
          </a:p>
          <a:p>
            <a:r>
              <a:rPr lang="en-US" sz="2500" dirty="0"/>
              <a:t>The writers “were eyewitnesses of His majesty” (2 Pet. 1:16; Luke 1:2) </a:t>
            </a:r>
          </a:p>
          <a:p>
            <a:r>
              <a:rPr lang="en-US" sz="2500" dirty="0"/>
              <a:t>Jesus “presented Himself alive by many infallible proofs” (Acts 1:3)</a:t>
            </a:r>
          </a:p>
          <a:p>
            <a:r>
              <a:rPr lang="en-US" sz="2500" dirty="0"/>
              <a:t>“He was seen by…then by…After that He was seen by…After that He was seen by…then by…Then last of all He was seen by…” (1 Cor. 15:5-8)</a:t>
            </a:r>
          </a:p>
          <a:p>
            <a:r>
              <a:rPr lang="en-US" sz="2500" dirty="0"/>
              <a:t>The apostles “heard…saw…looked upon…handled” Jesus (1 John 1:1-3) </a:t>
            </a:r>
          </a:p>
        </p:txBody>
      </p:sp>
    </p:spTree>
    <p:extLst>
      <p:ext uri="{BB962C8B-B14F-4D97-AF65-F5344CB8AC3E}">
        <p14:creationId xmlns:p14="http://schemas.microsoft.com/office/powerpoint/2010/main" val="179814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49">
            <a:extLst>
              <a:ext uri="{FF2B5EF4-FFF2-40B4-BE49-F238E27FC236}">
                <a16:creationId xmlns:a16="http://schemas.microsoft.com/office/drawing/2014/main" id="{5E223537-16F9-4300-85B5-F9B031703A0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14563" y="800100"/>
            <a:ext cx="981075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2222C7-7FBC-4709-AA45-418D8C81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1" y="892175"/>
            <a:ext cx="3016250" cy="712788"/>
          </a:xfrm>
          <a:prstGeom prst="rect">
            <a:avLst/>
          </a:prstGeom>
          <a:solidFill>
            <a:srgbClr val="7A3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E2797ED-E46F-4126-8B95-0A53A1FF3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1" y="892175"/>
            <a:ext cx="6773863" cy="712788"/>
          </a:xfrm>
          <a:prstGeom prst="rect">
            <a:avLst/>
          </a:prstGeom>
          <a:solidFill>
            <a:srgbClr val="7A3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5592860-8D97-45D6-8F90-6602FE118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1" y="1604963"/>
            <a:ext cx="3016250" cy="712788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33DA664-AEC8-44F4-8756-87680EC5D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1" y="1604963"/>
            <a:ext cx="6773863" cy="712788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5B79AE-7D37-44B9-85C2-326BDCC73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1" y="2317750"/>
            <a:ext cx="3016250" cy="712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59F0AB9-9F6F-4830-ACD0-7AE373E0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1" y="2317750"/>
            <a:ext cx="6773863" cy="712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9B2A63F-C63A-49AC-878C-E979886E4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1" y="3030538"/>
            <a:ext cx="3016250" cy="7143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569FFD2-5E8A-4FE0-AF1E-A447A7F98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1" y="3030538"/>
            <a:ext cx="6773863" cy="7143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2B9DBC5-27FD-4650-8B77-33BAB27BE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1" y="3744913"/>
            <a:ext cx="3016250" cy="712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CFF39FD-71AA-41BA-9E38-35CD3203F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1" y="3744913"/>
            <a:ext cx="6773863" cy="712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1D919B-0D57-4FD0-AFDF-B23CABC39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1" y="4457700"/>
            <a:ext cx="3016250" cy="712788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B760FE3-BA1D-4DDF-A182-68BD2E427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1" y="4457700"/>
            <a:ext cx="6773863" cy="712788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C38F84-CE10-43F1-B0CC-6732CE3F5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1" y="5170488"/>
            <a:ext cx="3016250" cy="712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7AB324-CA6F-4037-8E6E-12D097C26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1" y="5170488"/>
            <a:ext cx="6773863" cy="712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7575633-2EFE-40E1-80A8-EF862201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1" y="5883275"/>
            <a:ext cx="3016250" cy="712788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B9694F5-13EB-4825-871F-4E8DEE007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1" y="5883275"/>
            <a:ext cx="6773863" cy="712788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67">
            <a:extLst>
              <a:ext uri="{FF2B5EF4-FFF2-40B4-BE49-F238E27FC236}">
                <a16:creationId xmlns:a16="http://schemas.microsoft.com/office/drawing/2014/main" id="{F34B30C0-358A-4D8E-BD37-1A0AD72B1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1" y="1604963"/>
            <a:ext cx="9802813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68">
            <a:extLst>
              <a:ext uri="{FF2B5EF4-FFF2-40B4-BE49-F238E27FC236}">
                <a16:creationId xmlns:a16="http://schemas.microsoft.com/office/drawing/2014/main" id="{219023EC-A1B5-49BB-B85B-992B864CD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1" y="2317750"/>
            <a:ext cx="9802813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69">
            <a:extLst>
              <a:ext uri="{FF2B5EF4-FFF2-40B4-BE49-F238E27FC236}">
                <a16:creationId xmlns:a16="http://schemas.microsoft.com/office/drawing/2014/main" id="{AE6F1AA2-DF99-49FA-8996-6A544EE03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1" y="3030538"/>
            <a:ext cx="9802813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70">
            <a:extLst>
              <a:ext uri="{FF2B5EF4-FFF2-40B4-BE49-F238E27FC236}">
                <a16:creationId xmlns:a16="http://schemas.microsoft.com/office/drawing/2014/main" id="{7CB032E0-2D79-4BCE-A87E-2619008A4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1" y="3744913"/>
            <a:ext cx="9802813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1">
            <a:extLst>
              <a:ext uri="{FF2B5EF4-FFF2-40B4-BE49-F238E27FC236}">
                <a16:creationId xmlns:a16="http://schemas.microsoft.com/office/drawing/2014/main" id="{1928CDD7-0FE8-4288-BECF-4920354D4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1" y="4457700"/>
            <a:ext cx="9802813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72">
            <a:extLst>
              <a:ext uri="{FF2B5EF4-FFF2-40B4-BE49-F238E27FC236}">
                <a16:creationId xmlns:a16="http://schemas.microsoft.com/office/drawing/2014/main" id="{C1CB450F-783A-49E5-8F6A-9D46642B8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1" y="5170488"/>
            <a:ext cx="9802813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73">
            <a:extLst>
              <a:ext uri="{FF2B5EF4-FFF2-40B4-BE49-F238E27FC236}">
                <a16:creationId xmlns:a16="http://schemas.microsoft.com/office/drawing/2014/main" id="{58F52BCB-8662-44AE-BFA9-E2C2494EA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1" y="5883275"/>
            <a:ext cx="9802813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4">
            <a:extLst>
              <a:ext uri="{FF2B5EF4-FFF2-40B4-BE49-F238E27FC236}">
                <a16:creationId xmlns:a16="http://schemas.microsoft.com/office/drawing/2014/main" id="{EC86F2CF-D614-4971-ADE4-E2CD4AD42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01" y="885825"/>
            <a:ext cx="0" cy="5716588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5">
            <a:extLst>
              <a:ext uri="{FF2B5EF4-FFF2-40B4-BE49-F238E27FC236}">
                <a16:creationId xmlns:a16="http://schemas.microsoft.com/office/drawing/2014/main" id="{2ABF751E-7638-475A-A195-EC1F8B90A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12613" y="885825"/>
            <a:ext cx="0" cy="5716588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76">
            <a:extLst>
              <a:ext uri="{FF2B5EF4-FFF2-40B4-BE49-F238E27FC236}">
                <a16:creationId xmlns:a16="http://schemas.microsoft.com/office/drawing/2014/main" id="{2896A519-EB2A-4A39-B175-A89A5BA7C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1" y="892175"/>
            <a:ext cx="9802813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77">
            <a:extLst>
              <a:ext uri="{FF2B5EF4-FFF2-40B4-BE49-F238E27FC236}">
                <a16:creationId xmlns:a16="http://schemas.microsoft.com/office/drawing/2014/main" id="{BE37D498-6A64-4FA3-8BA4-F1B8B8738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1" y="6596063"/>
            <a:ext cx="9802813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882F6B8-D9A3-4F1F-84FE-7EAB8C1F2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6" y="931863"/>
            <a:ext cx="27019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BIBLE IS: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A4A2D7D-333C-4B98-AAC2-1D620A0ED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3" y="931863"/>
            <a:ext cx="2679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God gave us: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98CCB7B-94BB-4623-94B0-3D8664D9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6" y="1647825"/>
            <a:ext cx="179228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INSPIRED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22EEC20-09AF-44AA-8429-2E6130DC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3" y="1647825"/>
            <a:ext cx="41338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Every word in the Bible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0922126-D84F-48C9-A546-68DAD0FEF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6" y="2359025"/>
            <a:ext cx="20494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691F593-D8F2-4EE0-B0C5-3B9FE39B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3" y="2359025"/>
            <a:ext cx="42084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we need in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5FA6935-CD93-489D-881D-C9DF724B9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6" y="3071813"/>
            <a:ext cx="19669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INERRANT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C5A5F5F-632A-4044-9FC0-3D711261B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3" y="3071813"/>
            <a:ext cx="51911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book that is free from error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5BC1D48-6596-42E3-8330-BA11F1347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6" y="3784600"/>
            <a:ext cx="20780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INFALLIBLE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F65B6E5-A709-4ADD-A2D0-B6F016B8E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3" y="3784600"/>
            <a:ext cx="57531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book that is incapable of error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04C0442-A736-46F2-98AC-D3FC274DA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6" y="4497388"/>
            <a:ext cx="17684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RELIABLE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A8B4D72-6AFB-4B78-8A0F-620DC0854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3" y="4497388"/>
            <a:ext cx="673258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book that is completely trustworthy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68EF22B-BFF1-4384-85C8-53D56AAA0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6" y="5210175"/>
            <a:ext cx="2854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UNPARALLELED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0D4565A-02AF-42E0-8AF3-53A702D66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3" y="5210175"/>
            <a:ext cx="44307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book that has no equal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DB27B26-470B-4672-9C83-CCFE07D61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6" y="5922963"/>
            <a:ext cx="203358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RELEVANT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D191376-1898-4965-976F-F54038F1B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3" y="5922963"/>
            <a:ext cx="67087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book that is perpetually applicable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11D49-1606-4CEB-A714-9368C6E8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We must believe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dirty="0"/>
              <a:t>We must repent of our sins and turn to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We must confess 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We must 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We must serve the Lord faithfully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9196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609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2021-07-09T23:20:55Z</dcterms:created>
  <dcterms:modified xsi:type="dcterms:W3CDTF">2021-07-11T12:39:49Z</dcterms:modified>
</cp:coreProperties>
</file>