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699A1-CD95-4F10-85B4-D3A2E256C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0CE85-1E25-4578-92D2-B0B87C53A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45E97-462E-48C8-89F4-9E2F1BB2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50CE4-3B99-4B57-A3C9-E000D06E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0BCB8-1F3E-4C2C-8777-277286D55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Website, calendar&#10;&#10;Description automatically generated">
            <a:extLst>
              <a:ext uri="{FF2B5EF4-FFF2-40B4-BE49-F238E27FC236}">
                <a16:creationId xmlns:a16="http://schemas.microsoft.com/office/drawing/2014/main" id="{FA7BCE44-5910-4A11-B65B-A4FB560E7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4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A0C77-6F89-425B-927C-13551A9E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B7A49-7C19-4883-AF2F-97664E1B1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30088-FEF8-4197-8515-C0016E531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DC0B4-1BA3-4C81-9487-51501311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3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153471-5B1D-4A18-965B-D74FDB9E7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6CB748-8FA3-44B2-96C8-57B1B70B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F3B8A-16E4-484D-B7D3-FA53936E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93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2860-6B64-4E0E-8100-E5088C1F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B26DA-BA2F-4887-85BF-9B0EFA7AC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CD4D4-1991-4961-A7BC-9F7D92A4A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CF06F-ED78-4CD9-AD13-4A21D9F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1077D-0B08-49A6-A9E2-42EB7D51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12346-FDCD-48A4-9A0B-9AFD550C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3D983-CFCF-4E56-B466-F2255CDF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011872-A4B6-4502-A8A7-8ECDBEC9A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BE103-8E32-49D8-B5FA-7794C42AE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AA9CC-EA1B-4B16-8CDA-BB240421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C2721-BEC9-43EB-864F-CEC4109B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46B0C-4176-4F69-B0F2-07FE0515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04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0B53B-0419-4D2B-B5A6-09B9441F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11218-A4CE-46D8-8850-724451811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E1744-B4A7-43A8-99E0-6AD90C0D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BE67B-AFB1-480A-AD31-33BF9C6F1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34EF-CD6D-4A85-A3A0-8F7D2A1E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64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062EB5-7212-45A0-AE8E-B8E861B744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5B800-D862-46C1-B2CA-D4B076E21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94F52-A23E-4FAD-8845-68176AE4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590BE-EAF4-4E64-A07C-E73FAED1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2C67F-4791-4136-A831-26CCB3AF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3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A17E31C9-2443-4793-AB47-6715CAADF2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498A7-667A-4C12-A5A1-E2211AF1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416" y="1939895"/>
            <a:ext cx="9564132" cy="4716544"/>
          </a:xfrm>
        </p:spPr>
        <p:txBody>
          <a:bodyPr>
            <a:normAutofit/>
          </a:bodyPr>
          <a:lstStyle>
            <a:lvl1pPr marL="285750" indent="-285750">
              <a:defRPr sz="32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747713" indent="-2857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66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44947D9-97B5-449E-A104-63BEB1DE9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498A7-667A-4C12-A5A1-E2211AF1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416" y="1939895"/>
            <a:ext cx="9564132" cy="4716544"/>
          </a:xfrm>
        </p:spPr>
        <p:txBody>
          <a:bodyPr>
            <a:normAutofit/>
          </a:bodyPr>
          <a:lstStyle>
            <a:lvl1pPr marL="285750" indent="-285750">
              <a:defRPr sz="32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747713" indent="-2857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00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B691FFA-07C6-41D6-A9E7-D1C71AAF49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498A7-667A-4C12-A5A1-E2211AF1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416" y="1939895"/>
            <a:ext cx="9564132" cy="4716544"/>
          </a:xfrm>
        </p:spPr>
        <p:txBody>
          <a:bodyPr>
            <a:normAutofit/>
          </a:bodyPr>
          <a:lstStyle>
            <a:lvl1pPr marL="285750" indent="-285750">
              <a:defRPr sz="32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747713" indent="-2857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823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ld, sign&#10;&#10;Description automatically generated">
            <a:extLst>
              <a:ext uri="{FF2B5EF4-FFF2-40B4-BE49-F238E27FC236}">
                <a16:creationId xmlns:a16="http://schemas.microsoft.com/office/drawing/2014/main" id="{A1A63716-2970-4C16-B663-CFADE8DBA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498A7-667A-4C12-A5A1-E2211AF1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416" y="1939895"/>
            <a:ext cx="9564132" cy="4716544"/>
          </a:xfrm>
        </p:spPr>
        <p:txBody>
          <a:bodyPr>
            <a:normAutofit/>
          </a:bodyPr>
          <a:lstStyle>
            <a:lvl1pPr marL="285750" indent="-285750">
              <a:defRPr sz="32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747713" indent="-2857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48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ld, sign&#10;&#10;Description automatically generated">
            <a:extLst>
              <a:ext uri="{FF2B5EF4-FFF2-40B4-BE49-F238E27FC236}">
                <a16:creationId xmlns:a16="http://schemas.microsoft.com/office/drawing/2014/main" id="{A5A27BF5-E882-49FA-A5ED-F7AB9C0D5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498A7-667A-4C12-A5A1-E2211AF1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8" y="1939895"/>
            <a:ext cx="9564132" cy="4716544"/>
          </a:xfrm>
        </p:spPr>
        <p:txBody>
          <a:bodyPr>
            <a:normAutofit/>
          </a:bodyPr>
          <a:lstStyle>
            <a:lvl1pPr marL="285750" indent="-285750">
              <a:defRPr sz="32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747713" indent="-2857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78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FAC0-1A07-403F-8ADF-6611C4A6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0BC2C-038C-4FBC-BE41-BF3FEBF1C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8495-BD7E-442E-BDB1-4CCA8626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D44F1-72B6-4188-863A-70BE7EBD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68FC9-77D1-4280-A51A-9B3EA1C19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6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2CE6-5858-440D-BCD9-6B2893D4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41D7-54AE-48E8-A9A1-76FA60FE4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D48BD-335F-46F7-847C-DED4658D1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D0C85-6230-47E7-B48A-59AA0373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FE7D2-5D4A-4933-8CC7-1312350A1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0A56B-A6AF-44C4-90F8-21937C2E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5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18AD2-D24F-4A7B-AFC3-0E669765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9A82A-577C-4F93-B700-A8E8A1C37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09A3A-ABA2-4D3A-85DE-11DEEA666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9888E-FDCE-4B6C-9F35-32B70F359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F61182-9166-4707-9FA8-5FE006DE3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14AB60-6BCA-4344-8655-07F0758F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AD23B2-5AA5-46F8-A818-6B89AC81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2319-D693-494E-B966-5C5C0310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6F5C0F-297B-489C-9B51-C6F994C9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68639-D81D-41B9-B841-5D0E51FE4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1F410-865C-4C8B-82F7-695FE2ACB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04EA7-6976-4588-AB40-528698E26C20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D2901-15BD-4165-8273-FE30D5F39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B003B-FE29-44D9-B874-036D805B7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86F73-C638-4F3C-A123-569847D8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3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301B41CD-0B31-44D9-9FC7-9B7152A7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Website, calendar&#10;&#10;Description automatically generated">
            <a:extLst>
              <a:ext uri="{FF2B5EF4-FFF2-40B4-BE49-F238E27FC236}">
                <a16:creationId xmlns:a16="http://schemas.microsoft.com/office/drawing/2014/main" id="{FDDDC7BC-FD1A-414F-9916-EC427AD009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30412" r="28876" b="46067"/>
          <a:stretch/>
        </p:blipFill>
        <p:spPr>
          <a:xfrm>
            <a:off x="184935" y="2085654"/>
            <a:ext cx="8486454" cy="1613043"/>
          </a:xfrm>
          <a:prstGeom prst="rect">
            <a:avLst/>
          </a:prstGeom>
        </p:spPr>
      </p:pic>
      <p:pic>
        <p:nvPicPr>
          <p:cNvPr id="11" name="Picture 10" descr="Website, calendar&#10;&#10;Description automatically generated">
            <a:extLst>
              <a:ext uri="{FF2B5EF4-FFF2-40B4-BE49-F238E27FC236}">
                <a16:creationId xmlns:a16="http://schemas.microsoft.com/office/drawing/2014/main" id="{10672E62-CF5A-461E-9A7E-C9E68535A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1" t="54981" r="17332"/>
          <a:stretch/>
        </p:blipFill>
        <p:spPr>
          <a:xfrm>
            <a:off x="8280971" y="3770616"/>
            <a:ext cx="1797978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337625-5DAE-4F3F-9A2A-109A6302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8" y="1939894"/>
            <a:ext cx="10628671" cy="475587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Freedom IN Christ (2:4)</a:t>
            </a:r>
          </a:p>
          <a:p>
            <a:pPr lvl="1"/>
            <a:r>
              <a:rPr lang="en-US" sz="2400" dirty="0"/>
              <a:t>Fallacy: “Freedom is in the world” (John 8:34; 2 Pet. 2:19)</a:t>
            </a:r>
          </a:p>
          <a:p>
            <a:r>
              <a:rPr lang="en-US" sz="2800" dirty="0"/>
              <a:t>Freedom FROM </a:t>
            </a:r>
          </a:p>
          <a:p>
            <a:pPr lvl="1"/>
            <a:r>
              <a:rPr lang="en-US" sz="2400" dirty="0"/>
              <a:t>Old Testament Law (2:11-21; 3:19-25; 4:21-31) </a:t>
            </a:r>
          </a:p>
          <a:p>
            <a:pPr lvl="1"/>
            <a:r>
              <a:rPr lang="en-US" sz="2400" dirty="0"/>
              <a:t>Sin (Rom. 8:1-2; 6:6-7, 17-18; John 8:34)</a:t>
            </a:r>
          </a:p>
          <a:p>
            <a:pPr lvl="1"/>
            <a:r>
              <a:rPr lang="en-US" sz="2400" dirty="0"/>
              <a:t>Fear of death (Heb. 2:14-15; 1 Cor. 15:54-58)</a:t>
            </a:r>
          </a:p>
          <a:p>
            <a:pPr lvl="1"/>
            <a:r>
              <a:rPr lang="en-US" sz="2400" dirty="0"/>
              <a:t>NOT mean “free from law” (Gal. 6:2; Rom. 8:2; Jas. 2:12)</a:t>
            </a:r>
          </a:p>
          <a:p>
            <a:r>
              <a:rPr lang="en-US" sz="2800" dirty="0"/>
              <a:t>Freedom TO</a:t>
            </a:r>
          </a:p>
          <a:p>
            <a:pPr lvl="1"/>
            <a:r>
              <a:rPr lang="en-US" sz="2400" dirty="0"/>
              <a:t>NOT license to sin and use as an opportunity for the flesh (Gal. 5:13, 17)</a:t>
            </a:r>
          </a:p>
          <a:p>
            <a:pPr lvl="1"/>
            <a:r>
              <a:rPr lang="en-US" sz="2400" dirty="0"/>
              <a:t>SAY what you ought to say (Mark 16:15; 1 Thess. 5:11)</a:t>
            </a:r>
          </a:p>
          <a:p>
            <a:pPr lvl="1"/>
            <a:r>
              <a:rPr lang="en-US" sz="2400" dirty="0"/>
              <a:t>DO what you ought to do (Gal. 5:22-23, 13; 6:10)</a:t>
            </a:r>
          </a:p>
          <a:p>
            <a:pPr lvl="1"/>
            <a:r>
              <a:rPr lang="en-US" sz="2400" dirty="0"/>
              <a:t>GLORIFY God in ALL things (1 Cor. 10:31; 6:19-20)</a:t>
            </a:r>
          </a:p>
        </p:txBody>
      </p:sp>
    </p:spTree>
    <p:extLst>
      <p:ext uri="{BB962C8B-B14F-4D97-AF65-F5344CB8AC3E}">
        <p14:creationId xmlns:p14="http://schemas.microsoft.com/office/powerpoint/2010/main" val="132125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337625-5DAE-4F3F-9A2A-109A6302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7" y="1939895"/>
            <a:ext cx="10724929" cy="4716544"/>
          </a:xfrm>
        </p:spPr>
        <p:txBody>
          <a:bodyPr>
            <a:normAutofit/>
          </a:bodyPr>
          <a:lstStyle/>
          <a:p>
            <a:r>
              <a:rPr lang="en-US" sz="3000" dirty="0"/>
              <a:t>Christ alone frees (Gal. 5:1; John 8:36)</a:t>
            </a:r>
          </a:p>
          <a:p>
            <a:r>
              <a:rPr lang="en-US" sz="3000" dirty="0"/>
              <a:t>Christ frees through His blood (Heb. 2:14-15)</a:t>
            </a:r>
          </a:p>
          <a:p>
            <a:r>
              <a:rPr lang="en-US" sz="3000" dirty="0"/>
              <a:t>Christ frees through His law</a:t>
            </a:r>
            <a:r>
              <a:rPr lang="en-US" sz="3000"/>
              <a:t>/word </a:t>
            </a:r>
            <a:r>
              <a:rPr lang="en-US" sz="3000" dirty="0"/>
              <a:t>(Jas. 1:25)</a:t>
            </a:r>
          </a:p>
          <a:p>
            <a:r>
              <a:rPr lang="en-US" sz="3000" dirty="0"/>
              <a:t>Christ frees through His truth (John 8:32)</a:t>
            </a:r>
          </a:p>
          <a:p>
            <a:r>
              <a:rPr lang="en-US" sz="3000" dirty="0"/>
              <a:t>Christ frees through our obeying Him in baptism (Rom. 6:17-18)</a:t>
            </a:r>
          </a:p>
        </p:txBody>
      </p:sp>
    </p:spTree>
    <p:extLst>
      <p:ext uri="{BB962C8B-B14F-4D97-AF65-F5344CB8AC3E}">
        <p14:creationId xmlns:p14="http://schemas.microsoft.com/office/powerpoint/2010/main" val="167144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337625-5DAE-4F3F-9A2A-109A6302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03" y="1939895"/>
            <a:ext cx="10864645" cy="4716544"/>
          </a:xfrm>
        </p:spPr>
        <p:txBody>
          <a:bodyPr>
            <a:normAutofit/>
          </a:bodyPr>
          <a:lstStyle/>
          <a:p>
            <a:r>
              <a:rPr lang="en-US" sz="2800" dirty="0"/>
              <a:t>Standing firm should be our natural response to being set free (5:1)</a:t>
            </a:r>
          </a:p>
          <a:p>
            <a:r>
              <a:rPr lang="en-US" sz="2800" dirty="0"/>
              <a:t>Standing firm is a continuous activity (present tense)</a:t>
            </a:r>
          </a:p>
          <a:p>
            <a:r>
              <a:rPr lang="en-US" sz="2800" dirty="0"/>
              <a:t>Standing firm is essential to Christian faithfulness (1 Cor. 15:58)</a:t>
            </a:r>
          </a:p>
          <a:p>
            <a:r>
              <a:rPr lang="en-US" sz="2800" dirty="0"/>
              <a:t>Standing firm involves great vigilance (1 Pet. 5:8; Eph. 5:15)</a:t>
            </a:r>
          </a:p>
          <a:p>
            <a:r>
              <a:rPr lang="en-US" sz="2800" dirty="0"/>
              <a:t>Standing firm is done by fulfilling the law of Christ (5:7, 14, 24-25; 6:2)</a:t>
            </a:r>
          </a:p>
          <a:p>
            <a:r>
              <a:rPr lang="en-US" sz="2800" dirty="0"/>
              <a:t>Standing firm exerts every effort to retain the freedom found in Christ</a:t>
            </a:r>
          </a:p>
        </p:txBody>
      </p:sp>
    </p:spTree>
    <p:extLst>
      <p:ext uri="{BB962C8B-B14F-4D97-AF65-F5344CB8AC3E}">
        <p14:creationId xmlns:p14="http://schemas.microsoft.com/office/powerpoint/2010/main" val="755575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337625-5DAE-4F3F-9A2A-109A63022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968" y="1939895"/>
            <a:ext cx="11000232" cy="4716544"/>
          </a:xfrm>
        </p:spPr>
        <p:txBody>
          <a:bodyPr>
            <a:normAutofit/>
          </a:bodyPr>
          <a:lstStyle/>
          <a:p>
            <a:r>
              <a:rPr lang="en-US" sz="2800" dirty="0"/>
              <a:t>The flesh entangles (Gal. 5:13-17)</a:t>
            </a:r>
          </a:p>
          <a:p>
            <a:r>
              <a:rPr lang="en-US" sz="2800" dirty="0"/>
              <a:t>False doctrines and false teachers entangle (2 Pet. 2:17-19)</a:t>
            </a:r>
          </a:p>
          <a:p>
            <a:r>
              <a:rPr lang="en-US" sz="2800" dirty="0"/>
              <a:t>Fight every urge of that which once entangled (2 Pet. 2:20) </a:t>
            </a:r>
          </a:p>
          <a:p>
            <a:r>
              <a:rPr lang="en-US" sz="2800" dirty="0"/>
              <a:t>Fight every urge of that which could entangle (2 Tim. 2:4)</a:t>
            </a:r>
          </a:p>
          <a:p>
            <a:r>
              <a:rPr lang="en-US" sz="2800" dirty="0"/>
              <a:t>Giving up the fight surrenders freedom and brings bondage (Gal. 5:1)</a:t>
            </a:r>
          </a:p>
          <a:p>
            <a:r>
              <a:rPr lang="en-US" sz="2800" dirty="0"/>
              <a:t>Do not revert back to your old ways (5:1, 4, 7) – crucify the flesh (5:24)</a:t>
            </a:r>
          </a:p>
        </p:txBody>
      </p:sp>
    </p:spTree>
    <p:extLst>
      <p:ext uri="{BB962C8B-B14F-4D97-AF65-F5344CB8AC3E}">
        <p14:creationId xmlns:p14="http://schemas.microsoft.com/office/powerpoint/2010/main" val="250096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337625-5DAE-4F3F-9A2A-109A63022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Believe Jesus is God’s Son – John 20:30-31</a:t>
            </a:r>
          </a:p>
          <a:p>
            <a:r>
              <a:rPr lang="en-US" dirty="0"/>
              <a:t>Repent of your sins and turn to God – Acts 3:19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immersed into Christ – Acts 22:16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enroll you in heaven – Hebrews 12:23</a:t>
            </a:r>
          </a:p>
          <a:p>
            <a:r>
              <a:rPr lang="en-US" dirty="0"/>
              <a:t>Stand firm in your freedom in Christ – Galatians 5:1</a:t>
            </a:r>
          </a:p>
        </p:txBody>
      </p:sp>
    </p:spTree>
    <p:extLst>
      <p:ext uri="{BB962C8B-B14F-4D97-AF65-F5344CB8AC3E}">
        <p14:creationId xmlns:p14="http://schemas.microsoft.com/office/powerpoint/2010/main" val="285870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442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6</cp:revision>
  <dcterms:created xsi:type="dcterms:W3CDTF">2021-07-03T01:01:46Z</dcterms:created>
  <dcterms:modified xsi:type="dcterms:W3CDTF">2021-07-04T12:37:55Z</dcterms:modified>
</cp:coreProperties>
</file>