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257" r:id="rId6"/>
    <p:sldId id="258" r:id="rId7"/>
    <p:sldId id="284" r:id="rId8"/>
    <p:sldId id="293" r:id="rId9"/>
    <p:sldId id="302" r:id="rId10"/>
    <p:sldId id="303" r:id="rId11"/>
    <p:sldId id="304" r:id="rId12"/>
    <p:sldId id="305" r:id="rId13"/>
    <p:sldId id="306" r:id="rId14"/>
    <p:sldId id="286" r:id="rId15"/>
    <p:sldId id="295" r:id="rId16"/>
    <p:sldId id="301" r:id="rId17"/>
    <p:sldId id="296" r:id="rId18"/>
    <p:sldId id="297" r:id="rId19"/>
    <p:sldId id="307" r:id="rId20"/>
    <p:sldId id="308" r:id="rId21"/>
    <p:sldId id="291"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33606-226B-4CA0-87FA-5CE147F73AA2}" v="1365" dt="2021-06-06T10:52:07.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0171C2C1-E67B-4161-BD64-251B8D95A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3BE9D1B-BB07-4F6A-B2DD-A2536DF64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6/11/2021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6/11/2021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Baptism is “FOR” the remission of sins.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The English word “for” in Acts 2:38 is from the Greek preposition </a:t>
            </a:r>
            <a:r>
              <a:rPr lang="en-US" i="1" dirty="0" err="1"/>
              <a:t>eis</a:t>
            </a:r>
            <a:r>
              <a:rPr lang="en-US" i="1" dirty="0"/>
              <a:t>.</a:t>
            </a:r>
          </a:p>
          <a:p>
            <a:pPr lvl="1"/>
            <a:r>
              <a:rPr lang="en-US" dirty="0"/>
              <a:t>The English word “for” can have a variety of meanings, including: purpose, because of, in place of, in spite of, with respect to, in honor of, etc.</a:t>
            </a:r>
          </a:p>
          <a:p>
            <a:pPr lvl="1"/>
            <a:r>
              <a:rPr lang="en-US" dirty="0"/>
              <a:t>However, the Greek word in Acts 2:38 is much more specific and limiting in its definition.</a:t>
            </a:r>
          </a:p>
          <a:p>
            <a:r>
              <a:rPr lang="en-US" dirty="0"/>
              <a:t>The Greek word </a:t>
            </a:r>
            <a:r>
              <a:rPr lang="en-US" i="1" dirty="0" err="1"/>
              <a:t>eis</a:t>
            </a:r>
            <a:r>
              <a:rPr lang="en-US" dirty="0"/>
              <a:t> is found 1,767 times in the Greek New Testament.</a:t>
            </a:r>
          </a:p>
          <a:p>
            <a:pPr lvl="1"/>
            <a:r>
              <a:rPr lang="en-US" dirty="0"/>
              <a:t>This preposition “always takes the accusative…the case of </a:t>
            </a:r>
            <a:r>
              <a:rPr lang="en-US" i="1" dirty="0"/>
              <a:t>motion toward a place”</a:t>
            </a:r>
            <a:endParaRPr lang="en-US" dirty="0"/>
          </a:p>
          <a:p>
            <a:pPr lvl="1"/>
            <a:r>
              <a:rPr lang="en-US" dirty="0"/>
              <a:t>It is always prospective (looking forward).  </a:t>
            </a:r>
          </a:p>
          <a:p>
            <a:pPr lvl="1"/>
            <a:r>
              <a:rPr lang="en-US" dirty="0"/>
              <a:t>It is never causal (looking backward).</a:t>
            </a:r>
          </a:p>
        </p:txBody>
      </p:sp>
    </p:spTree>
    <p:extLst>
      <p:ext uri="{BB962C8B-B14F-4D97-AF65-F5344CB8AC3E}">
        <p14:creationId xmlns:p14="http://schemas.microsoft.com/office/powerpoint/2010/main" val="4191527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Baptism is “FOR” the remission of sins.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3"/>
            </a:pPr>
            <a:r>
              <a:rPr lang="en-US" dirty="0"/>
              <a:t>The Greek preposition </a:t>
            </a:r>
            <a:r>
              <a:rPr lang="en-US" i="1" dirty="0" err="1"/>
              <a:t>eis</a:t>
            </a:r>
            <a:r>
              <a:rPr lang="en-US" i="1" dirty="0"/>
              <a:t> </a:t>
            </a:r>
            <a:r>
              <a:rPr lang="en-US" dirty="0"/>
              <a:t>is defined generally by Greek scholars:</a:t>
            </a:r>
          </a:p>
          <a:p>
            <a:pPr lvl="1"/>
            <a:r>
              <a:rPr lang="en-US" dirty="0"/>
              <a:t>“indicating motion into a thing”</a:t>
            </a:r>
          </a:p>
          <a:p>
            <a:pPr lvl="1"/>
            <a:r>
              <a:rPr lang="en-US" dirty="0"/>
              <a:t>“to denote purpose, </a:t>
            </a:r>
            <a:r>
              <a:rPr lang="en-US" i="1" dirty="0"/>
              <a:t>in order to, to</a:t>
            </a:r>
            <a:r>
              <a:rPr lang="en-US" dirty="0"/>
              <a:t>”</a:t>
            </a:r>
          </a:p>
          <a:p>
            <a:pPr lvl="1"/>
            <a:r>
              <a:rPr lang="en-US" dirty="0"/>
              <a:t>“denoting entrance into, or direction and limit: </a:t>
            </a:r>
            <a:r>
              <a:rPr lang="en-US" i="1" dirty="0"/>
              <a:t>into, to, towards, for, among</a:t>
            </a:r>
            <a:r>
              <a:rPr lang="en-US" dirty="0"/>
              <a:t>”</a:t>
            </a:r>
          </a:p>
          <a:p>
            <a:pPr lvl="1"/>
            <a:r>
              <a:rPr lang="en-US" dirty="0"/>
              <a:t>“as an indicator of direction toward a goal, not as an indicator of location without direction…to indicate purpose”</a:t>
            </a:r>
          </a:p>
          <a:p>
            <a:pPr lvl="1"/>
            <a:r>
              <a:rPr lang="en-US" dirty="0"/>
              <a:t>“expressing entrance, direction…of result…of the end or object…indicating purpose”</a:t>
            </a:r>
          </a:p>
          <a:p>
            <a:pPr lvl="1"/>
            <a:r>
              <a:rPr lang="en-US" dirty="0"/>
              <a:t>“direction towards, motion to, in or into…of an end or purpose”</a:t>
            </a:r>
          </a:p>
          <a:p>
            <a:pPr lvl="1"/>
            <a:endParaRPr lang="en-US" dirty="0"/>
          </a:p>
        </p:txBody>
      </p:sp>
    </p:spTree>
    <p:extLst>
      <p:ext uri="{BB962C8B-B14F-4D97-AF65-F5344CB8AC3E}">
        <p14:creationId xmlns:p14="http://schemas.microsoft.com/office/powerpoint/2010/main" val="3174371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Baptism is “FOR” the remission of sins.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pPr>
              <a:buFont typeface="+mj-lt"/>
              <a:buAutoNum type="alphaUcPeriod" startAt="4"/>
            </a:pPr>
            <a:r>
              <a:rPr lang="en-US" dirty="0"/>
              <a:t>The Greek preposition </a:t>
            </a:r>
            <a:r>
              <a:rPr lang="en-US" i="1" dirty="0" err="1"/>
              <a:t>eis</a:t>
            </a:r>
            <a:r>
              <a:rPr lang="en-US" i="1" dirty="0"/>
              <a:t> </a:t>
            </a:r>
            <a:r>
              <a:rPr lang="en-US" dirty="0"/>
              <a:t>is defined specifically by Greek scholars with regard to Acts 2:38:</a:t>
            </a:r>
          </a:p>
          <a:p>
            <a:pPr lvl="1"/>
            <a:r>
              <a:rPr lang="en-US" dirty="0"/>
              <a:t>“for the purpose given,” “to denote purpose in order to…for forgiveness of sins, so that sins might be forgiven”</a:t>
            </a:r>
          </a:p>
          <a:p>
            <a:pPr lvl="1"/>
            <a:r>
              <a:rPr lang="en-US" dirty="0"/>
              <a:t>“to mark the element into which the immersion is made…to obtain the forgiveness of sins”</a:t>
            </a:r>
          </a:p>
          <a:p>
            <a:pPr lvl="1"/>
            <a:r>
              <a:rPr lang="en-US" dirty="0"/>
              <a:t>“to denote the aim sought and accomplished by baptism”</a:t>
            </a:r>
          </a:p>
          <a:p>
            <a:pPr lvl="1"/>
            <a:r>
              <a:rPr lang="en-US" dirty="0"/>
              <a:t>“an indicator of direction toward a goal, not as an indicator of location without direction…to indicate purpose…for the forgiveness of sins”</a:t>
            </a:r>
          </a:p>
          <a:p>
            <a:pPr>
              <a:buAutoNum type="alphaUcPeriod" startAt="4"/>
            </a:pPr>
            <a:r>
              <a:rPr lang="en-US" dirty="0"/>
              <a:t>The word “for” means the same thing for “repent” as for “be baptized.”</a:t>
            </a:r>
          </a:p>
          <a:p>
            <a:pPr lvl="1"/>
            <a:r>
              <a:rPr lang="en-US" dirty="0"/>
              <a:t>Whatever repentance is “for” in Acts 2:38 baptism is also “for.”</a:t>
            </a:r>
          </a:p>
          <a:p>
            <a:pPr lvl="1"/>
            <a:r>
              <a:rPr lang="en-US" dirty="0"/>
              <a:t>If repentance is “in order to” the remission of sins (i.e., if repentance comes before forgiveness and is essential to obtain it), then so is baptism!</a:t>
            </a:r>
          </a:p>
          <a:p>
            <a:pPr>
              <a:buAutoNum type="alphaUcPeriod" startAt="4"/>
            </a:pPr>
            <a:endParaRPr lang="en-US" dirty="0"/>
          </a:p>
          <a:p>
            <a:pPr lvl="1"/>
            <a:endParaRPr lang="en-US" dirty="0"/>
          </a:p>
        </p:txBody>
      </p:sp>
    </p:spTree>
    <p:extLst>
      <p:ext uri="{BB962C8B-B14F-4D97-AF65-F5344CB8AC3E}">
        <p14:creationId xmlns:p14="http://schemas.microsoft.com/office/powerpoint/2010/main" val="69252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Baptism is “FOR” the remission of sins.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pPr>
              <a:buFont typeface="+mj-lt"/>
              <a:buAutoNum type="alphaUcPeriod" startAt="6"/>
            </a:pPr>
            <a:r>
              <a:rPr lang="en-US" dirty="0"/>
              <a:t>Compare other passages with </a:t>
            </a:r>
            <a:r>
              <a:rPr lang="en-US" i="1" dirty="0" err="1"/>
              <a:t>eis</a:t>
            </a:r>
            <a:r>
              <a:rPr lang="en-US" dirty="0"/>
              <a:t>:</a:t>
            </a:r>
          </a:p>
          <a:p>
            <a:pPr lvl="1"/>
            <a:r>
              <a:rPr lang="en-US" dirty="0"/>
              <a:t>“For with the heart one </a:t>
            </a:r>
            <a:r>
              <a:rPr lang="en-US" u="sng" dirty="0"/>
              <a:t>believes unto </a:t>
            </a:r>
            <a:r>
              <a:rPr lang="en-US" i="1" u="sng" dirty="0"/>
              <a:t>(</a:t>
            </a:r>
            <a:r>
              <a:rPr lang="en-US" i="1" u="sng" dirty="0" err="1"/>
              <a:t>eis</a:t>
            </a:r>
            <a:r>
              <a:rPr lang="en-US" i="1" u="sng" dirty="0"/>
              <a:t>) </a:t>
            </a:r>
            <a:r>
              <a:rPr lang="en-US" u="sng" dirty="0"/>
              <a:t>righteousness</a:t>
            </a:r>
            <a:r>
              <a:rPr lang="en-US" dirty="0"/>
              <a:t>…” (Rom. 10:10).</a:t>
            </a:r>
          </a:p>
          <a:p>
            <a:pPr lvl="1"/>
            <a:r>
              <a:rPr lang="en-US" dirty="0"/>
              <a:t>“Then God has also granted to the Gentiles </a:t>
            </a:r>
            <a:r>
              <a:rPr lang="en-US" u="sng" dirty="0"/>
              <a:t>repentance to </a:t>
            </a:r>
            <a:r>
              <a:rPr lang="en-US" i="1" u="sng" dirty="0"/>
              <a:t>(</a:t>
            </a:r>
            <a:r>
              <a:rPr lang="en-US" i="1" u="sng" dirty="0" err="1"/>
              <a:t>eis</a:t>
            </a:r>
            <a:r>
              <a:rPr lang="en-US" i="1" u="sng" dirty="0"/>
              <a:t>) </a:t>
            </a:r>
            <a:r>
              <a:rPr lang="en-US" u="sng" dirty="0"/>
              <a:t>life</a:t>
            </a:r>
            <a:r>
              <a:rPr lang="en-US" dirty="0"/>
              <a:t>” (Acts 11:18).</a:t>
            </a:r>
          </a:p>
          <a:p>
            <a:pPr lvl="1"/>
            <a:r>
              <a:rPr lang="en-US" dirty="0"/>
              <a:t>“…with the mouth </a:t>
            </a:r>
            <a:r>
              <a:rPr lang="en-US" u="sng" dirty="0"/>
              <a:t>confession is made unto </a:t>
            </a:r>
            <a:r>
              <a:rPr lang="en-US" i="1" u="sng" dirty="0"/>
              <a:t>(</a:t>
            </a:r>
            <a:r>
              <a:rPr lang="en-US" i="1" u="sng" dirty="0" err="1"/>
              <a:t>eis</a:t>
            </a:r>
            <a:r>
              <a:rPr lang="en-US" i="1" u="sng" dirty="0"/>
              <a:t>) </a:t>
            </a:r>
            <a:r>
              <a:rPr lang="en-US" u="sng" dirty="0"/>
              <a:t>salvation</a:t>
            </a:r>
            <a:r>
              <a:rPr lang="en-US" dirty="0"/>
              <a:t>” (Rom. 10:10).</a:t>
            </a:r>
          </a:p>
          <a:p>
            <a:pPr lvl="1"/>
            <a:r>
              <a:rPr lang="en-US" dirty="0"/>
              <a:t>“Repent and be converted, </a:t>
            </a:r>
            <a:r>
              <a:rPr lang="en-US" u="sng" dirty="0"/>
              <a:t>that </a:t>
            </a:r>
            <a:r>
              <a:rPr lang="en-US" i="1" u="sng" dirty="0"/>
              <a:t>(</a:t>
            </a:r>
            <a:r>
              <a:rPr lang="en-US" i="1" u="sng" dirty="0" err="1"/>
              <a:t>eis</a:t>
            </a:r>
            <a:r>
              <a:rPr lang="en-US" i="1" u="sng" dirty="0"/>
              <a:t>) </a:t>
            </a:r>
            <a:r>
              <a:rPr lang="en-US" u="sng" dirty="0"/>
              <a:t>your sins may be blotted out</a:t>
            </a:r>
            <a:r>
              <a:rPr lang="en-US" dirty="0"/>
              <a:t>” (Acts 3:19).</a:t>
            </a:r>
          </a:p>
          <a:p>
            <a:pPr lvl="1"/>
            <a:r>
              <a:rPr lang="en-US" dirty="0"/>
              <a:t>“Repent, and let every one of you be baptized in the name of Jesus Christ </a:t>
            </a:r>
            <a:r>
              <a:rPr lang="en-US" u="sng" dirty="0"/>
              <a:t>for </a:t>
            </a:r>
            <a:r>
              <a:rPr lang="en-US" i="1" u="sng" dirty="0"/>
              <a:t>(</a:t>
            </a:r>
            <a:r>
              <a:rPr lang="en-US" i="1" u="sng" dirty="0" err="1"/>
              <a:t>eis</a:t>
            </a:r>
            <a:r>
              <a:rPr lang="en-US" i="1" u="sng" dirty="0"/>
              <a:t>)</a:t>
            </a:r>
            <a:r>
              <a:rPr lang="en-US" u="sng" dirty="0"/>
              <a:t> the remission of sins</a:t>
            </a:r>
            <a:r>
              <a:rPr lang="en-US" dirty="0"/>
              <a:t>” (Acts 2:38).</a:t>
            </a:r>
          </a:p>
          <a:p>
            <a:pPr lvl="1"/>
            <a:r>
              <a:rPr lang="en-US" dirty="0"/>
              <a:t>“For this is My blood of the new covenant, which is shed for many </a:t>
            </a:r>
            <a:r>
              <a:rPr lang="en-US" u="sng" dirty="0"/>
              <a:t>for </a:t>
            </a:r>
            <a:r>
              <a:rPr lang="en-US" i="1" u="sng" dirty="0"/>
              <a:t>(</a:t>
            </a:r>
            <a:r>
              <a:rPr lang="en-US" i="1" u="sng" dirty="0" err="1"/>
              <a:t>eis</a:t>
            </a:r>
            <a:r>
              <a:rPr lang="en-US" i="1" u="sng" dirty="0"/>
              <a:t>)</a:t>
            </a:r>
            <a:r>
              <a:rPr lang="en-US" u="sng" dirty="0"/>
              <a:t> the remission of sins</a:t>
            </a:r>
            <a:r>
              <a:rPr lang="en-US" dirty="0"/>
              <a:t>” (Matt. 26:28).</a:t>
            </a:r>
          </a:p>
        </p:txBody>
      </p:sp>
      <p:graphicFrame>
        <p:nvGraphicFramePr>
          <p:cNvPr id="5" name="Table 5">
            <a:extLst>
              <a:ext uri="{FF2B5EF4-FFF2-40B4-BE49-F238E27FC236}">
                <a16:creationId xmlns:a16="http://schemas.microsoft.com/office/drawing/2014/main" id="{43398DC8-36F6-4927-87D4-3D9AC25ABC01}"/>
              </a:ext>
            </a:extLst>
          </p:cNvPr>
          <p:cNvGraphicFramePr>
            <a:graphicFrameLocks noGrp="1"/>
          </p:cNvGraphicFramePr>
          <p:nvPr>
            <p:extLst>
              <p:ext uri="{D42A27DB-BD31-4B8C-83A1-F6EECF244321}">
                <p14:modId xmlns:p14="http://schemas.microsoft.com/office/powerpoint/2010/main" val="2334415591"/>
              </p:ext>
            </p:extLst>
          </p:nvPr>
        </p:nvGraphicFramePr>
        <p:xfrm>
          <a:off x="946298" y="5298267"/>
          <a:ext cx="10965121" cy="1206748"/>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722474">
                  <a:extLst>
                    <a:ext uri="{9D8B030D-6E8A-4147-A177-3AD203B41FA5}">
                      <a16:colId xmlns:a16="http://schemas.microsoft.com/office/drawing/2014/main" val="3873581602"/>
                    </a:ext>
                  </a:extLst>
                </a:gridCol>
                <a:gridCol w="5316279">
                  <a:extLst>
                    <a:ext uri="{9D8B030D-6E8A-4147-A177-3AD203B41FA5}">
                      <a16:colId xmlns:a16="http://schemas.microsoft.com/office/drawing/2014/main" val="4183331809"/>
                    </a:ext>
                  </a:extLst>
                </a:gridCol>
                <a:gridCol w="3926368">
                  <a:extLst>
                    <a:ext uri="{9D8B030D-6E8A-4147-A177-3AD203B41FA5}">
                      <a16:colId xmlns:a16="http://schemas.microsoft.com/office/drawing/2014/main" val="1203034984"/>
                    </a:ext>
                  </a:extLst>
                </a:gridCol>
              </a:tblGrid>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Matt. 26:28</a:t>
                      </a: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This is my blood which is shed for many</a:t>
                      </a: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for (</a:t>
                      </a:r>
                      <a:r>
                        <a:rPr lang="en-US" sz="2400" b="1" i="1" dirty="0" err="1">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eis</a:t>
                      </a: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 the remission of sins</a:t>
                      </a: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0126510"/>
                  </a:ext>
                </a:extLst>
              </a:tr>
              <a:tr h="603374">
                <a:tc>
                  <a:txBody>
                    <a:bodyPr/>
                    <a:lstStyle/>
                    <a:p>
                      <a:pPr marL="0" marR="0">
                        <a:spcBef>
                          <a:spcPts val="0"/>
                        </a:spcBef>
                        <a:spcAft>
                          <a:spcPts val="0"/>
                        </a:spcAft>
                      </a:pPr>
                      <a:r>
                        <a:rPr lang="en-US" sz="2400" b="1">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Acts 2:38</a:t>
                      </a:r>
                      <a:endParaRPr lang="en-US" sz="2000" b="1">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Repent and be baptized</a:t>
                      </a: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for (</a:t>
                      </a:r>
                      <a:r>
                        <a:rPr lang="en-US" sz="2400" b="1" i="1" dirty="0" err="1">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eis</a:t>
                      </a: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 the remission of sins</a:t>
                      </a: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bl>
          </a:graphicData>
        </a:graphic>
      </p:graphicFrame>
    </p:spTree>
    <p:extLst>
      <p:ext uri="{BB962C8B-B14F-4D97-AF65-F5344CB8AC3E}">
        <p14:creationId xmlns:p14="http://schemas.microsoft.com/office/powerpoint/2010/main" val="684574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	Baptism is placed, in order, before remission of sins.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It doesn’t get any simpler than looking at the order of the words used by God.</a:t>
            </a:r>
          </a:p>
          <a:p>
            <a:r>
              <a:rPr lang="en-US" dirty="0"/>
              <a:t>God placed repentance before baptism.</a:t>
            </a:r>
          </a:p>
          <a:p>
            <a:pPr lvl="1"/>
            <a:r>
              <a:rPr lang="en-US" dirty="0"/>
              <a:t>Repentance of sin must come before baptism (see also Mark 1:4; Acts 16:33).</a:t>
            </a:r>
          </a:p>
          <a:p>
            <a:r>
              <a:rPr lang="en-US" dirty="0"/>
              <a:t>God placed repentance before remission of sins.</a:t>
            </a:r>
          </a:p>
          <a:p>
            <a:pPr lvl="1"/>
            <a:r>
              <a:rPr lang="en-US" dirty="0"/>
              <a:t>Repentance of sin must come before God will forgive one of those sins (see also Luke 13:3; Acts 3:19).</a:t>
            </a:r>
          </a:p>
          <a:p>
            <a:r>
              <a:rPr lang="en-US" dirty="0"/>
              <a:t>God placed baptism before remission of sins.</a:t>
            </a:r>
          </a:p>
          <a:p>
            <a:pPr lvl="1"/>
            <a:r>
              <a:rPr lang="en-US" dirty="0"/>
              <a:t>Baptism must come before God will forgive sins (see also Acts 22:16).</a:t>
            </a:r>
          </a:p>
          <a:p>
            <a:r>
              <a:rPr lang="en-US" dirty="0"/>
              <a:t>Anyone who places baptism after forgiveness changes God’s order.</a:t>
            </a:r>
          </a:p>
          <a:p>
            <a:pPr lvl="1"/>
            <a:r>
              <a:rPr lang="en-US" dirty="0"/>
              <a:t>Who is man to “add to” or “take from” His Divine order (Rev. 22:18-19)?</a:t>
            </a:r>
          </a:p>
        </p:txBody>
      </p:sp>
    </p:spTree>
    <p:extLst>
      <p:ext uri="{BB962C8B-B14F-4D97-AF65-F5344CB8AC3E}">
        <p14:creationId xmlns:p14="http://schemas.microsoft.com/office/powerpoint/2010/main" val="1206868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	The response shows the essentiality of baptism.</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lnSpcReduction="10000"/>
          </a:bodyPr>
          <a:lstStyle/>
          <a:p>
            <a:r>
              <a:rPr lang="en-US" i="1" dirty="0"/>
              <a:t>“Then those who gladly received his word were </a:t>
            </a:r>
            <a:r>
              <a:rPr lang="en-US" i="1" u="sng" dirty="0"/>
              <a:t>baptized</a:t>
            </a:r>
            <a:r>
              <a:rPr lang="en-US" i="1" dirty="0"/>
              <a:t>; and </a:t>
            </a:r>
            <a:r>
              <a:rPr lang="en-US" i="1" u="sng" dirty="0"/>
              <a:t>that day</a:t>
            </a:r>
            <a:r>
              <a:rPr lang="en-US" i="1" dirty="0"/>
              <a:t> about </a:t>
            </a:r>
            <a:r>
              <a:rPr lang="en-US" i="1" u="sng" dirty="0"/>
              <a:t>three thousand</a:t>
            </a:r>
            <a:r>
              <a:rPr lang="en-US" i="1" dirty="0"/>
              <a:t> souls were </a:t>
            </a:r>
            <a:r>
              <a:rPr lang="en-US" i="1" u="sng" dirty="0"/>
              <a:t>added</a:t>
            </a:r>
            <a:r>
              <a:rPr lang="en-US" i="1" dirty="0"/>
              <a:t> to them... And the Lord </a:t>
            </a:r>
            <a:r>
              <a:rPr lang="en-US" i="1" u="sng" dirty="0"/>
              <a:t>added</a:t>
            </a:r>
            <a:r>
              <a:rPr lang="en-US" i="1" dirty="0"/>
              <a:t> to the church daily those who were being </a:t>
            </a:r>
            <a:r>
              <a:rPr lang="en-US" i="1" u="sng" dirty="0"/>
              <a:t>saved</a:t>
            </a:r>
            <a:r>
              <a:rPr lang="en-US" i="1" dirty="0"/>
              <a:t>” (2:41, 47).</a:t>
            </a:r>
          </a:p>
          <a:p>
            <a:r>
              <a:rPr lang="en-US" dirty="0"/>
              <a:t>Peter, by the inspiration of the Spirit of God (2:4), commanded “every one of you” to be “baptized.”</a:t>
            </a:r>
          </a:p>
          <a:p>
            <a:r>
              <a:rPr lang="en-US" dirty="0"/>
              <a:t>The response was clear, as they followed exactly the instructions given in verse 38.</a:t>
            </a:r>
          </a:p>
          <a:p>
            <a:r>
              <a:rPr lang="en-US" dirty="0"/>
              <a:t>The response was immediate, as they were baptized “that day.” </a:t>
            </a:r>
          </a:p>
          <a:p>
            <a:r>
              <a:rPr lang="en-US" dirty="0"/>
              <a:t>The response was urgent, as evidenced by the large number who were baptized.</a:t>
            </a:r>
          </a:p>
          <a:p>
            <a:r>
              <a:rPr lang="en-US" dirty="0"/>
              <a:t>The order of events in these verses shows that baptism is a prerequisite to salvation from sin and being added by the Lord to His church.</a:t>
            </a:r>
          </a:p>
        </p:txBody>
      </p:sp>
    </p:spTree>
    <p:extLst>
      <p:ext uri="{BB962C8B-B14F-4D97-AF65-F5344CB8AC3E}">
        <p14:creationId xmlns:p14="http://schemas.microsoft.com/office/powerpoint/2010/main" val="4222332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VIII.	It is as simple as a verse can be!</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lnSpcReduction="10000"/>
          </a:bodyPr>
          <a:lstStyle/>
          <a:p>
            <a:r>
              <a:rPr lang="en-US" dirty="0"/>
              <a:t>Occasionally a verse in the Bible may have some words that are a little difficult to understand.  Acts 2:38 does not.</a:t>
            </a:r>
          </a:p>
          <a:p>
            <a:r>
              <a:rPr lang="en-US" dirty="0"/>
              <a:t>Occasionally a verse in the Bible may have some unusual word structure or order, making it a little difficult to decipher. Acts 2:38 does not.</a:t>
            </a:r>
          </a:p>
          <a:p>
            <a:r>
              <a:rPr lang="en-US" dirty="0"/>
              <a:t>Occasionally a sentence in the Bible may be very long and stretch across multiple verses. Acts 2:38 is not such a case.</a:t>
            </a:r>
          </a:p>
          <a:p>
            <a:r>
              <a:rPr lang="en-US" dirty="0"/>
              <a:t>When it comes to our salvation, God made Acts 2:38 as simple as can be to understand.</a:t>
            </a:r>
          </a:p>
          <a:p>
            <a:r>
              <a:rPr lang="en-US" dirty="0"/>
              <a:t>The command, the grammar, the coordinating conjunction “and,” the response and the simple words cannot be misunderstood.</a:t>
            </a:r>
          </a:p>
          <a:p>
            <a:r>
              <a:rPr lang="en-US" dirty="0"/>
              <a:t>One would need help to misunderstand and believe baptism is not essential for forgiveness of sins.</a:t>
            </a:r>
          </a:p>
        </p:txBody>
      </p:sp>
    </p:spTree>
    <p:extLst>
      <p:ext uri="{BB962C8B-B14F-4D97-AF65-F5344CB8AC3E}">
        <p14:creationId xmlns:p14="http://schemas.microsoft.com/office/powerpoint/2010/main" val="4278134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IX.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i="1" dirty="0"/>
              <a:t>Someone says: “But I have heard that the Greek preposition </a:t>
            </a:r>
            <a:r>
              <a:rPr lang="en-US" dirty="0" err="1"/>
              <a:t>eis</a:t>
            </a:r>
            <a:r>
              <a:rPr lang="en-US" dirty="0"/>
              <a:t> </a:t>
            </a:r>
            <a:r>
              <a:rPr lang="en-US" i="1" dirty="0"/>
              <a:t>can mean </a:t>
            </a:r>
            <a:r>
              <a:rPr lang="en-US" i="1" u="sng" dirty="0"/>
              <a:t>‘because of’ or ‘on account of,’</a:t>
            </a:r>
            <a:r>
              <a:rPr lang="en-US" i="1" dirty="0"/>
              <a:t> thus pointing back in a causal sense.  Thus, baptism really is not in order to obtain remission; it is </a:t>
            </a:r>
            <a:r>
              <a:rPr lang="en-US" i="1" u="sng" dirty="0"/>
              <a:t>because I am already remitted of my sins</a:t>
            </a:r>
            <a:r>
              <a:rPr lang="en-US" i="1" dirty="0"/>
              <a:t>.”</a:t>
            </a:r>
          </a:p>
          <a:p>
            <a:pPr lvl="1"/>
            <a:r>
              <a:rPr lang="en-US" dirty="0"/>
              <a:t>See point V on slides 10-13.</a:t>
            </a:r>
          </a:p>
        </p:txBody>
      </p:sp>
    </p:spTree>
    <p:extLst>
      <p:ext uri="{BB962C8B-B14F-4D97-AF65-F5344CB8AC3E}">
        <p14:creationId xmlns:p14="http://schemas.microsoft.com/office/powerpoint/2010/main" val="16400979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IX.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“The Greek word </a:t>
            </a:r>
            <a:r>
              <a:rPr lang="en-US" dirty="0" err="1"/>
              <a:t>eis</a:t>
            </a:r>
            <a:r>
              <a:rPr lang="en-US" i="1" dirty="0"/>
              <a:t> is used in Matthew 12:41 to describe the reaction of the people of Nineveh to Jonah’s preaching.  </a:t>
            </a:r>
            <a:r>
              <a:rPr lang="en-US" dirty="0" err="1"/>
              <a:t>Eis</a:t>
            </a:r>
            <a:r>
              <a:rPr lang="en-US" i="1" dirty="0"/>
              <a:t> in this passage must mean ‘because of’ since ‘in order to’ doesn’t make sense.”</a:t>
            </a:r>
          </a:p>
          <a:p>
            <a:pPr lvl="1"/>
            <a:r>
              <a:rPr lang="en-US" dirty="0"/>
              <a:t>Jesus said, “The men of Nineveh will rise up in the judgment with this generation and condemn it, because they repented at </a:t>
            </a:r>
            <a:r>
              <a:rPr lang="en-US" i="1" dirty="0"/>
              <a:t>(</a:t>
            </a:r>
            <a:r>
              <a:rPr lang="en-US" i="1" dirty="0" err="1"/>
              <a:t>eis</a:t>
            </a:r>
            <a:r>
              <a:rPr lang="en-US" i="1" dirty="0"/>
              <a:t>) </a:t>
            </a:r>
            <a:r>
              <a:rPr lang="en-US" dirty="0"/>
              <a:t>the preaching of Jonah; and indeed a greater than Jonah is here” (Matt. 12:41).</a:t>
            </a:r>
          </a:p>
          <a:p>
            <a:pPr lvl="1"/>
            <a:r>
              <a:rPr lang="en-US" dirty="0"/>
              <a:t>In its 1,767 uses, </a:t>
            </a:r>
            <a:r>
              <a:rPr lang="en-US" i="1" dirty="0" err="1"/>
              <a:t>eis</a:t>
            </a:r>
            <a:r>
              <a:rPr lang="en-US" i="1" dirty="0"/>
              <a:t> </a:t>
            </a:r>
            <a:r>
              <a:rPr lang="en-US" dirty="0"/>
              <a:t>always takes the accusative, thus pointing forward.  </a:t>
            </a:r>
          </a:p>
          <a:p>
            <a:pPr lvl="1"/>
            <a:r>
              <a:rPr lang="en-US" dirty="0"/>
              <a:t>Daniel Wallace (in his </a:t>
            </a:r>
            <a:r>
              <a:rPr lang="en-US" i="1" dirty="0"/>
              <a:t>Greek Grammar: Beyond the Basics</a:t>
            </a:r>
            <a:r>
              <a:rPr lang="en-US" dirty="0"/>
              <a:t>) makes the following observations about </a:t>
            </a:r>
            <a:r>
              <a:rPr lang="en-US" dirty="0" err="1"/>
              <a:t>eis</a:t>
            </a:r>
            <a:r>
              <a:rPr lang="en-US" dirty="0"/>
              <a:t> being used in a causal sense at all in any passage:</a:t>
            </a:r>
          </a:p>
          <a:p>
            <a:pPr lvl="2"/>
            <a:r>
              <a:rPr lang="en-US" dirty="0"/>
              <a:t>Studies have “ably demonstrated that the linguistic evidence for a causal </a:t>
            </a:r>
            <a:r>
              <a:rPr lang="en-US" dirty="0" err="1"/>
              <a:t>eis</a:t>
            </a:r>
            <a:r>
              <a:rPr lang="en-US" dirty="0"/>
              <a:t> fell short of proof…”  An “ingenious solution of a causal </a:t>
            </a:r>
            <a:r>
              <a:rPr lang="en-US" dirty="0" err="1"/>
              <a:t>eis</a:t>
            </a:r>
            <a:r>
              <a:rPr lang="en-US" dirty="0"/>
              <a:t> lacks conviction… adjusting the grammar to…backward-looking…has no…basis” (370-371).</a:t>
            </a:r>
          </a:p>
          <a:p>
            <a:pPr lvl="2"/>
            <a:r>
              <a:rPr lang="en-US" dirty="0"/>
              <a:t>So, can </a:t>
            </a:r>
            <a:r>
              <a:rPr lang="en-US" dirty="0" err="1"/>
              <a:t>eis</a:t>
            </a:r>
            <a:r>
              <a:rPr lang="en-US" dirty="0"/>
              <a:t> in Matthew 12:41 have a prospective meaning rather than causal?</a:t>
            </a:r>
          </a:p>
          <a:p>
            <a:pPr lvl="2"/>
            <a:endParaRPr lang="en-US" dirty="0"/>
          </a:p>
        </p:txBody>
      </p:sp>
    </p:spTree>
    <p:extLst>
      <p:ext uri="{BB962C8B-B14F-4D97-AF65-F5344CB8AC3E}">
        <p14:creationId xmlns:p14="http://schemas.microsoft.com/office/powerpoint/2010/main" val="1554756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IX.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“The Greek word </a:t>
            </a:r>
            <a:r>
              <a:rPr lang="en-US" dirty="0" err="1"/>
              <a:t>eis</a:t>
            </a:r>
            <a:r>
              <a:rPr lang="en-US" i="1" dirty="0"/>
              <a:t> is used in Matthew 12:41 to describe the reaction of the people of Nineveh to Jonah’s preaching.  </a:t>
            </a:r>
            <a:r>
              <a:rPr lang="en-US" dirty="0" err="1"/>
              <a:t>Eis</a:t>
            </a:r>
            <a:r>
              <a:rPr lang="en-US" i="1" dirty="0"/>
              <a:t> in this passage must mean ‘because of’ since ‘in order to’ doesn’t make sense.”</a:t>
            </a:r>
          </a:p>
          <a:p>
            <a:pPr lvl="1">
              <a:buFont typeface="+mj-lt"/>
              <a:buAutoNum type="arabicPeriod" startAt="4"/>
            </a:pPr>
            <a:r>
              <a:rPr lang="en-US" dirty="0"/>
              <a:t>Having heard the preaching of Jonah, the king proclaimed a fast from all food and drink, required all to be “covered with sackcloth,” to “cry mightily to God” and to “turn from his evil way and from the violence that is in his hands” (Jonah 3:6-8).</a:t>
            </a:r>
          </a:p>
          <a:p>
            <a:pPr lvl="2"/>
            <a:r>
              <a:rPr lang="en-US" dirty="0"/>
              <a:t>They feared the punishment that had been pronounced against them.</a:t>
            </a:r>
          </a:p>
          <a:p>
            <a:pPr lvl="2"/>
            <a:r>
              <a:rPr lang="en-US" dirty="0"/>
              <a:t>They longed for the Lord to “turn and relent” (3:9).</a:t>
            </a:r>
          </a:p>
          <a:p>
            <a:pPr lvl="2"/>
            <a:r>
              <a:rPr lang="en-US" dirty="0"/>
              <a:t>“Then God saw their works, that they turned from their evil way” (3:10).</a:t>
            </a:r>
          </a:p>
          <a:p>
            <a:pPr lvl="2"/>
            <a:r>
              <a:rPr lang="en-US" dirty="0"/>
              <a:t>They truly had repented and God “saw” it by the “works” that they did.</a:t>
            </a:r>
          </a:p>
          <a:p>
            <a:pPr lvl="3"/>
            <a:endParaRPr lang="en-US" dirty="0"/>
          </a:p>
        </p:txBody>
      </p:sp>
    </p:spTree>
    <p:extLst>
      <p:ext uri="{BB962C8B-B14F-4D97-AF65-F5344CB8AC3E}">
        <p14:creationId xmlns:p14="http://schemas.microsoft.com/office/powerpoint/2010/main" val="2770246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r>
              <a:rPr lang="en-US" sz="2700" dirty="0"/>
              <a:t>Baptism is a Bible subject—the Bible is our only source of knowledge about it.</a:t>
            </a:r>
          </a:p>
          <a:p>
            <a:r>
              <a:rPr lang="en-US" sz="2700" dirty="0"/>
              <a:t>Baptism is a vitally important subject for us, for it comes from God Himself.</a:t>
            </a:r>
          </a:p>
          <a:p>
            <a:r>
              <a:rPr lang="en-US" sz="2700" dirty="0"/>
              <a:t>By definition, baptism is an immersion in water.</a:t>
            </a:r>
          </a:p>
          <a:p>
            <a:r>
              <a:rPr lang="en-US" sz="2700" dirty="0"/>
              <a:t>The Bible specifies that there is “one baptism” (Eph. 4:5).</a:t>
            </a:r>
          </a:p>
          <a:p>
            <a:r>
              <a:rPr lang="en-US" sz="2700" dirty="0"/>
              <a:t>The “one baptism” of the Bible is water baptism of Christ’s Great Commission.</a:t>
            </a:r>
          </a:p>
          <a:p>
            <a:r>
              <a:rPr lang="en-US" sz="2700" dirty="0"/>
              <a:t>The Bible teaches that baptism is tied to man’s relationship with God.</a:t>
            </a:r>
          </a:p>
          <a:p>
            <a:r>
              <a:rPr lang="en-US" sz="2700" dirty="0"/>
              <a:t>So, what is the Bible purpose for baptism?</a:t>
            </a:r>
          </a:p>
          <a:p>
            <a:r>
              <a:rPr lang="en-US" sz="2700" dirty="0"/>
              <a:t>What does baptism have to do (if anything) with my salvation?</a:t>
            </a:r>
          </a:p>
          <a:p>
            <a:r>
              <a:rPr lang="en-US" sz="2700" dirty="0"/>
              <a:t>This is a serious study!  We must find Bible truth on this subject!</a:t>
            </a:r>
          </a:p>
        </p:txBody>
      </p:sp>
    </p:spTree>
    <p:extLst>
      <p:ext uri="{BB962C8B-B14F-4D97-AF65-F5344CB8AC3E}">
        <p14:creationId xmlns:p14="http://schemas.microsoft.com/office/powerpoint/2010/main" val="3754758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IX.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“The Greek word </a:t>
            </a:r>
            <a:r>
              <a:rPr lang="en-US" dirty="0" err="1"/>
              <a:t>eis</a:t>
            </a:r>
            <a:r>
              <a:rPr lang="en-US" i="1" dirty="0"/>
              <a:t> is used in Matthew 12:41 to describe the reaction of the people of Nineveh to Jonah’s preaching.  </a:t>
            </a:r>
            <a:r>
              <a:rPr lang="en-US" dirty="0" err="1"/>
              <a:t>Eis</a:t>
            </a:r>
            <a:r>
              <a:rPr lang="en-US" i="1" dirty="0"/>
              <a:t> in this passage must mean ‘because of’ since ‘in order to’ doesn’t make sense.”</a:t>
            </a:r>
          </a:p>
          <a:p>
            <a:pPr lvl="1">
              <a:buFont typeface="+mj-lt"/>
              <a:buAutoNum type="arabicPeriod" startAt="5"/>
            </a:pPr>
            <a:r>
              <a:rPr lang="en-US" dirty="0"/>
              <a:t>Is the only possible reading of Jesus’ words that the people had repented because they were looking backward at Jonah’s words?  Or could it possibly be prospective?</a:t>
            </a:r>
          </a:p>
          <a:p>
            <a:pPr lvl="2"/>
            <a:r>
              <a:rPr lang="en-US" dirty="0"/>
              <a:t>J.W. McGarvey concluded:  “It is true, as a matter of fact, that the Ninevites repented in consequence of the preaching of Jonah; but had it been the purpose of the writer to express this thought, he would have used the preposition </a:t>
            </a:r>
            <a:r>
              <a:rPr lang="en-US" dirty="0" err="1"/>
              <a:t>dia</a:t>
            </a:r>
            <a:r>
              <a:rPr lang="en-US" dirty="0"/>
              <a:t> instead of </a:t>
            </a:r>
            <a:r>
              <a:rPr lang="en-US" dirty="0" err="1"/>
              <a:t>eis</a:t>
            </a:r>
            <a:r>
              <a:rPr lang="en-US" dirty="0"/>
              <a:t>.  The thought of the passage is quite distinct from this.  They repented into the preaching of Jonah.  This is not idiomatic English, but it conveys the exact thought a Greek would derive from the original.  The term ‘preaching’ is put for the course of life required by the preaching, and it is asserted that they repented into this.  Their repentance, in other words, brought them into the course of life required by the preaching, and it is asserted that they repented into this” (Commentary on Matthew &amp; Mark, p. 113).</a:t>
            </a:r>
          </a:p>
          <a:p>
            <a:pPr lvl="3"/>
            <a:endParaRPr lang="en-US" dirty="0"/>
          </a:p>
        </p:txBody>
      </p:sp>
    </p:spTree>
    <p:extLst>
      <p:ext uri="{BB962C8B-B14F-4D97-AF65-F5344CB8AC3E}">
        <p14:creationId xmlns:p14="http://schemas.microsoft.com/office/powerpoint/2010/main" val="28313985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1778591" cy="648101"/>
          </a:xfrm>
        </p:spPr>
        <p:txBody>
          <a:bodyPr anchor="t" anchorCtr="0">
            <a:normAutofit fontScale="90000"/>
          </a:bodyPr>
          <a:lstStyle/>
          <a:p>
            <a:pPr marL="630238" indent="-630238"/>
            <a:r>
              <a:rPr lang="en-US" dirty="0"/>
              <a:t>X.	Summary of the place God has given baptism in Acts 2:38</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pPr>
              <a:spcBef>
                <a:spcPts val="300"/>
              </a:spcBef>
            </a:pPr>
            <a:r>
              <a:rPr lang="en-US" dirty="0"/>
              <a:t>Baptism is singled out and given a unique place in the plan of God.</a:t>
            </a:r>
          </a:p>
          <a:p>
            <a:pPr>
              <a:spcBef>
                <a:spcPts val="300"/>
              </a:spcBef>
            </a:pPr>
            <a:r>
              <a:rPr lang="en-US" dirty="0"/>
              <a:t>Baptism is in THE answer to the question asked about how to be saved.</a:t>
            </a:r>
          </a:p>
          <a:p>
            <a:pPr>
              <a:spcBef>
                <a:spcPts val="300"/>
              </a:spcBef>
            </a:pPr>
            <a:r>
              <a:rPr lang="en-US" dirty="0"/>
              <a:t>Baptism is as essential as repentance for forgiveness, joined by “AND.”</a:t>
            </a:r>
          </a:p>
          <a:p>
            <a:pPr>
              <a:spcBef>
                <a:spcPts val="300"/>
              </a:spcBef>
            </a:pPr>
            <a:r>
              <a:rPr lang="en-US" dirty="0"/>
              <a:t>Baptism is required by the authority of Christ.</a:t>
            </a:r>
          </a:p>
          <a:p>
            <a:pPr>
              <a:spcBef>
                <a:spcPts val="300"/>
              </a:spcBef>
            </a:pPr>
            <a:r>
              <a:rPr lang="en-US" dirty="0"/>
              <a:t>Baptism is “FOR” (in order to obtain) the remission of sins.</a:t>
            </a:r>
          </a:p>
          <a:p>
            <a:pPr>
              <a:spcBef>
                <a:spcPts val="300"/>
              </a:spcBef>
            </a:pPr>
            <a:r>
              <a:rPr lang="en-US" dirty="0"/>
              <a:t>Baptism is placed, in order, before remission.</a:t>
            </a:r>
          </a:p>
          <a:p>
            <a:pPr>
              <a:spcBef>
                <a:spcPts val="300"/>
              </a:spcBef>
            </a:pPr>
            <a:r>
              <a:rPr lang="en-US" dirty="0"/>
              <a:t>The response to the command shows baptism’s essentiality.</a:t>
            </a:r>
          </a:p>
          <a:p>
            <a:pPr>
              <a:spcBef>
                <a:spcPts val="300"/>
              </a:spcBef>
            </a:pPr>
            <a:r>
              <a:rPr lang="en-US" dirty="0"/>
              <a:t>Acts 2:38 is as simple as a verse can be.</a:t>
            </a:r>
          </a:p>
        </p:txBody>
      </p:sp>
      <p:sp>
        <p:nvSpPr>
          <p:cNvPr id="4" name="TextBox 3">
            <a:extLst>
              <a:ext uri="{FF2B5EF4-FFF2-40B4-BE49-F238E27FC236}">
                <a16:creationId xmlns:a16="http://schemas.microsoft.com/office/drawing/2014/main" id="{36D69DF4-3235-4E78-A3DC-C31A1600A7B3}"/>
              </a:ext>
            </a:extLst>
          </p:cNvPr>
          <p:cNvSpPr txBox="1"/>
          <p:nvPr/>
        </p:nvSpPr>
        <p:spPr>
          <a:xfrm>
            <a:off x="1205802" y="5563561"/>
            <a:ext cx="9224387" cy="1261884"/>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Baptism is essential</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to </a:t>
            </a:r>
            <a:r>
              <a:rPr lang="en-US" sz="3200" b="1" dirty="0">
                <a:solidFill>
                  <a:prstClr val="black"/>
                </a:solidFill>
                <a:effectLst>
                  <a:glow rad="88900">
                    <a:prstClr val="white"/>
                  </a:glow>
                </a:effectLst>
              </a:rPr>
              <a:t>obtaining the remission of sins!</a:t>
            </a:r>
            <a:endPar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endParaRPr>
          </a:p>
        </p:txBody>
      </p:sp>
    </p:spTree>
    <p:extLst>
      <p:ext uri="{BB962C8B-B14F-4D97-AF65-F5344CB8AC3E}">
        <p14:creationId xmlns:p14="http://schemas.microsoft.com/office/powerpoint/2010/main" val="3599602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1729704"/>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a:p>
            <a:pPr>
              <a:lnSpc>
                <a:spcPct val="95000"/>
              </a:lnSpc>
            </a:pPr>
            <a:r>
              <a:rPr lang="en-US" sz="2800" b="1" dirty="0">
                <a:solidFill>
                  <a:schemeClr val="accent1">
                    <a:lumMod val="75000"/>
                  </a:schemeClr>
                </a:solidFill>
              </a:rPr>
              <a:t>Being saved from sin</a:t>
            </a:r>
          </a:p>
          <a:p>
            <a:pPr>
              <a:lnSpc>
                <a:spcPct val="95000"/>
              </a:lnSpc>
            </a:pPr>
            <a:r>
              <a:rPr lang="en-US" sz="2800" b="1" dirty="0">
                <a:solidFill>
                  <a:schemeClr val="accent1">
                    <a:lumMod val="75000"/>
                  </a:schemeClr>
                </a:solidFill>
              </a:rPr>
              <a:t>Obtaining the remission of sins</a:t>
            </a: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1729704"/>
          </a:xfrm>
          <a:prstGeom prst="rect">
            <a:avLst/>
          </a:prstGeom>
          <a:noFill/>
        </p:spPr>
        <p:txBody>
          <a:bodyPr wrap="square" rtlCol="0">
            <a:spAutoFit/>
          </a:bodyPr>
          <a:lstStyle/>
          <a:p>
            <a:pPr>
              <a:lnSpc>
                <a:spcPct val="95000"/>
              </a:lnSpc>
            </a:pPr>
            <a:r>
              <a:rPr lang="en-US" sz="2800" b="1" dirty="0">
                <a:solidFill>
                  <a:schemeClr val="bg1"/>
                </a:solidFill>
              </a:rPr>
              <a:t>Matthew 28:18-20</a:t>
            </a:r>
          </a:p>
          <a:p>
            <a:pPr>
              <a:lnSpc>
                <a:spcPct val="95000"/>
              </a:lnSpc>
            </a:pPr>
            <a:endParaRPr lang="en-US" sz="2800" b="1" dirty="0">
              <a:solidFill>
                <a:schemeClr val="bg1"/>
              </a:solidFill>
            </a:endParaRPr>
          </a:p>
          <a:p>
            <a:pPr>
              <a:lnSpc>
                <a:spcPct val="95000"/>
              </a:lnSpc>
            </a:pPr>
            <a:r>
              <a:rPr lang="en-US" sz="2800" b="1" dirty="0">
                <a:solidFill>
                  <a:schemeClr val="bg1"/>
                </a:solidFill>
              </a:rPr>
              <a:t>Mark 16:15-16</a:t>
            </a:r>
          </a:p>
          <a:p>
            <a:pPr>
              <a:lnSpc>
                <a:spcPct val="95000"/>
              </a:lnSpc>
            </a:pPr>
            <a:r>
              <a:rPr lang="en-US" sz="2800" b="1" dirty="0">
                <a:solidFill>
                  <a:schemeClr val="bg1"/>
                </a:solidFill>
              </a:rPr>
              <a:t>Acts 2:38</a:t>
            </a: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9112" y="4284950"/>
            <a:ext cx="1417133" cy="20910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827938" y="4280491"/>
            <a:ext cx="1419700" cy="2092325"/>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xEl>
                                              <p:pRg st="3" end="3"/>
                                            </p:txEl>
                                          </p:spTgt>
                                        </p:tgtEl>
                                        <p:attrNameLst>
                                          <p:attrName>style.visibility</p:attrName>
                                        </p:attrNameLst>
                                      </p:cBhvr>
                                      <p:to>
                                        <p:strVal val="visible"/>
                                      </p:to>
                                    </p:set>
                                    <p:animEffect transition="in" filter="fade">
                                      <p:cBhvr>
                                        <p:cTn id="7" dur="1000"/>
                                        <p:tgtEl>
                                          <p:spTgt spid="55">
                                            <p:txEl>
                                              <p:pRg st="3" end="3"/>
                                            </p:txEl>
                                          </p:spTgt>
                                        </p:tgtEl>
                                      </p:cBhvr>
                                    </p:animEffect>
                                    <p:anim calcmode="lin" valueType="num">
                                      <p:cBhvr>
                                        <p:cTn id="8"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xEl>
                                              <p:pRg st="3" end="3"/>
                                            </p:txEl>
                                          </p:spTgt>
                                        </p:tgtEl>
                                        <p:attrNameLst>
                                          <p:attrName>style.visibility</p:attrName>
                                        </p:attrNameLst>
                                      </p:cBhvr>
                                      <p:to>
                                        <p:strVal val="visible"/>
                                      </p:to>
                                    </p:set>
                                    <p:animEffect transition="in" filter="fade">
                                      <p:cBhvr>
                                        <p:cTn id="13" dur="1000"/>
                                        <p:tgtEl>
                                          <p:spTgt spid="51">
                                            <p:txEl>
                                              <p:pRg st="3" end="3"/>
                                            </p:txEl>
                                          </p:spTgt>
                                        </p:tgtEl>
                                      </p:cBhvr>
                                    </p:animEffect>
                                    <p:anim calcmode="lin" valueType="num">
                                      <p:cBhvr>
                                        <p:cTn id="14"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00417 0.00023 L 0.25013 0.00046 " pathEditMode="relative" rAng="0" ptsTypes="AA">
                                      <p:cBhvr>
                                        <p:cTn id="19" dur="2000" fill="hold"/>
                                        <p:tgtEl>
                                          <p:spTgt spid="11"/>
                                        </p:tgtEl>
                                        <p:attrNameLst>
                                          <p:attrName>ppt_x</p:attrName>
                                          <p:attrName>ppt_y</p:attrName>
                                        </p:attrNameLst>
                                      </p:cBhvr>
                                      <p:rCtr x="12357" y="0"/>
                                    </p:animMotion>
                                  </p:childTnLst>
                                </p:cTn>
                              </p:par>
                            </p:childTnLst>
                          </p:cTn>
                        </p:par>
                        <p:par>
                          <p:cTn id="20" fill="hold">
                            <p:stCondLst>
                              <p:cond delay="2000"/>
                            </p:stCondLst>
                            <p:childTnLst>
                              <p:par>
                                <p:cTn id="21" presetID="63" presetClass="path" presetSubtype="0" accel="50000" decel="50000" fill="hold" nodeType="afterEffect">
                                  <p:stCondLst>
                                    <p:cond delay="0"/>
                                  </p:stCondLst>
                                  <p:childTnLst>
                                    <p:animMotion origin="layout" path="M -2.08333E-6 -3.33333E-6 L 0.3625 -0.00023 " pathEditMode="relative" rAng="0" ptsTypes="AA">
                                      <p:cBhvr>
                                        <p:cTn id="22"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0"/>
            </a:pPr>
            <a:r>
              <a:rPr lang="en-US" dirty="0"/>
              <a:t>The words “baptism,” “Baptist,” “baptize,” “baptizes,” “baptized” and “baptizing” are found 115 times in 91 verses in the New Testament:</a:t>
            </a:r>
          </a:p>
        </p:txBody>
      </p:sp>
      <p:sp>
        <p:nvSpPr>
          <p:cNvPr id="4" name="AutoShape 3">
            <a:extLst>
              <a:ext uri="{FF2B5EF4-FFF2-40B4-BE49-F238E27FC236}">
                <a16:creationId xmlns:a16="http://schemas.microsoft.com/office/drawing/2014/main" id="{A53D2C02-A8C5-407A-968B-1FA9CBB4FBF8}"/>
              </a:ext>
            </a:extLst>
          </p:cNvPr>
          <p:cNvSpPr>
            <a:spLocks noChangeAspect="1" noChangeArrowheads="1" noTextEdit="1"/>
          </p:cNvSpPr>
          <p:nvPr/>
        </p:nvSpPr>
        <p:spPr bwMode="auto">
          <a:xfrm>
            <a:off x="31750" y="2759075"/>
            <a:ext cx="121205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0AFE38EC-C4F2-4DEE-A1CB-459C69820F93}"/>
              </a:ext>
            </a:extLst>
          </p:cNvPr>
          <p:cNvSpPr>
            <a:spLocks noChangeArrowheads="1"/>
          </p:cNvSpPr>
          <p:nvPr/>
        </p:nvSpPr>
        <p:spPr bwMode="auto">
          <a:xfrm>
            <a:off x="101600" y="283210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Mt. 3:1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6" name="Rectangle 6">
            <a:extLst>
              <a:ext uri="{FF2B5EF4-FFF2-40B4-BE49-F238E27FC236}">
                <a16:creationId xmlns:a16="http://schemas.microsoft.com/office/drawing/2014/main" id="{8184CD2A-A3E3-46C3-B6BA-7FD2441D3F28}"/>
              </a:ext>
            </a:extLst>
          </p:cNvPr>
          <p:cNvSpPr>
            <a:spLocks noChangeArrowheads="1"/>
          </p:cNvSpPr>
          <p:nvPr/>
        </p:nvSpPr>
        <p:spPr bwMode="auto">
          <a:xfrm>
            <a:off x="1314450" y="28321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7" name="Rectangle 7">
            <a:extLst>
              <a:ext uri="{FF2B5EF4-FFF2-40B4-BE49-F238E27FC236}">
                <a16:creationId xmlns:a16="http://schemas.microsoft.com/office/drawing/2014/main" id="{1E710962-D132-42F6-BA12-83D0D987A11A}"/>
              </a:ext>
            </a:extLst>
          </p:cNvPr>
          <p:cNvSpPr>
            <a:spLocks noChangeArrowheads="1"/>
          </p:cNvSpPr>
          <p:nvPr/>
        </p:nvSpPr>
        <p:spPr bwMode="auto">
          <a:xfrm>
            <a:off x="2525713" y="28321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8" name="Rectangle 8">
            <a:extLst>
              <a:ext uri="{FF2B5EF4-FFF2-40B4-BE49-F238E27FC236}">
                <a16:creationId xmlns:a16="http://schemas.microsoft.com/office/drawing/2014/main" id="{2823383D-8AEA-42F2-B7B7-5721B7571FC0}"/>
              </a:ext>
            </a:extLst>
          </p:cNvPr>
          <p:cNvSpPr>
            <a:spLocks noChangeArrowheads="1"/>
          </p:cNvSpPr>
          <p:nvPr/>
        </p:nvSpPr>
        <p:spPr bwMode="auto">
          <a:xfrm>
            <a:off x="3738563" y="28321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9" name="Rectangle 9">
            <a:extLst>
              <a:ext uri="{FF2B5EF4-FFF2-40B4-BE49-F238E27FC236}">
                <a16:creationId xmlns:a16="http://schemas.microsoft.com/office/drawing/2014/main" id="{044BED42-3B03-4F8B-BB77-A6215249182F}"/>
              </a:ext>
            </a:extLst>
          </p:cNvPr>
          <p:cNvSpPr>
            <a:spLocks noChangeArrowheads="1"/>
          </p:cNvSpPr>
          <p:nvPr/>
        </p:nvSpPr>
        <p:spPr bwMode="auto">
          <a:xfrm>
            <a:off x="4949825" y="2832100"/>
            <a:ext cx="94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12:50</a:t>
            </a:r>
            <a:endParaRPr kumimoji="0" lang="en-US" altLang="en-US" sz="1800" b="0" i="0" u="none" strike="noStrike" cap="none" normalizeH="0" baseline="0">
              <a:ln>
                <a:noFill/>
              </a:ln>
              <a:solidFill>
                <a:schemeClr val="tx1"/>
              </a:solidFill>
              <a:effectLst>
                <a:glow rad="63500">
                  <a:schemeClr val="bg1"/>
                </a:glow>
              </a:effectLst>
            </a:endParaRPr>
          </a:p>
        </p:txBody>
      </p:sp>
      <p:sp>
        <p:nvSpPr>
          <p:cNvPr id="10" name="Rectangle 10">
            <a:extLst>
              <a:ext uri="{FF2B5EF4-FFF2-40B4-BE49-F238E27FC236}">
                <a16:creationId xmlns:a16="http://schemas.microsoft.com/office/drawing/2014/main" id="{39FB3096-FADB-43BE-8A8E-84EDDF62BA3D}"/>
              </a:ext>
            </a:extLst>
          </p:cNvPr>
          <p:cNvSpPr>
            <a:spLocks noChangeArrowheads="1"/>
          </p:cNvSpPr>
          <p:nvPr/>
        </p:nvSpPr>
        <p:spPr bwMode="auto">
          <a:xfrm>
            <a:off x="6162675" y="2832100"/>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11" name="Rectangle 11">
            <a:extLst>
              <a:ext uri="{FF2B5EF4-FFF2-40B4-BE49-F238E27FC236}">
                <a16:creationId xmlns:a16="http://schemas.microsoft.com/office/drawing/2014/main" id="{692CEF28-F5AF-40B8-9764-083402CF86B7}"/>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2" name="Rectangle 12">
            <a:extLst>
              <a:ext uri="{FF2B5EF4-FFF2-40B4-BE49-F238E27FC236}">
                <a16:creationId xmlns:a16="http://schemas.microsoft.com/office/drawing/2014/main" id="{5BBB7549-50C0-47FB-90B7-AF3483F98D04}"/>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18:8</a:t>
            </a:r>
            <a:endParaRPr kumimoji="0" lang="en-US" altLang="en-US" sz="1800" b="0" i="0" u="none" strike="noStrike" cap="none" normalizeH="0" baseline="0">
              <a:ln>
                <a:noFill/>
              </a:ln>
              <a:solidFill>
                <a:schemeClr val="tx1"/>
              </a:solidFill>
              <a:effectLst>
                <a:glow rad="63500">
                  <a:schemeClr val="bg1"/>
                </a:glow>
              </a:effectLst>
            </a:endParaRPr>
          </a:p>
        </p:txBody>
      </p:sp>
      <p:sp>
        <p:nvSpPr>
          <p:cNvPr id="13" name="Rectangle 13">
            <a:extLst>
              <a:ext uri="{FF2B5EF4-FFF2-40B4-BE49-F238E27FC236}">
                <a16:creationId xmlns:a16="http://schemas.microsoft.com/office/drawing/2014/main" id="{E8BBF760-0868-4C71-810A-11840C063E55}"/>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14" name="Rectangle 14">
            <a:extLst>
              <a:ext uri="{FF2B5EF4-FFF2-40B4-BE49-F238E27FC236}">
                <a16:creationId xmlns:a16="http://schemas.microsoft.com/office/drawing/2014/main" id="{8E38D43F-D261-4A26-AC7C-04B06297156D}"/>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15" name="Rectangle 15">
            <a:extLst>
              <a:ext uri="{FF2B5EF4-FFF2-40B4-BE49-F238E27FC236}">
                <a16:creationId xmlns:a16="http://schemas.microsoft.com/office/drawing/2014/main" id="{4CF2086A-9310-45C4-BDB8-1C42F2ED06BB}"/>
              </a:ext>
            </a:extLst>
          </p:cNvPr>
          <p:cNvSpPr>
            <a:spLocks noChangeArrowheads="1"/>
          </p:cNvSpPr>
          <p:nvPr/>
        </p:nvSpPr>
        <p:spPr bwMode="auto">
          <a:xfrm>
            <a:off x="101600" y="3235325"/>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6" name="Rectangle 16">
            <a:extLst>
              <a:ext uri="{FF2B5EF4-FFF2-40B4-BE49-F238E27FC236}">
                <a16:creationId xmlns:a16="http://schemas.microsoft.com/office/drawing/2014/main" id="{AC706060-3B08-4E97-8F28-33E5673E1622}"/>
              </a:ext>
            </a:extLst>
          </p:cNvPr>
          <p:cNvSpPr>
            <a:spLocks noChangeArrowheads="1"/>
          </p:cNvSpPr>
          <p:nvPr/>
        </p:nvSpPr>
        <p:spPr bwMode="auto">
          <a:xfrm>
            <a:off x="1314450" y="323532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7" name="Rectangle 17">
            <a:extLst>
              <a:ext uri="{FF2B5EF4-FFF2-40B4-BE49-F238E27FC236}">
                <a16:creationId xmlns:a16="http://schemas.microsoft.com/office/drawing/2014/main" id="{D378C058-3474-4F6F-827C-750F57E2BB88}"/>
              </a:ext>
            </a:extLst>
          </p:cNvPr>
          <p:cNvSpPr>
            <a:spLocks noChangeArrowheads="1"/>
          </p:cNvSpPr>
          <p:nvPr/>
        </p:nvSpPr>
        <p:spPr bwMode="auto">
          <a:xfrm>
            <a:off x="2525713" y="323532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8" name="Rectangle 18">
            <a:extLst>
              <a:ext uri="{FF2B5EF4-FFF2-40B4-BE49-F238E27FC236}">
                <a16:creationId xmlns:a16="http://schemas.microsoft.com/office/drawing/2014/main" id="{3907A8E6-27A9-4C60-9BDA-74862B81CF23}"/>
              </a:ext>
            </a:extLst>
          </p:cNvPr>
          <p:cNvSpPr>
            <a:spLocks noChangeArrowheads="1"/>
          </p:cNvSpPr>
          <p:nvPr/>
        </p:nvSpPr>
        <p:spPr bwMode="auto">
          <a:xfrm>
            <a:off x="3738563"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19" name="Rectangle 19">
            <a:extLst>
              <a:ext uri="{FF2B5EF4-FFF2-40B4-BE49-F238E27FC236}">
                <a16:creationId xmlns:a16="http://schemas.microsoft.com/office/drawing/2014/main" id="{B4B11449-0369-47CE-A5CA-07029FF5E021}"/>
              </a:ext>
            </a:extLst>
          </p:cNvPr>
          <p:cNvSpPr>
            <a:spLocks noChangeArrowheads="1"/>
          </p:cNvSpPr>
          <p:nvPr/>
        </p:nvSpPr>
        <p:spPr bwMode="auto">
          <a:xfrm>
            <a:off x="4949825"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20:4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0" name="Rectangle 20">
            <a:extLst>
              <a:ext uri="{FF2B5EF4-FFF2-40B4-BE49-F238E27FC236}">
                <a16:creationId xmlns:a16="http://schemas.microsoft.com/office/drawing/2014/main" id="{E90EF1B9-592A-40D2-9EC2-B91D107527C5}"/>
              </a:ext>
            </a:extLst>
          </p:cNvPr>
          <p:cNvSpPr>
            <a:spLocks noChangeArrowheads="1"/>
          </p:cNvSpPr>
          <p:nvPr/>
        </p:nvSpPr>
        <p:spPr bwMode="auto">
          <a:xfrm>
            <a:off x="6162675" y="3235325"/>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21" name="Rectangle 21">
            <a:extLst>
              <a:ext uri="{FF2B5EF4-FFF2-40B4-BE49-F238E27FC236}">
                <a16:creationId xmlns:a16="http://schemas.microsoft.com/office/drawing/2014/main" id="{55347F83-2519-49E2-899B-AB48B9CFE262}"/>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22" name="Rectangle 22">
            <a:extLst>
              <a:ext uri="{FF2B5EF4-FFF2-40B4-BE49-F238E27FC236}">
                <a16:creationId xmlns:a16="http://schemas.microsoft.com/office/drawing/2014/main" id="{0FAA3103-FD5F-4CF8-AB02-F01AE7487FF4}"/>
              </a:ext>
            </a:extLst>
          </p:cNvPr>
          <p:cNvSpPr>
            <a:spLocks noChangeArrowheads="1"/>
          </p:cNvSpPr>
          <p:nvPr/>
        </p:nvSpPr>
        <p:spPr bwMode="auto">
          <a:xfrm>
            <a:off x="8585200" y="323532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3" name="Rectangle 23">
            <a:extLst>
              <a:ext uri="{FF2B5EF4-FFF2-40B4-BE49-F238E27FC236}">
                <a16:creationId xmlns:a16="http://schemas.microsoft.com/office/drawing/2014/main" id="{0319C53A-81BE-4496-9CC9-A4AB2F2AF62D}"/>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4" name="Rectangle 24">
            <a:extLst>
              <a:ext uri="{FF2B5EF4-FFF2-40B4-BE49-F238E27FC236}">
                <a16:creationId xmlns:a16="http://schemas.microsoft.com/office/drawing/2014/main" id="{07121F4C-EEEA-4EAA-B733-199BAF78F846}"/>
              </a:ext>
            </a:extLst>
          </p:cNvPr>
          <p:cNvSpPr>
            <a:spLocks noChangeArrowheads="1"/>
          </p:cNvSpPr>
          <p:nvPr/>
        </p:nvSpPr>
        <p:spPr bwMode="auto">
          <a:xfrm>
            <a:off x="101600" y="3633788"/>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25" name="Rectangle 25">
            <a:extLst>
              <a:ext uri="{FF2B5EF4-FFF2-40B4-BE49-F238E27FC236}">
                <a16:creationId xmlns:a16="http://schemas.microsoft.com/office/drawing/2014/main" id="{4274CC21-90A1-4915-92C7-A62D21FC32ED}"/>
              </a:ext>
            </a:extLst>
          </p:cNvPr>
          <p:cNvSpPr>
            <a:spLocks noChangeArrowheads="1"/>
          </p:cNvSpPr>
          <p:nvPr/>
        </p:nvSpPr>
        <p:spPr bwMode="auto">
          <a:xfrm>
            <a:off x="1314450" y="36337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17:13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26" name="Rectangle 26">
            <a:extLst>
              <a:ext uri="{FF2B5EF4-FFF2-40B4-BE49-F238E27FC236}">
                <a16:creationId xmlns:a16="http://schemas.microsoft.com/office/drawing/2014/main" id="{7EE5E108-4614-49F5-A834-C36AE23C6EEB}"/>
              </a:ext>
            </a:extLst>
          </p:cNvPr>
          <p:cNvSpPr>
            <a:spLocks noChangeArrowheads="1"/>
          </p:cNvSpPr>
          <p:nvPr/>
        </p:nvSpPr>
        <p:spPr bwMode="auto">
          <a:xfrm>
            <a:off x="2525713" y="3633788"/>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7" name="Rectangle 27">
            <a:extLst>
              <a:ext uri="{FF2B5EF4-FFF2-40B4-BE49-F238E27FC236}">
                <a16:creationId xmlns:a16="http://schemas.microsoft.com/office/drawing/2014/main" id="{ABC4E327-5EEB-4A15-844E-F0F5E6991ED5}"/>
              </a:ext>
            </a:extLst>
          </p:cNvPr>
          <p:cNvSpPr>
            <a:spLocks noChangeArrowheads="1"/>
          </p:cNvSpPr>
          <p:nvPr/>
        </p:nvSpPr>
        <p:spPr bwMode="auto">
          <a:xfrm>
            <a:off x="3738563" y="36337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8" name="Rectangle 28">
            <a:extLst>
              <a:ext uri="{FF2B5EF4-FFF2-40B4-BE49-F238E27FC236}">
                <a16:creationId xmlns:a16="http://schemas.microsoft.com/office/drawing/2014/main" id="{8CFCF83D-0706-47E9-B1E3-8D9B3F8398BF}"/>
              </a:ext>
            </a:extLst>
          </p:cNvPr>
          <p:cNvSpPr>
            <a:spLocks noChangeArrowheads="1"/>
          </p:cNvSpPr>
          <p:nvPr/>
        </p:nvSpPr>
        <p:spPr bwMode="auto">
          <a:xfrm>
            <a:off x="4949825" y="36337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9" name="Rectangle 29">
            <a:extLst>
              <a:ext uri="{FF2B5EF4-FFF2-40B4-BE49-F238E27FC236}">
                <a16:creationId xmlns:a16="http://schemas.microsoft.com/office/drawing/2014/main" id="{B210D102-419E-45E8-9A4F-F9569790B707}"/>
              </a:ext>
            </a:extLst>
          </p:cNvPr>
          <p:cNvSpPr>
            <a:spLocks noChangeArrowheads="1"/>
          </p:cNvSpPr>
          <p:nvPr/>
        </p:nvSpPr>
        <p:spPr bwMode="auto">
          <a:xfrm>
            <a:off x="6162675" y="3633788"/>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10:40</a:t>
            </a:r>
            <a:endParaRPr kumimoji="0" lang="en-US" altLang="en-US" sz="1800" b="0" i="0" u="none" strike="noStrike" cap="none" normalizeH="0" baseline="0">
              <a:ln>
                <a:noFill/>
              </a:ln>
              <a:solidFill>
                <a:schemeClr val="tx1"/>
              </a:solidFill>
              <a:effectLst>
                <a:glow rad="63500">
                  <a:schemeClr val="bg1"/>
                </a:glow>
              </a:effectLst>
            </a:endParaRPr>
          </a:p>
        </p:txBody>
      </p:sp>
      <p:sp>
        <p:nvSpPr>
          <p:cNvPr id="30" name="Rectangle 30">
            <a:extLst>
              <a:ext uri="{FF2B5EF4-FFF2-40B4-BE49-F238E27FC236}">
                <a16:creationId xmlns:a16="http://schemas.microsoft.com/office/drawing/2014/main" id="{69DD4D80-B5BB-4092-AD30-C51FA04CE35B}"/>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9:18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31" name="Rectangle 31">
            <a:extLst>
              <a:ext uri="{FF2B5EF4-FFF2-40B4-BE49-F238E27FC236}">
                <a16:creationId xmlns:a16="http://schemas.microsoft.com/office/drawing/2014/main" id="{048A4BE4-8137-4E08-8A0F-96F08407F94F}"/>
              </a:ext>
            </a:extLst>
          </p:cNvPr>
          <p:cNvSpPr>
            <a:spLocks noChangeArrowheads="1"/>
          </p:cNvSpPr>
          <p:nvPr/>
        </p:nvSpPr>
        <p:spPr bwMode="auto">
          <a:xfrm>
            <a:off x="8585200"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19:3</a:t>
            </a:r>
            <a:endParaRPr kumimoji="0" lang="en-US" altLang="en-US" sz="1800" b="0" i="0" u="none" strike="noStrike" cap="none" normalizeH="0" baseline="0">
              <a:ln>
                <a:noFill/>
              </a:ln>
              <a:solidFill>
                <a:schemeClr val="tx1"/>
              </a:solidFill>
              <a:effectLst>
                <a:glow rad="63500">
                  <a:schemeClr val="bg1"/>
                </a:glow>
              </a:effectLst>
            </a:endParaRPr>
          </a:p>
        </p:txBody>
      </p:sp>
      <p:sp>
        <p:nvSpPr>
          <p:cNvPr id="32" name="Rectangle 32">
            <a:extLst>
              <a:ext uri="{FF2B5EF4-FFF2-40B4-BE49-F238E27FC236}">
                <a16:creationId xmlns:a16="http://schemas.microsoft.com/office/drawing/2014/main" id="{8E27CD00-6361-4C95-804E-24180EDC3D65}"/>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1:17</a:t>
            </a:r>
            <a:endParaRPr kumimoji="0" lang="en-US" altLang="en-US" sz="1800" b="0" i="0" u="none" strike="noStrike" cap="none" normalizeH="0" baseline="0">
              <a:ln>
                <a:noFill/>
              </a:ln>
              <a:solidFill>
                <a:schemeClr val="tx1"/>
              </a:solidFill>
              <a:effectLst>
                <a:glow rad="63500">
                  <a:schemeClr val="bg1"/>
                </a:glow>
              </a:effectLst>
            </a:endParaRPr>
          </a:p>
        </p:txBody>
      </p:sp>
      <p:sp>
        <p:nvSpPr>
          <p:cNvPr id="33" name="Rectangle 33">
            <a:extLst>
              <a:ext uri="{FF2B5EF4-FFF2-40B4-BE49-F238E27FC236}">
                <a16:creationId xmlns:a16="http://schemas.microsoft.com/office/drawing/2014/main" id="{EA03848C-078E-4704-BBB5-8DCCD0E677B8}"/>
              </a:ext>
            </a:extLst>
          </p:cNvPr>
          <p:cNvSpPr>
            <a:spLocks noChangeArrowheads="1"/>
          </p:cNvSpPr>
          <p:nvPr/>
        </p:nvSpPr>
        <p:spPr bwMode="auto">
          <a:xfrm>
            <a:off x="101600" y="403701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4" name="Rectangle 34">
            <a:extLst>
              <a:ext uri="{FF2B5EF4-FFF2-40B4-BE49-F238E27FC236}">
                <a16:creationId xmlns:a16="http://schemas.microsoft.com/office/drawing/2014/main" id="{1B10AB7D-F615-43F8-963B-687FB55BBD3D}"/>
              </a:ext>
            </a:extLst>
          </p:cNvPr>
          <p:cNvSpPr>
            <a:spLocks noChangeArrowheads="1"/>
          </p:cNvSpPr>
          <p:nvPr/>
        </p:nvSpPr>
        <p:spPr bwMode="auto">
          <a:xfrm>
            <a:off x="1314450" y="403701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35" name="Rectangle 35">
            <a:extLst>
              <a:ext uri="{FF2B5EF4-FFF2-40B4-BE49-F238E27FC236}">
                <a16:creationId xmlns:a16="http://schemas.microsoft.com/office/drawing/2014/main" id="{CC22EFB0-F597-4E34-B07A-43D6755D0AC7}"/>
              </a:ext>
            </a:extLst>
          </p:cNvPr>
          <p:cNvSpPr>
            <a:spLocks noChangeArrowheads="1"/>
          </p:cNvSpPr>
          <p:nvPr/>
        </p:nvSpPr>
        <p:spPr bwMode="auto">
          <a:xfrm>
            <a:off x="2525713" y="4037013"/>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36" name="Rectangle 36">
            <a:extLst>
              <a:ext uri="{FF2B5EF4-FFF2-40B4-BE49-F238E27FC236}">
                <a16:creationId xmlns:a16="http://schemas.microsoft.com/office/drawing/2014/main" id="{DC563F3E-C8EF-4EF4-978B-99C747F4E706}"/>
              </a:ext>
            </a:extLst>
          </p:cNvPr>
          <p:cNvSpPr>
            <a:spLocks noChangeArrowheads="1"/>
          </p:cNvSpPr>
          <p:nvPr/>
        </p:nvSpPr>
        <p:spPr bwMode="auto">
          <a:xfrm>
            <a:off x="3738563" y="403701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3:21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7" name="Rectangle 37">
            <a:extLst>
              <a:ext uri="{FF2B5EF4-FFF2-40B4-BE49-F238E27FC236}">
                <a16:creationId xmlns:a16="http://schemas.microsoft.com/office/drawing/2014/main" id="{35F26075-D389-4FF9-9024-890BA1534300}"/>
              </a:ext>
            </a:extLst>
          </p:cNvPr>
          <p:cNvSpPr>
            <a:spLocks noChangeArrowheads="1"/>
          </p:cNvSpPr>
          <p:nvPr/>
        </p:nvSpPr>
        <p:spPr bwMode="auto">
          <a:xfrm>
            <a:off x="4949825" y="403701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38" name="Rectangle 38">
            <a:extLst>
              <a:ext uri="{FF2B5EF4-FFF2-40B4-BE49-F238E27FC236}">
                <a16:creationId xmlns:a16="http://schemas.microsoft.com/office/drawing/2014/main" id="{24A2623C-2166-4408-A080-D575217F105C}"/>
              </a:ext>
            </a:extLst>
          </p:cNvPr>
          <p:cNvSpPr>
            <a:spLocks noChangeArrowheads="1"/>
          </p:cNvSpPr>
          <p:nvPr/>
        </p:nvSpPr>
        <p:spPr bwMode="auto">
          <a:xfrm>
            <a:off x="6162675" y="4037013"/>
            <a:ext cx="719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Ac. 1:5</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39" name="Rectangle 39">
            <a:extLst>
              <a:ext uri="{FF2B5EF4-FFF2-40B4-BE49-F238E27FC236}">
                <a16:creationId xmlns:a16="http://schemas.microsoft.com/office/drawing/2014/main" id="{84C2D7F5-1791-4612-BCC6-78FBD92C18F3}"/>
              </a:ext>
            </a:extLst>
          </p:cNvPr>
          <p:cNvSpPr>
            <a:spLocks noChangeArrowheads="1"/>
          </p:cNvSpPr>
          <p:nvPr/>
        </p:nvSpPr>
        <p:spPr bwMode="auto">
          <a:xfrm>
            <a:off x="7373938" y="403701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0" name="Rectangle 40">
            <a:extLst>
              <a:ext uri="{FF2B5EF4-FFF2-40B4-BE49-F238E27FC236}">
                <a16:creationId xmlns:a16="http://schemas.microsoft.com/office/drawing/2014/main" id="{C8A009D9-1A7B-4C9D-9B09-777BAFD4D201}"/>
              </a:ext>
            </a:extLst>
          </p:cNvPr>
          <p:cNvSpPr>
            <a:spLocks noChangeArrowheads="1"/>
          </p:cNvSpPr>
          <p:nvPr/>
        </p:nvSpPr>
        <p:spPr bwMode="auto">
          <a:xfrm>
            <a:off x="8585200" y="403701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19:4</a:t>
            </a:r>
            <a:endParaRPr kumimoji="0" lang="en-US" altLang="en-US" sz="1800" b="0" i="0" u="none" strike="noStrike" cap="none" normalizeH="0" baseline="0">
              <a:ln>
                <a:noFill/>
              </a:ln>
              <a:solidFill>
                <a:schemeClr val="tx1"/>
              </a:solidFill>
              <a:effectLst>
                <a:glow rad="63500">
                  <a:schemeClr val="bg1"/>
                </a:glow>
              </a:effectLst>
            </a:endParaRPr>
          </a:p>
        </p:txBody>
      </p:sp>
      <p:sp>
        <p:nvSpPr>
          <p:cNvPr id="41" name="Rectangle 41">
            <a:extLst>
              <a:ext uri="{FF2B5EF4-FFF2-40B4-BE49-F238E27FC236}">
                <a16:creationId xmlns:a16="http://schemas.microsoft.com/office/drawing/2014/main" id="{EE8D729B-EED0-4967-BEC7-E01C72CF87CE}"/>
              </a:ext>
            </a:extLst>
          </p:cNvPr>
          <p:cNvSpPr>
            <a:spLocks noChangeArrowheads="1"/>
          </p:cNvSpPr>
          <p:nvPr/>
        </p:nvSpPr>
        <p:spPr bwMode="auto">
          <a:xfrm>
            <a:off x="9798050" y="4037013"/>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10:2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2" name="Rectangle 42">
            <a:extLst>
              <a:ext uri="{FF2B5EF4-FFF2-40B4-BE49-F238E27FC236}">
                <a16:creationId xmlns:a16="http://schemas.microsoft.com/office/drawing/2014/main" id="{974116C5-957F-49CE-B440-23BF0CCD0CF8}"/>
              </a:ext>
            </a:extLst>
          </p:cNvPr>
          <p:cNvSpPr>
            <a:spLocks noChangeArrowheads="1"/>
          </p:cNvSpPr>
          <p:nvPr/>
        </p:nvSpPr>
        <p:spPr bwMode="auto">
          <a:xfrm>
            <a:off x="101600" y="4435475"/>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3" name="Rectangle 43">
            <a:extLst>
              <a:ext uri="{FF2B5EF4-FFF2-40B4-BE49-F238E27FC236}">
                <a16:creationId xmlns:a16="http://schemas.microsoft.com/office/drawing/2014/main" id="{3E7B62C0-3C18-4957-91BE-719F4AFD287C}"/>
              </a:ext>
            </a:extLst>
          </p:cNvPr>
          <p:cNvSpPr>
            <a:spLocks noChangeArrowheads="1"/>
          </p:cNvSpPr>
          <p:nvPr/>
        </p:nvSpPr>
        <p:spPr bwMode="auto">
          <a:xfrm>
            <a:off x="1314450" y="443547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4" name="Rectangle 44">
            <a:extLst>
              <a:ext uri="{FF2B5EF4-FFF2-40B4-BE49-F238E27FC236}">
                <a16:creationId xmlns:a16="http://schemas.microsoft.com/office/drawing/2014/main" id="{3D659E03-5D9D-452D-935A-1BB1F7CD420F}"/>
              </a:ext>
            </a:extLst>
          </p:cNvPr>
          <p:cNvSpPr>
            <a:spLocks noChangeArrowheads="1"/>
          </p:cNvSpPr>
          <p:nvPr/>
        </p:nvSpPr>
        <p:spPr bwMode="auto">
          <a:xfrm>
            <a:off x="2525713" y="443547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8:28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5" name="Rectangle 45">
            <a:extLst>
              <a:ext uri="{FF2B5EF4-FFF2-40B4-BE49-F238E27FC236}">
                <a16:creationId xmlns:a16="http://schemas.microsoft.com/office/drawing/2014/main" id="{0EDC0990-B78D-405F-8B85-796F6DA6CE8C}"/>
              </a:ext>
            </a:extLst>
          </p:cNvPr>
          <p:cNvSpPr>
            <a:spLocks noChangeArrowheads="1"/>
          </p:cNvSpPr>
          <p:nvPr/>
        </p:nvSpPr>
        <p:spPr bwMode="auto">
          <a:xfrm>
            <a:off x="3738563" y="443547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7:20</a:t>
            </a:r>
            <a:endParaRPr kumimoji="0" lang="en-US" altLang="en-US" sz="1800" b="0" i="0" u="none" strike="noStrike" cap="none" normalizeH="0" baseline="0">
              <a:ln>
                <a:noFill/>
              </a:ln>
              <a:solidFill>
                <a:schemeClr val="tx1"/>
              </a:solidFill>
              <a:effectLst>
                <a:glow rad="63500">
                  <a:schemeClr val="bg1"/>
                </a:glow>
              </a:effectLst>
            </a:endParaRPr>
          </a:p>
        </p:txBody>
      </p:sp>
      <p:sp>
        <p:nvSpPr>
          <p:cNvPr id="46" name="Rectangle 46">
            <a:extLst>
              <a:ext uri="{FF2B5EF4-FFF2-40B4-BE49-F238E27FC236}">
                <a16:creationId xmlns:a16="http://schemas.microsoft.com/office/drawing/2014/main" id="{59851DC6-BF88-4DE6-9A05-192A01797212}"/>
              </a:ext>
            </a:extLst>
          </p:cNvPr>
          <p:cNvSpPr>
            <a:spLocks noChangeArrowheads="1"/>
          </p:cNvSpPr>
          <p:nvPr/>
        </p:nvSpPr>
        <p:spPr bwMode="auto">
          <a:xfrm>
            <a:off x="4949825" y="4435475"/>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7" name="Rectangle 47">
            <a:extLst>
              <a:ext uri="{FF2B5EF4-FFF2-40B4-BE49-F238E27FC236}">
                <a16:creationId xmlns:a16="http://schemas.microsoft.com/office/drawing/2014/main" id="{35027AF4-CABA-4710-9F76-F78C5D63502A}"/>
              </a:ext>
            </a:extLst>
          </p:cNvPr>
          <p:cNvSpPr>
            <a:spLocks noChangeArrowheads="1"/>
          </p:cNvSpPr>
          <p:nvPr/>
        </p:nvSpPr>
        <p:spPr bwMode="auto">
          <a:xfrm>
            <a:off x="6162675"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8" name="Rectangle 48">
            <a:extLst>
              <a:ext uri="{FF2B5EF4-FFF2-40B4-BE49-F238E27FC236}">
                <a16:creationId xmlns:a16="http://schemas.microsoft.com/office/drawing/2014/main" id="{2A97F035-0541-46BF-B6F3-BB004DEA9A01}"/>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9" name="Rectangle 49">
            <a:extLst>
              <a:ext uri="{FF2B5EF4-FFF2-40B4-BE49-F238E27FC236}">
                <a16:creationId xmlns:a16="http://schemas.microsoft.com/office/drawing/2014/main" id="{AAAA0E4F-C966-44AA-8543-BA87E9578F7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0" name="Rectangle 50">
            <a:extLst>
              <a:ext uri="{FF2B5EF4-FFF2-40B4-BE49-F238E27FC236}">
                <a16:creationId xmlns:a16="http://schemas.microsoft.com/office/drawing/2014/main" id="{BE8F2294-7812-4159-825F-ABF45535366D}"/>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51" name="Rectangle 51">
            <a:extLst>
              <a:ext uri="{FF2B5EF4-FFF2-40B4-BE49-F238E27FC236}">
                <a16:creationId xmlns:a16="http://schemas.microsoft.com/office/drawing/2014/main" id="{A2E136F0-A4E0-4DC2-B07A-71CA76830270}"/>
              </a:ext>
            </a:extLst>
          </p:cNvPr>
          <p:cNvSpPr>
            <a:spLocks noChangeArrowheads="1"/>
          </p:cNvSpPr>
          <p:nvPr/>
        </p:nvSpPr>
        <p:spPr bwMode="auto">
          <a:xfrm>
            <a:off x="101600" y="48387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52" name="Rectangle 52">
            <a:extLst>
              <a:ext uri="{FF2B5EF4-FFF2-40B4-BE49-F238E27FC236}">
                <a16:creationId xmlns:a16="http://schemas.microsoft.com/office/drawing/2014/main" id="{A7BB0B67-FA53-4D00-A8DF-CD984839EC8C}"/>
              </a:ext>
            </a:extLst>
          </p:cNvPr>
          <p:cNvSpPr>
            <a:spLocks noChangeArrowheads="1"/>
          </p:cNvSpPr>
          <p:nvPr/>
        </p:nvSpPr>
        <p:spPr bwMode="auto">
          <a:xfrm>
            <a:off x="1314450" y="483870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3" name="Rectangle 53">
            <a:extLst>
              <a:ext uri="{FF2B5EF4-FFF2-40B4-BE49-F238E27FC236}">
                <a16:creationId xmlns:a16="http://schemas.microsoft.com/office/drawing/2014/main" id="{A13EFF40-E174-48DA-BCF6-5D55C56E2E99}"/>
              </a:ext>
            </a:extLst>
          </p:cNvPr>
          <p:cNvSpPr>
            <a:spLocks noChangeArrowheads="1"/>
          </p:cNvSpPr>
          <p:nvPr/>
        </p:nvSpPr>
        <p:spPr bwMode="auto">
          <a:xfrm>
            <a:off x="2525713" y="483870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4" name="Rectangle 54">
            <a:extLst>
              <a:ext uri="{FF2B5EF4-FFF2-40B4-BE49-F238E27FC236}">
                <a16:creationId xmlns:a16="http://schemas.microsoft.com/office/drawing/2014/main" id="{DBBA0D3F-2127-45A5-95AF-D948F7C390EE}"/>
              </a:ext>
            </a:extLst>
          </p:cNvPr>
          <p:cNvSpPr>
            <a:spLocks noChangeArrowheads="1"/>
          </p:cNvSpPr>
          <p:nvPr/>
        </p:nvSpPr>
        <p:spPr bwMode="auto">
          <a:xfrm>
            <a:off x="3738563" y="48387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5" name="Rectangle 55">
            <a:extLst>
              <a:ext uri="{FF2B5EF4-FFF2-40B4-BE49-F238E27FC236}">
                <a16:creationId xmlns:a16="http://schemas.microsoft.com/office/drawing/2014/main" id="{B2A5EB35-DB5D-43C3-81FB-CE98E7C69828}"/>
              </a:ext>
            </a:extLst>
          </p:cNvPr>
          <p:cNvSpPr>
            <a:spLocks noChangeArrowheads="1"/>
          </p:cNvSpPr>
          <p:nvPr/>
        </p:nvSpPr>
        <p:spPr bwMode="auto">
          <a:xfrm>
            <a:off x="4949825" y="48387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1:31</a:t>
            </a:r>
            <a:endParaRPr kumimoji="0" lang="en-US" altLang="en-US" sz="1800" b="0" i="0" u="none" strike="noStrike" cap="none" normalizeH="0" baseline="0">
              <a:ln>
                <a:noFill/>
              </a:ln>
              <a:solidFill>
                <a:schemeClr val="tx1"/>
              </a:solidFill>
              <a:effectLst>
                <a:glow rad="63500">
                  <a:schemeClr val="bg1"/>
                </a:glow>
              </a:effectLst>
            </a:endParaRPr>
          </a:p>
        </p:txBody>
      </p:sp>
      <p:sp>
        <p:nvSpPr>
          <p:cNvPr id="56" name="Rectangle 56">
            <a:extLst>
              <a:ext uri="{FF2B5EF4-FFF2-40B4-BE49-F238E27FC236}">
                <a16:creationId xmlns:a16="http://schemas.microsoft.com/office/drawing/2014/main" id="{1952B3CD-9300-4071-B239-A6BE0AA15D43}"/>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7" name="Rectangle 57">
            <a:extLst>
              <a:ext uri="{FF2B5EF4-FFF2-40B4-BE49-F238E27FC236}">
                <a16:creationId xmlns:a16="http://schemas.microsoft.com/office/drawing/2014/main" id="{51011D5C-4221-4F64-A20C-BF6BB3DF564F}"/>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8" name="Rectangle 58">
            <a:extLst>
              <a:ext uri="{FF2B5EF4-FFF2-40B4-BE49-F238E27FC236}">
                <a16:creationId xmlns:a16="http://schemas.microsoft.com/office/drawing/2014/main" id="{BB9C04FF-7A04-4074-892D-C9C046AE0DD6}"/>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22:16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59" name="Rectangle 59">
            <a:extLst>
              <a:ext uri="{FF2B5EF4-FFF2-40B4-BE49-F238E27FC236}">
                <a16:creationId xmlns:a16="http://schemas.microsoft.com/office/drawing/2014/main" id="{A4EF6EAF-B2F1-4822-90DF-D79C8098BC29}"/>
              </a:ext>
            </a:extLst>
          </p:cNvPr>
          <p:cNvSpPr>
            <a:spLocks noChangeArrowheads="1"/>
          </p:cNvSpPr>
          <p:nvPr/>
        </p:nvSpPr>
        <p:spPr bwMode="auto">
          <a:xfrm>
            <a:off x="9798050" y="4838700"/>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15:29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0" name="Rectangle 60">
            <a:extLst>
              <a:ext uri="{FF2B5EF4-FFF2-40B4-BE49-F238E27FC236}">
                <a16:creationId xmlns:a16="http://schemas.microsoft.com/office/drawing/2014/main" id="{A5241E7D-F36D-4433-84D8-58826B23C51C}"/>
              </a:ext>
            </a:extLst>
          </p:cNvPr>
          <p:cNvSpPr>
            <a:spLocks noChangeArrowheads="1"/>
          </p:cNvSpPr>
          <p:nvPr/>
        </p:nvSpPr>
        <p:spPr bwMode="auto">
          <a:xfrm>
            <a:off x="101600" y="523716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1" name="Rectangle 61">
            <a:extLst>
              <a:ext uri="{FF2B5EF4-FFF2-40B4-BE49-F238E27FC236}">
                <a16:creationId xmlns:a16="http://schemas.microsoft.com/office/drawing/2014/main" id="{3995BA12-A131-4112-9823-6E889A90041F}"/>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28:19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2" name="Rectangle 62">
            <a:extLst>
              <a:ext uri="{FF2B5EF4-FFF2-40B4-BE49-F238E27FC236}">
                <a16:creationId xmlns:a16="http://schemas.microsoft.com/office/drawing/2014/main" id="{3D10C360-CD45-4FC9-B53E-FAB15ABCB3A9}"/>
              </a:ext>
            </a:extLst>
          </p:cNvPr>
          <p:cNvSpPr>
            <a:spLocks noChangeArrowheads="1"/>
          </p:cNvSpPr>
          <p:nvPr/>
        </p:nvSpPr>
        <p:spPr bwMode="auto">
          <a:xfrm>
            <a:off x="2525713" y="5237163"/>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3" name="Rectangle 63">
            <a:extLst>
              <a:ext uri="{FF2B5EF4-FFF2-40B4-BE49-F238E27FC236}">
                <a16:creationId xmlns:a16="http://schemas.microsoft.com/office/drawing/2014/main" id="{B181414B-A313-475B-8AC2-523C599A5C07}"/>
              </a:ext>
            </a:extLst>
          </p:cNvPr>
          <p:cNvSpPr>
            <a:spLocks noChangeArrowheads="1"/>
          </p:cNvSpPr>
          <p:nvPr/>
        </p:nvSpPr>
        <p:spPr bwMode="auto">
          <a:xfrm>
            <a:off x="3738563" y="523716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4" name="Rectangle 64">
            <a:extLst>
              <a:ext uri="{FF2B5EF4-FFF2-40B4-BE49-F238E27FC236}">
                <a16:creationId xmlns:a16="http://schemas.microsoft.com/office/drawing/2014/main" id="{151DA48A-A934-42D1-91BF-0F3A6D1C5E7D}"/>
              </a:ext>
            </a:extLst>
          </p:cNvPr>
          <p:cNvSpPr>
            <a:spLocks noChangeArrowheads="1"/>
          </p:cNvSpPr>
          <p:nvPr/>
        </p:nvSpPr>
        <p:spPr bwMode="auto">
          <a:xfrm>
            <a:off x="4949825" y="523716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5" name="Rectangle 65">
            <a:extLst>
              <a:ext uri="{FF2B5EF4-FFF2-40B4-BE49-F238E27FC236}">
                <a16:creationId xmlns:a16="http://schemas.microsoft.com/office/drawing/2014/main" id="{91D57E65-5845-47C5-8999-E99581249A74}"/>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66" name="Rectangle 66">
            <a:extLst>
              <a:ext uri="{FF2B5EF4-FFF2-40B4-BE49-F238E27FC236}">
                <a16:creationId xmlns:a16="http://schemas.microsoft.com/office/drawing/2014/main" id="{6949F360-B6A3-4438-887D-765A2821E991}"/>
              </a:ext>
            </a:extLst>
          </p:cNvPr>
          <p:cNvSpPr>
            <a:spLocks noChangeArrowheads="1"/>
          </p:cNvSpPr>
          <p:nvPr/>
        </p:nvSpPr>
        <p:spPr bwMode="auto">
          <a:xfrm>
            <a:off x="7373938" y="523716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7" name="Rectangle 67">
            <a:extLst>
              <a:ext uri="{FF2B5EF4-FFF2-40B4-BE49-F238E27FC236}">
                <a16:creationId xmlns:a16="http://schemas.microsoft.com/office/drawing/2014/main" id="{D7840C12-A2E2-495D-B86B-FCCB5ABB50C3}"/>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8" name="Rectangle 68">
            <a:extLst>
              <a:ext uri="{FF2B5EF4-FFF2-40B4-BE49-F238E27FC236}">
                <a16:creationId xmlns:a16="http://schemas.microsoft.com/office/drawing/2014/main" id="{D0A5AB98-39B4-46CF-A377-A81EBB82F594}"/>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Gal. 3:27</a:t>
            </a:r>
            <a:endParaRPr kumimoji="0" lang="en-US" altLang="en-US" sz="1800" b="0" i="0" u="none" strike="noStrike" cap="none" normalizeH="0" baseline="0">
              <a:ln>
                <a:noFill/>
              </a:ln>
              <a:solidFill>
                <a:schemeClr val="tx1"/>
              </a:solidFill>
              <a:effectLst>
                <a:glow rad="63500">
                  <a:schemeClr val="bg1"/>
                </a:glow>
              </a:effectLst>
            </a:endParaRPr>
          </a:p>
        </p:txBody>
      </p:sp>
      <p:sp>
        <p:nvSpPr>
          <p:cNvPr id="69" name="Rectangle 69">
            <a:extLst>
              <a:ext uri="{FF2B5EF4-FFF2-40B4-BE49-F238E27FC236}">
                <a16:creationId xmlns:a16="http://schemas.microsoft.com/office/drawing/2014/main" id="{E64A0FD3-D349-41E0-B0F9-D88BFC55F10D}"/>
              </a:ext>
            </a:extLst>
          </p:cNvPr>
          <p:cNvSpPr>
            <a:spLocks noChangeArrowheads="1"/>
          </p:cNvSpPr>
          <p:nvPr/>
        </p:nvSpPr>
        <p:spPr bwMode="auto">
          <a:xfrm>
            <a:off x="101600" y="56403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70" name="Rectangle 70">
            <a:extLst>
              <a:ext uri="{FF2B5EF4-FFF2-40B4-BE49-F238E27FC236}">
                <a16:creationId xmlns:a16="http://schemas.microsoft.com/office/drawing/2014/main" id="{948760FA-5276-4AE3-91E0-EDD989617A51}"/>
              </a:ext>
            </a:extLst>
          </p:cNvPr>
          <p:cNvSpPr>
            <a:spLocks noChangeArrowheads="1"/>
          </p:cNvSpPr>
          <p:nvPr/>
        </p:nvSpPr>
        <p:spPr bwMode="auto">
          <a:xfrm>
            <a:off x="1314450" y="5640388"/>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1" name="Rectangle 71">
            <a:extLst>
              <a:ext uri="{FF2B5EF4-FFF2-40B4-BE49-F238E27FC236}">
                <a16:creationId xmlns:a16="http://schemas.microsoft.com/office/drawing/2014/main" id="{84C9D9BE-4EE6-4490-A48E-8F375EEF6947}"/>
              </a:ext>
            </a:extLst>
          </p:cNvPr>
          <p:cNvSpPr>
            <a:spLocks noChangeArrowheads="1"/>
          </p:cNvSpPr>
          <p:nvPr/>
        </p:nvSpPr>
        <p:spPr bwMode="auto">
          <a:xfrm>
            <a:off x="2525713" y="5640388"/>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11:30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2" name="Rectangle 72">
            <a:extLst>
              <a:ext uri="{FF2B5EF4-FFF2-40B4-BE49-F238E27FC236}">
                <a16:creationId xmlns:a16="http://schemas.microsoft.com/office/drawing/2014/main" id="{3625048F-5898-422A-89A2-1E9CA45E449F}"/>
              </a:ext>
            </a:extLst>
          </p:cNvPr>
          <p:cNvSpPr>
            <a:spLocks noChangeArrowheads="1"/>
          </p:cNvSpPr>
          <p:nvPr/>
        </p:nvSpPr>
        <p:spPr bwMode="auto">
          <a:xfrm>
            <a:off x="3738563" y="56403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3" name="Rectangle 73">
            <a:extLst>
              <a:ext uri="{FF2B5EF4-FFF2-40B4-BE49-F238E27FC236}">
                <a16:creationId xmlns:a16="http://schemas.microsoft.com/office/drawing/2014/main" id="{76826371-CA1C-4A74-9233-88F8F54B9098}"/>
              </a:ext>
            </a:extLst>
          </p:cNvPr>
          <p:cNvSpPr>
            <a:spLocks noChangeArrowheads="1"/>
          </p:cNvSpPr>
          <p:nvPr/>
        </p:nvSpPr>
        <p:spPr bwMode="auto">
          <a:xfrm>
            <a:off x="4949825" y="56403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4" name="Rectangle 74">
            <a:extLst>
              <a:ext uri="{FF2B5EF4-FFF2-40B4-BE49-F238E27FC236}">
                <a16:creationId xmlns:a16="http://schemas.microsoft.com/office/drawing/2014/main" id="{79EC6FBA-1867-467F-BDF6-EBACCCB65424}"/>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5" name="Rectangle 75">
            <a:extLst>
              <a:ext uri="{FF2B5EF4-FFF2-40B4-BE49-F238E27FC236}">
                <a16:creationId xmlns:a16="http://schemas.microsoft.com/office/drawing/2014/main" id="{765986B1-1D7A-4AF3-9462-0529F361D273}"/>
              </a:ext>
            </a:extLst>
          </p:cNvPr>
          <p:cNvSpPr>
            <a:spLocks noChangeArrowheads="1"/>
          </p:cNvSpPr>
          <p:nvPr/>
        </p:nvSpPr>
        <p:spPr bwMode="auto">
          <a:xfrm>
            <a:off x="7373938" y="5640388"/>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13:24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6" name="Rectangle 76">
            <a:extLst>
              <a:ext uri="{FF2B5EF4-FFF2-40B4-BE49-F238E27FC236}">
                <a16:creationId xmlns:a16="http://schemas.microsoft.com/office/drawing/2014/main" id="{F25FD5D9-BD45-4830-9AC6-A1050838394A}"/>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7" name="Rectangle 77">
            <a:extLst>
              <a:ext uri="{FF2B5EF4-FFF2-40B4-BE49-F238E27FC236}">
                <a16:creationId xmlns:a16="http://schemas.microsoft.com/office/drawing/2014/main" id="{D4F8EE59-FA72-4BC9-8F60-18AA5335156E}"/>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Eph. 4:5</a:t>
            </a:r>
            <a:endParaRPr kumimoji="0" lang="en-US" altLang="en-US" sz="1800" b="0" i="0" u="none" strike="noStrike" cap="none" normalizeH="0" baseline="0">
              <a:ln>
                <a:noFill/>
              </a:ln>
              <a:solidFill>
                <a:schemeClr val="tx1"/>
              </a:solidFill>
              <a:effectLst>
                <a:glow rad="63500">
                  <a:schemeClr val="bg1"/>
                </a:glow>
              </a:effectLst>
            </a:endParaRPr>
          </a:p>
        </p:txBody>
      </p:sp>
      <p:sp>
        <p:nvSpPr>
          <p:cNvPr id="78" name="Rectangle 78">
            <a:extLst>
              <a:ext uri="{FF2B5EF4-FFF2-40B4-BE49-F238E27FC236}">
                <a16:creationId xmlns:a16="http://schemas.microsoft.com/office/drawing/2014/main" id="{538BBF7D-A8E5-4C38-BD9B-BDA068F673AB}"/>
              </a:ext>
            </a:extLst>
          </p:cNvPr>
          <p:cNvSpPr>
            <a:spLocks noChangeArrowheads="1"/>
          </p:cNvSpPr>
          <p:nvPr/>
        </p:nvSpPr>
        <p:spPr bwMode="auto">
          <a:xfrm>
            <a:off x="101600" y="603885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9" name="Rectangle 79">
            <a:extLst>
              <a:ext uri="{FF2B5EF4-FFF2-40B4-BE49-F238E27FC236}">
                <a16:creationId xmlns:a16="http://schemas.microsoft.com/office/drawing/2014/main" id="{7331E087-F5AF-41D4-9634-E49AA5458935}"/>
              </a:ext>
            </a:extLst>
          </p:cNvPr>
          <p:cNvSpPr>
            <a:spLocks noChangeArrowheads="1"/>
          </p:cNvSpPr>
          <p:nvPr/>
        </p:nvSpPr>
        <p:spPr bwMode="auto">
          <a:xfrm>
            <a:off x="1314450" y="603885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0" name="Rectangle 80">
            <a:extLst>
              <a:ext uri="{FF2B5EF4-FFF2-40B4-BE49-F238E27FC236}">
                <a16:creationId xmlns:a16="http://schemas.microsoft.com/office/drawing/2014/main" id="{D83A36E2-E13E-47B4-BB04-BD8F3EABA61B}"/>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16:16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81" name="Rectangle 81">
            <a:extLst>
              <a:ext uri="{FF2B5EF4-FFF2-40B4-BE49-F238E27FC236}">
                <a16:creationId xmlns:a16="http://schemas.microsoft.com/office/drawing/2014/main" id="{CAF9B25E-656C-43D2-845F-8C1D95EC8683}"/>
              </a:ext>
            </a:extLst>
          </p:cNvPr>
          <p:cNvSpPr>
            <a:spLocks noChangeArrowheads="1"/>
          </p:cNvSpPr>
          <p:nvPr/>
        </p:nvSpPr>
        <p:spPr bwMode="auto">
          <a:xfrm>
            <a:off x="3738563" y="603885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2" name="Rectangle 82">
            <a:extLst>
              <a:ext uri="{FF2B5EF4-FFF2-40B4-BE49-F238E27FC236}">
                <a16:creationId xmlns:a16="http://schemas.microsoft.com/office/drawing/2014/main" id="{0474BB95-70C2-4400-B68A-6AB547609AC1}"/>
              </a:ext>
            </a:extLst>
          </p:cNvPr>
          <p:cNvSpPr>
            <a:spLocks noChangeArrowheads="1"/>
          </p:cNvSpPr>
          <p:nvPr/>
        </p:nvSpPr>
        <p:spPr bwMode="auto">
          <a:xfrm>
            <a:off x="4949825" y="603885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3" name="Rectangle 83">
            <a:extLst>
              <a:ext uri="{FF2B5EF4-FFF2-40B4-BE49-F238E27FC236}">
                <a16:creationId xmlns:a16="http://schemas.microsoft.com/office/drawing/2014/main" id="{2D6E244C-9F6F-4928-B196-C22010A9442A}"/>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4" name="Rectangle 84">
            <a:extLst>
              <a:ext uri="{FF2B5EF4-FFF2-40B4-BE49-F238E27FC236}">
                <a16:creationId xmlns:a16="http://schemas.microsoft.com/office/drawing/2014/main" id="{AF342F04-7A5A-4F8C-83C5-9625F454C902}"/>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5" name="Rectangle 85">
            <a:extLst>
              <a:ext uri="{FF2B5EF4-FFF2-40B4-BE49-F238E27FC236}">
                <a16:creationId xmlns:a16="http://schemas.microsoft.com/office/drawing/2014/main" id="{343E1D17-F29D-4DC3-82A4-FC1763EDC6D7}"/>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6" name="Rectangle 86">
            <a:extLst>
              <a:ext uri="{FF2B5EF4-FFF2-40B4-BE49-F238E27FC236}">
                <a16:creationId xmlns:a16="http://schemas.microsoft.com/office/drawing/2014/main" id="{AE34D0E8-9F9C-488D-94F0-DAEEA8D937A7}"/>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Col. 2:12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7" name="Rectangle 87">
            <a:extLst>
              <a:ext uri="{FF2B5EF4-FFF2-40B4-BE49-F238E27FC236}">
                <a16:creationId xmlns:a16="http://schemas.microsoft.com/office/drawing/2014/main" id="{54619319-CF30-4CDD-990B-DC539235915C}"/>
              </a:ext>
            </a:extLst>
          </p:cNvPr>
          <p:cNvSpPr>
            <a:spLocks noChangeArrowheads="1"/>
          </p:cNvSpPr>
          <p:nvPr/>
        </p:nvSpPr>
        <p:spPr bwMode="auto">
          <a:xfrm>
            <a:off x="101600" y="64389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8" name="Rectangle 88">
            <a:extLst>
              <a:ext uri="{FF2B5EF4-FFF2-40B4-BE49-F238E27FC236}">
                <a16:creationId xmlns:a16="http://schemas.microsoft.com/office/drawing/2014/main" id="{6C1BC15E-B0D8-4AB4-9E93-6D3795B37A42}"/>
              </a:ext>
            </a:extLst>
          </p:cNvPr>
          <p:cNvSpPr>
            <a:spLocks noChangeArrowheads="1"/>
          </p:cNvSpPr>
          <p:nvPr/>
        </p:nvSpPr>
        <p:spPr bwMode="auto">
          <a:xfrm>
            <a:off x="1314450" y="64389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89" name="Rectangle 89">
            <a:extLst>
              <a:ext uri="{FF2B5EF4-FFF2-40B4-BE49-F238E27FC236}">
                <a16:creationId xmlns:a16="http://schemas.microsoft.com/office/drawing/2014/main" id="{04CA8A27-57ED-4C74-B218-D205A78816AE}"/>
              </a:ext>
            </a:extLst>
          </p:cNvPr>
          <p:cNvSpPr>
            <a:spLocks noChangeArrowheads="1"/>
          </p:cNvSpPr>
          <p:nvPr/>
        </p:nvSpPr>
        <p:spPr bwMode="auto">
          <a:xfrm>
            <a:off x="2525713" y="64389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0" name="Rectangle 90">
            <a:extLst>
              <a:ext uri="{FF2B5EF4-FFF2-40B4-BE49-F238E27FC236}">
                <a16:creationId xmlns:a16="http://schemas.microsoft.com/office/drawing/2014/main" id="{77C612DC-1928-4571-999B-442DDE859821}"/>
              </a:ext>
            </a:extLst>
          </p:cNvPr>
          <p:cNvSpPr>
            <a:spLocks noChangeArrowheads="1"/>
          </p:cNvSpPr>
          <p:nvPr/>
        </p:nvSpPr>
        <p:spPr bwMode="auto">
          <a:xfrm>
            <a:off x="3738563" y="64389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9:19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91" name="Rectangle 91">
            <a:extLst>
              <a:ext uri="{FF2B5EF4-FFF2-40B4-BE49-F238E27FC236}">
                <a16:creationId xmlns:a16="http://schemas.microsoft.com/office/drawing/2014/main" id="{69129FF5-942F-402F-B8EC-1297A9D2AFDC}"/>
              </a:ext>
            </a:extLst>
          </p:cNvPr>
          <p:cNvSpPr>
            <a:spLocks noChangeArrowheads="1"/>
          </p:cNvSpPr>
          <p:nvPr/>
        </p:nvSpPr>
        <p:spPr bwMode="auto">
          <a:xfrm>
            <a:off x="4949825" y="64389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2" name="Rectangle 92">
            <a:extLst>
              <a:ext uri="{FF2B5EF4-FFF2-40B4-BE49-F238E27FC236}">
                <a16:creationId xmlns:a16="http://schemas.microsoft.com/office/drawing/2014/main" id="{79306BB5-806D-458C-AD4A-B6B373360E97}"/>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3" name="Rectangle 93">
            <a:extLst>
              <a:ext uri="{FF2B5EF4-FFF2-40B4-BE49-F238E27FC236}">
                <a16:creationId xmlns:a16="http://schemas.microsoft.com/office/drawing/2014/main" id="{F96DF7F4-3779-4CED-A021-81BC4A9EBF38}"/>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4" name="Rectangle 94">
            <a:extLst>
              <a:ext uri="{FF2B5EF4-FFF2-40B4-BE49-F238E27FC236}">
                <a16:creationId xmlns:a16="http://schemas.microsoft.com/office/drawing/2014/main" id="{3709332C-4D2C-4BE4-AC14-75E2616D9D77}"/>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95" name="Rectangle 95">
            <a:extLst>
              <a:ext uri="{FF2B5EF4-FFF2-40B4-BE49-F238E27FC236}">
                <a16:creationId xmlns:a16="http://schemas.microsoft.com/office/drawing/2014/main" id="{08CAD4A9-5597-4BAA-BF67-6057D52D998F}"/>
              </a:ext>
            </a:extLst>
          </p:cNvPr>
          <p:cNvSpPr>
            <a:spLocks noChangeArrowheads="1"/>
          </p:cNvSpPr>
          <p:nvPr/>
        </p:nvSpPr>
        <p:spPr bwMode="auto">
          <a:xfrm>
            <a:off x="9798050" y="6438900"/>
            <a:ext cx="886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Heb. 6:2</a:t>
            </a:r>
            <a:endParaRPr kumimoji="0" lang="en-US" altLang="en-US" sz="1800" b="0" i="0" u="none" strike="noStrike" cap="none" normalizeH="0" baseline="0">
              <a:ln>
                <a:noFill/>
              </a:ln>
              <a:solidFill>
                <a:schemeClr val="tx1"/>
              </a:solidFill>
              <a:effectLst>
                <a:glow rad="63500">
                  <a:schemeClr val="bg1"/>
                </a:glow>
              </a:effectLst>
            </a:endParaRPr>
          </a:p>
        </p:txBody>
      </p:sp>
    </p:spTree>
    <p:extLst>
      <p:ext uri="{BB962C8B-B14F-4D97-AF65-F5344CB8AC3E}">
        <p14:creationId xmlns:p14="http://schemas.microsoft.com/office/powerpoint/2010/main" val="153962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
                                        <p:tgtEl>
                                          <p:spTgt spid="5"/>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
                                        <p:tgtEl>
                                          <p:spTgt spid="15"/>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
                                        <p:tgtEl>
                                          <p:spTgt spid="24"/>
                                        </p:tgtEl>
                                      </p:cBhvr>
                                    </p:animEffect>
                                  </p:childTnLst>
                                </p:cTn>
                              </p:par>
                            </p:childTnLst>
                          </p:cTn>
                        </p:par>
                        <p:par>
                          <p:cTn id="20" fill="hold">
                            <p:stCondLst>
                              <p:cond delay="65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
                                        <p:tgtEl>
                                          <p:spTgt spid="33"/>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
                                        <p:tgtEl>
                                          <p:spTgt spid="42"/>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
                                        <p:tgtEl>
                                          <p:spTgt spid="51"/>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
                                        <p:tgtEl>
                                          <p:spTgt spid="60"/>
                                        </p:tgtEl>
                                      </p:cBhvr>
                                    </p:animEffect>
                                  </p:childTnLst>
                                </p:cTn>
                              </p:par>
                            </p:childTnLst>
                          </p:cTn>
                        </p:par>
                        <p:par>
                          <p:cTn id="36" fill="hold">
                            <p:stCondLst>
                              <p:cond delay="85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
                                        <p:tgtEl>
                                          <p:spTgt spid="69"/>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
                                        <p:tgtEl>
                                          <p:spTgt spid="78"/>
                                        </p:tgtEl>
                                      </p:cBhvr>
                                    </p:animEffect>
                                  </p:childTnLst>
                                </p:cTn>
                              </p:par>
                            </p:childTnLst>
                          </p:cTn>
                        </p:par>
                        <p:par>
                          <p:cTn id="44" fill="hold">
                            <p:stCondLst>
                              <p:cond delay="95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
                                        <p:tgtEl>
                                          <p:spTgt spid="8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
                                        <p:tgtEl>
                                          <p:spTgt spid="6"/>
                                        </p:tgtEl>
                                      </p:cBhvr>
                                    </p:animEffect>
                                  </p:childTnLst>
                                </p:cTn>
                              </p:par>
                            </p:childTnLst>
                          </p:cTn>
                        </p:par>
                        <p:par>
                          <p:cTn id="52" fill="hold">
                            <p:stCondLst>
                              <p:cond delay="105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
                                        <p:tgtEl>
                                          <p:spTgt spid="16"/>
                                        </p:tgtEl>
                                      </p:cBhvr>
                                    </p:animEffect>
                                  </p:childTnLst>
                                </p:cTn>
                              </p:par>
                            </p:childTnLst>
                          </p:cTn>
                        </p:par>
                        <p:par>
                          <p:cTn id="56" fill="hold">
                            <p:stCondLst>
                              <p:cond delay="11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
                                        <p:tgtEl>
                                          <p:spTgt spid="25"/>
                                        </p:tgtEl>
                                      </p:cBhvr>
                                    </p:animEffect>
                                  </p:childTnLst>
                                </p:cTn>
                              </p:par>
                            </p:childTnLst>
                          </p:cTn>
                        </p:par>
                        <p:par>
                          <p:cTn id="60" fill="hold">
                            <p:stCondLst>
                              <p:cond delay="115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
                                        <p:tgtEl>
                                          <p:spTgt spid="34"/>
                                        </p:tgtEl>
                                      </p:cBhvr>
                                    </p:animEffect>
                                  </p:childTnLst>
                                </p:cTn>
                              </p:par>
                            </p:childTnLst>
                          </p:cTn>
                        </p:par>
                        <p:par>
                          <p:cTn id="64" fill="hold">
                            <p:stCondLst>
                              <p:cond delay="12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
                                        <p:tgtEl>
                                          <p:spTgt spid="43"/>
                                        </p:tgtEl>
                                      </p:cBhvr>
                                    </p:animEffect>
                                  </p:childTnLst>
                                </p:cTn>
                              </p:par>
                            </p:childTnLst>
                          </p:cTn>
                        </p:par>
                        <p:par>
                          <p:cTn id="68" fill="hold">
                            <p:stCondLst>
                              <p:cond delay="125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
                                        <p:tgtEl>
                                          <p:spTgt spid="52"/>
                                        </p:tgtEl>
                                      </p:cBhvr>
                                    </p:animEffect>
                                  </p:childTnLst>
                                </p:cTn>
                              </p:par>
                            </p:childTnLst>
                          </p:cTn>
                        </p:par>
                        <p:par>
                          <p:cTn id="72" fill="hold">
                            <p:stCondLst>
                              <p:cond delay="13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
                                        <p:tgtEl>
                                          <p:spTgt spid="61"/>
                                        </p:tgtEl>
                                      </p:cBhvr>
                                    </p:animEffect>
                                  </p:childTnLst>
                                </p:cTn>
                              </p:par>
                            </p:childTnLst>
                          </p:cTn>
                        </p:par>
                        <p:par>
                          <p:cTn id="76" fill="hold">
                            <p:stCondLst>
                              <p:cond delay="135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
                                        <p:tgtEl>
                                          <p:spTgt spid="70"/>
                                        </p:tgtEl>
                                      </p:cBhvr>
                                    </p:animEffect>
                                  </p:childTnLst>
                                </p:cTn>
                              </p:par>
                            </p:childTnLst>
                          </p:cTn>
                        </p:par>
                        <p:par>
                          <p:cTn id="80" fill="hold">
                            <p:stCondLst>
                              <p:cond delay="140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
                                        <p:tgtEl>
                                          <p:spTgt spid="79"/>
                                        </p:tgtEl>
                                      </p:cBhvr>
                                    </p:animEffect>
                                  </p:childTnLst>
                                </p:cTn>
                              </p:par>
                            </p:childTnLst>
                          </p:cTn>
                        </p:par>
                        <p:par>
                          <p:cTn id="84" fill="hold">
                            <p:stCondLst>
                              <p:cond delay="1450"/>
                            </p:stCondLst>
                            <p:childTnLst>
                              <p:par>
                                <p:cTn id="85" presetID="10"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
                                        <p:tgtEl>
                                          <p:spTgt spid="88"/>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
                                        <p:tgtEl>
                                          <p:spTgt spid="7"/>
                                        </p:tgtEl>
                                      </p:cBhvr>
                                    </p:animEffect>
                                  </p:childTnLst>
                                </p:cTn>
                              </p:par>
                            </p:childTnLst>
                          </p:cTn>
                        </p:par>
                        <p:par>
                          <p:cTn id="92" fill="hold">
                            <p:stCondLst>
                              <p:cond delay="155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
                                        <p:tgtEl>
                                          <p:spTgt spid="17"/>
                                        </p:tgtEl>
                                      </p:cBhvr>
                                    </p:animEffect>
                                  </p:childTnLst>
                                </p:cTn>
                              </p:par>
                            </p:childTnLst>
                          </p:cTn>
                        </p:par>
                        <p:par>
                          <p:cTn id="96" fill="hold">
                            <p:stCondLst>
                              <p:cond delay="16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
                                        <p:tgtEl>
                                          <p:spTgt spid="26"/>
                                        </p:tgtEl>
                                      </p:cBhvr>
                                    </p:animEffect>
                                  </p:childTnLst>
                                </p:cTn>
                              </p:par>
                            </p:childTnLst>
                          </p:cTn>
                        </p:par>
                        <p:par>
                          <p:cTn id="100" fill="hold">
                            <p:stCondLst>
                              <p:cond delay="165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
                                        <p:tgtEl>
                                          <p:spTgt spid="35"/>
                                        </p:tgtEl>
                                      </p:cBhvr>
                                    </p:animEffect>
                                  </p:childTnLst>
                                </p:cTn>
                              </p:par>
                            </p:childTnLst>
                          </p:cTn>
                        </p:par>
                        <p:par>
                          <p:cTn id="104" fill="hold">
                            <p:stCondLst>
                              <p:cond delay="17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
                                        <p:tgtEl>
                                          <p:spTgt spid="44"/>
                                        </p:tgtEl>
                                      </p:cBhvr>
                                    </p:animEffect>
                                  </p:childTnLst>
                                </p:cTn>
                              </p:par>
                            </p:childTnLst>
                          </p:cTn>
                        </p:par>
                        <p:par>
                          <p:cTn id="108" fill="hold">
                            <p:stCondLst>
                              <p:cond delay="1750"/>
                            </p:stCondLst>
                            <p:childTnLst>
                              <p:par>
                                <p:cTn id="109" presetID="10"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
                                        <p:tgtEl>
                                          <p:spTgt spid="53"/>
                                        </p:tgtEl>
                                      </p:cBhvr>
                                    </p:animEffect>
                                  </p:childTnLst>
                                </p:cTn>
                              </p:par>
                            </p:childTnLst>
                          </p:cTn>
                        </p:par>
                        <p:par>
                          <p:cTn id="112" fill="hold">
                            <p:stCondLst>
                              <p:cond delay="1800"/>
                            </p:stCondLst>
                            <p:childTnLst>
                              <p:par>
                                <p:cTn id="113" presetID="10" presetClass="entr" presetSubtype="0" fill="hold" grpId="0"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
                                        <p:tgtEl>
                                          <p:spTgt spid="62"/>
                                        </p:tgtEl>
                                      </p:cBhvr>
                                    </p:animEffect>
                                  </p:childTnLst>
                                </p:cTn>
                              </p:par>
                            </p:childTnLst>
                          </p:cTn>
                        </p:par>
                        <p:par>
                          <p:cTn id="116" fill="hold">
                            <p:stCondLst>
                              <p:cond delay="185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
                                        <p:tgtEl>
                                          <p:spTgt spid="71"/>
                                        </p:tgtEl>
                                      </p:cBhvr>
                                    </p:animEffect>
                                  </p:childTnLst>
                                </p:cTn>
                              </p:par>
                            </p:childTnLst>
                          </p:cTn>
                        </p:par>
                        <p:par>
                          <p:cTn id="120" fill="hold">
                            <p:stCondLst>
                              <p:cond delay="1900"/>
                            </p:stCondLst>
                            <p:childTnLst>
                              <p:par>
                                <p:cTn id="121" presetID="10" presetClass="entr" presetSubtype="0"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
                                        <p:tgtEl>
                                          <p:spTgt spid="80"/>
                                        </p:tgtEl>
                                      </p:cBhvr>
                                    </p:animEffect>
                                  </p:childTnLst>
                                </p:cTn>
                              </p:par>
                            </p:childTnLst>
                          </p:cTn>
                        </p:par>
                        <p:par>
                          <p:cTn id="124" fill="hold">
                            <p:stCondLst>
                              <p:cond delay="1950"/>
                            </p:stCondLst>
                            <p:childTnLst>
                              <p:par>
                                <p:cTn id="125" presetID="10" presetClass="entr" presetSubtype="0" fill="hold" grpId="0" nodeType="after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
                                        <p:tgtEl>
                                          <p:spTgt spid="89"/>
                                        </p:tgtEl>
                                      </p:cBhvr>
                                    </p:animEffect>
                                  </p:childTnLst>
                                </p:cTn>
                              </p:par>
                            </p:childTnLst>
                          </p:cTn>
                        </p:par>
                        <p:par>
                          <p:cTn id="128" fill="hold">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
                                        <p:tgtEl>
                                          <p:spTgt spid="8"/>
                                        </p:tgtEl>
                                      </p:cBhvr>
                                    </p:animEffect>
                                  </p:childTnLst>
                                </p:cTn>
                              </p:par>
                            </p:childTnLst>
                          </p:cTn>
                        </p:par>
                        <p:par>
                          <p:cTn id="132" fill="hold">
                            <p:stCondLst>
                              <p:cond delay="2050"/>
                            </p:stCondLst>
                            <p:childTnLst>
                              <p:par>
                                <p:cTn id="133" presetID="10"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
                                        <p:tgtEl>
                                          <p:spTgt spid="18"/>
                                        </p:tgtEl>
                                      </p:cBhvr>
                                    </p:animEffect>
                                  </p:childTnLst>
                                </p:cTn>
                              </p:par>
                            </p:childTnLst>
                          </p:cTn>
                        </p:par>
                        <p:par>
                          <p:cTn id="136" fill="hold">
                            <p:stCondLst>
                              <p:cond delay="21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
                                        <p:tgtEl>
                                          <p:spTgt spid="27"/>
                                        </p:tgtEl>
                                      </p:cBhvr>
                                    </p:animEffect>
                                  </p:childTnLst>
                                </p:cTn>
                              </p:par>
                            </p:childTnLst>
                          </p:cTn>
                        </p:par>
                        <p:par>
                          <p:cTn id="140" fill="hold">
                            <p:stCondLst>
                              <p:cond delay="2150"/>
                            </p:stCondLst>
                            <p:childTnLst>
                              <p:par>
                                <p:cTn id="141" presetID="10"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
                                        <p:tgtEl>
                                          <p:spTgt spid="36"/>
                                        </p:tgtEl>
                                      </p:cBhvr>
                                    </p:animEffect>
                                  </p:childTnLst>
                                </p:cTn>
                              </p:par>
                            </p:childTnLst>
                          </p:cTn>
                        </p:par>
                        <p:par>
                          <p:cTn id="144" fill="hold">
                            <p:stCondLst>
                              <p:cond delay="22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
                                        <p:tgtEl>
                                          <p:spTgt spid="45"/>
                                        </p:tgtEl>
                                      </p:cBhvr>
                                    </p:animEffect>
                                  </p:childTnLst>
                                </p:cTn>
                              </p:par>
                            </p:childTnLst>
                          </p:cTn>
                        </p:par>
                        <p:par>
                          <p:cTn id="148" fill="hold">
                            <p:stCondLst>
                              <p:cond delay="2250"/>
                            </p:stCondLst>
                            <p:childTnLst>
                              <p:par>
                                <p:cTn id="149" presetID="10"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
                                        <p:tgtEl>
                                          <p:spTgt spid="5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50"/>
                                        <p:tgtEl>
                                          <p:spTgt spid="63"/>
                                        </p:tgtEl>
                                      </p:cBhvr>
                                    </p:animEffect>
                                  </p:childTnLst>
                                </p:cTn>
                              </p:par>
                            </p:childTnLst>
                          </p:cTn>
                        </p:par>
                        <p:par>
                          <p:cTn id="156" fill="hold">
                            <p:stCondLst>
                              <p:cond delay="2350"/>
                            </p:stCondLst>
                            <p:childTnLst>
                              <p:par>
                                <p:cTn id="157" presetID="10" presetClass="entr" presetSubtype="0" fill="hold" grpId="0"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
                                        <p:tgtEl>
                                          <p:spTgt spid="72"/>
                                        </p:tgtEl>
                                      </p:cBhvr>
                                    </p:animEffect>
                                  </p:childTnLst>
                                </p:cTn>
                              </p:par>
                            </p:childTnLst>
                          </p:cTn>
                        </p:par>
                        <p:par>
                          <p:cTn id="160" fill="hold">
                            <p:stCondLst>
                              <p:cond delay="2400"/>
                            </p:stCondLst>
                            <p:childTnLst>
                              <p:par>
                                <p:cTn id="161" presetID="10" presetClass="entr" presetSubtype="0" fill="hold" grpId="0" nodeType="after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
                                        <p:tgtEl>
                                          <p:spTgt spid="81"/>
                                        </p:tgtEl>
                                      </p:cBhvr>
                                    </p:animEffect>
                                  </p:childTnLst>
                                </p:cTn>
                              </p:par>
                            </p:childTnLst>
                          </p:cTn>
                        </p:par>
                        <p:par>
                          <p:cTn id="164" fill="hold">
                            <p:stCondLst>
                              <p:cond delay="2450"/>
                            </p:stCondLst>
                            <p:childTnLst>
                              <p:par>
                                <p:cTn id="165" presetID="10" presetClass="entr" presetSubtype="0" fill="hold" grpId="0" nodeType="after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50"/>
                                        <p:tgtEl>
                                          <p:spTgt spid="90"/>
                                        </p:tgtEl>
                                      </p:cBhvr>
                                    </p:animEffect>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
                                        <p:tgtEl>
                                          <p:spTgt spid="9"/>
                                        </p:tgtEl>
                                      </p:cBhvr>
                                    </p:animEffect>
                                  </p:childTnLst>
                                </p:cTn>
                              </p:par>
                            </p:childTnLst>
                          </p:cTn>
                        </p:par>
                        <p:par>
                          <p:cTn id="172" fill="hold">
                            <p:stCondLst>
                              <p:cond delay="2550"/>
                            </p:stCondLst>
                            <p:childTnLst>
                              <p:par>
                                <p:cTn id="173" presetID="10" presetClass="entr" presetSubtype="0" fill="hold" grpId="0" nodeType="afterEffect">
                                  <p:stCondLst>
                                    <p:cond delay="0"/>
                                  </p:stCondLst>
                                  <p:childTnLst>
                                    <p:set>
                                      <p:cBhvr>
                                        <p:cTn id="174" dur="1" fill="hold">
                                          <p:stCondLst>
                                            <p:cond delay="0"/>
                                          </p:stCondLst>
                                        </p:cTn>
                                        <p:tgtEl>
                                          <p:spTgt spid="19"/>
                                        </p:tgtEl>
                                        <p:attrNameLst>
                                          <p:attrName>style.visibility</p:attrName>
                                        </p:attrNameLst>
                                      </p:cBhvr>
                                      <p:to>
                                        <p:strVal val="visible"/>
                                      </p:to>
                                    </p:set>
                                    <p:animEffect transition="in" filter="fade">
                                      <p:cBhvr>
                                        <p:cTn id="175" dur="50"/>
                                        <p:tgtEl>
                                          <p:spTgt spid="19"/>
                                        </p:tgtEl>
                                      </p:cBhvr>
                                    </p:animEffect>
                                  </p:childTnLst>
                                </p:cTn>
                              </p:par>
                            </p:childTnLst>
                          </p:cTn>
                        </p:par>
                        <p:par>
                          <p:cTn id="176" fill="hold">
                            <p:stCondLst>
                              <p:cond delay="2600"/>
                            </p:stCondLst>
                            <p:childTnLst>
                              <p:par>
                                <p:cTn id="177" presetID="10" presetClass="entr" presetSubtype="0" fill="hold" grpId="0" nodeType="after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
                                        <p:tgtEl>
                                          <p:spTgt spid="28"/>
                                        </p:tgtEl>
                                      </p:cBhvr>
                                    </p:animEffect>
                                  </p:childTnLst>
                                </p:cTn>
                              </p:par>
                            </p:childTnLst>
                          </p:cTn>
                        </p:par>
                        <p:par>
                          <p:cTn id="180" fill="hold">
                            <p:stCondLst>
                              <p:cond delay="2650"/>
                            </p:stCondLst>
                            <p:childTnLst>
                              <p:par>
                                <p:cTn id="181" presetID="10" presetClass="entr" presetSubtype="0" fill="hold" grpId="0" nodeType="after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
                                        <p:tgtEl>
                                          <p:spTgt spid="37"/>
                                        </p:tgtEl>
                                      </p:cBhvr>
                                    </p:animEffect>
                                  </p:childTnLst>
                                </p:cTn>
                              </p:par>
                            </p:childTnLst>
                          </p:cTn>
                        </p:par>
                        <p:par>
                          <p:cTn id="184" fill="hold">
                            <p:stCondLst>
                              <p:cond delay="2700"/>
                            </p:stCondLst>
                            <p:childTnLst>
                              <p:par>
                                <p:cTn id="185" presetID="10" presetClass="entr" presetSubtype="0"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50"/>
                                        <p:tgtEl>
                                          <p:spTgt spid="46"/>
                                        </p:tgtEl>
                                      </p:cBhvr>
                                    </p:animEffect>
                                  </p:childTnLst>
                                </p:cTn>
                              </p:par>
                            </p:childTnLst>
                          </p:cTn>
                        </p:par>
                        <p:par>
                          <p:cTn id="188" fill="hold">
                            <p:stCondLst>
                              <p:cond delay="2750"/>
                            </p:stCondLst>
                            <p:childTnLst>
                              <p:par>
                                <p:cTn id="189" presetID="10" presetClass="entr" presetSubtype="0" fill="hold" grpId="0" nodeType="after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fade">
                                      <p:cBhvr>
                                        <p:cTn id="191" dur="50"/>
                                        <p:tgtEl>
                                          <p:spTgt spid="55"/>
                                        </p:tgtEl>
                                      </p:cBhvr>
                                    </p:animEffect>
                                  </p:childTnLst>
                                </p:cTn>
                              </p:par>
                            </p:childTnLst>
                          </p:cTn>
                        </p:par>
                        <p:par>
                          <p:cTn id="192" fill="hold">
                            <p:stCondLst>
                              <p:cond delay="2800"/>
                            </p:stCondLst>
                            <p:childTnLst>
                              <p:par>
                                <p:cTn id="193" presetID="10" presetClass="entr" presetSubtype="0" fill="hold" grpId="0" nodeType="after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
                                        <p:tgtEl>
                                          <p:spTgt spid="64"/>
                                        </p:tgtEl>
                                      </p:cBhvr>
                                    </p:animEffect>
                                  </p:childTnLst>
                                </p:cTn>
                              </p:par>
                            </p:childTnLst>
                          </p:cTn>
                        </p:par>
                        <p:par>
                          <p:cTn id="196" fill="hold">
                            <p:stCondLst>
                              <p:cond delay="2850"/>
                            </p:stCondLst>
                            <p:childTnLst>
                              <p:par>
                                <p:cTn id="197" presetID="10" presetClass="entr" presetSubtype="0"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fade">
                                      <p:cBhvr>
                                        <p:cTn id="199" dur="50"/>
                                        <p:tgtEl>
                                          <p:spTgt spid="73"/>
                                        </p:tgtEl>
                                      </p:cBhvr>
                                    </p:animEffect>
                                  </p:childTnLst>
                                </p:cTn>
                              </p:par>
                            </p:childTnLst>
                          </p:cTn>
                        </p:par>
                        <p:par>
                          <p:cTn id="200" fill="hold">
                            <p:stCondLst>
                              <p:cond delay="2900"/>
                            </p:stCondLst>
                            <p:childTnLst>
                              <p:par>
                                <p:cTn id="201" presetID="10" presetClass="entr" presetSubtype="0" fill="hold" grpId="0" nodeType="after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fade">
                                      <p:cBhvr>
                                        <p:cTn id="203" dur="50"/>
                                        <p:tgtEl>
                                          <p:spTgt spid="82"/>
                                        </p:tgtEl>
                                      </p:cBhvr>
                                    </p:animEffect>
                                  </p:childTnLst>
                                </p:cTn>
                              </p:par>
                            </p:childTnLst>
                          </p:cTn>
                        </p:par>
                        <p:par>
                          <p:cTn id="204" fill="hold">
                            <p:stCondLst>
                              <p:cond delay="2950"/>
                            </p:stCondLst>
                            <p:childTnLst>
                              <p:par>
                                <p:cTn id="205" presetID="10" presetClass="entr" presetSubtype="0" fill="hold" grpId="0" nodeType="after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
                                        <p:tgtEl>
                                          <p:spTgt spid="91"/>
                                        </p:tgtEl>
                                      </p:cBhvr>
                                    </p:animEffect>
                                  </p:childTnLst>
                                </p:cTn>
                              </p:par>
                            </p:childTnLst>
                          </p:cTn>
                        </p:par>
                        <p:par>
                          <p:cTn id="208" fill="hold">
                            <p:stCondLst>
                              <p:cond delay="3000"/>
                            </p:stCondLst>
                            <p:childTnLst>
                              <p:par>
                                <p:cTn id="209" presetID="10" presetClass="entr" presetSubtype="0" fill="hold" grpId="0" nodeType="afterEffect">
                                  <p:stCondLst>
                                    <p:cond delay="0"/>
                                  </p:stCondLst>
                                  <p:childTnLst>
                                    <p:set>
                                      <p:cBhvr>
                                        <p:cTn id="210" dur="1" fill="hold">
                                          <p:stCondLst>
                                            <p:cond delay="0"/>
                                          </p:stCondLst>
                                        </p:cTn>
                                        <p:tgtEl>
                                          <p:spTgt spid="10"/>
                                        </p:tgtEl>
                                        <p:attrNameLst>
                                          <p:attrName>style.visibility</p:attrName>
                                        </p:attrNameLst>
                                      </p:cBhvr>
                                      <p:to>
                                        <p:strVal val="visible"/>
                                      </p:to>
                                    </p:set>
                                    <p:animEffect transition="in" filter="fade">
                                      <p:cBhvr>
                                        <p:cTn id="211" dur="50"/>
                                        <p:tgtEl>
                                          <p:spTgt spid="10"/>
                                        </p:tgtEl>
                                      </p:cBhvr>
                                    </p:animEffect>
                                  </p:childTnLst>
                                </p:cTn>
                              </p:par>
                            </p:childTnLst>
                          </p:cTn>
                        </p:par>
                        <p:par>
                          <p:cTn id="212" fill="hold">
                            <p:stCondLst>
                              <p:cond delay="3050"/>
                            </p:stCondLst>
                            <p:childTnLst>
                              <p:par>
                                <p:cTn id="213" presetID="10" presetClass="entr" presetSubtype="0" fill="hold" grpId="0" nodeType="after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
                                        <p:tgtEl>
                                          <p:spTgt spid="20"/>
                                        </p:tgtEl>
                                      </p:cBhvr>
                                    </p:animEffect>
                                  </p:childTnLst>
                                </p:cTn>
                              </p:par>
                            </p:childTnLst>
                          </p:cTn>
                        </p:par>
                        <p:par>
                          <p:cTn id="216" fill="hold">
                            <p:stCondLst>
                              <p:cond delay="3100"/>
                            </p:stCondLst>
                            <p:childTnLst>
                              <p:par>
                                <p:cTn id="217" presetID="10" presetClass="entr" presetSubtype="0" fill="hold" grpId="0" nodeType="afterEffect">
                                  <p:stCondLst>
                                    <p:cond delay="0"/>
                                  </p:stCondLst>
                                  <p:childTnLst>
                                    <p:set>
                                      <p:cBhvr>
                                        <p:cTn id="218" dur="1" fill="hold">
                                          <p:stCondLst>
                                            <p:cond delay="0"/>
                                          </p:stCondLst>
                                        </p:cTn>
                                        <p:tgtEl>
                                          <p:spTgt spid="29"/>
                                        </p:tgtEl>
                                        <p:attrNameLst>
                                          <p:attrName>style.visibility</p:attrName>
                                        </p:attrNameLst>
                                      </p:cBhvr>
                                      <p:to>
                                        <p:strVal val="visible"/>
                                      </p:to>
                                    </p:set>
                                    <p:animEffect transition="in" filter="fade">
                                      <p:cBhvr>
                                        <p:cTn id="219" dur="50"/>
                                        <p:tgtEl>
                                          <p:spTgt spid="29"/>
                                        </p:tgtEl>
                                      </p:cBhvr>
                                    </p:animEffect>
                                  </p:childTnLst>
                                </p:cTn>
                              </p:par>
                            </p:childTnLst>
                          </p:cTn>
                        </p:par>
                        <p:par>
                          <p:cTn id="220" fill="hold">
                            <p:stCondLst>
                              <p:cond delay="3150"/>
                            </p:stCondLst>
                            <p:childTnLst>
                              <p:par>
                                <p:cTn id="221" presetID="10" presetClass="entr" presetSubtype="0" fill="hold" grpId="0" nodeType="afterEffect">
                                  <p:stCondLst>
                                    <p:cond delay="0"/>
                                  </p:stCondLst>
                                  <p:childTnLst>
                                    <p:set>
                                      <p:cBhvr>
                                        <p:cTn id="222" dur="1" fill="hold">
                                          <p:stCondLst>
                                            <p:cond delay="0"/>
                                          </p:stCondLst>
                                        </p:cTn>
                                        <p:tgtEl>
                                          <p:spTgt spid="38"/>
                                        </p:tgtEl>
                                        <p:attrNameLst>
                                          <p:attrName>style.visibility</p:attrName>
                                        </p:attrNameLst>
                                      </p:cBhvr>
                                      <p:to>
                                        <p:strVal val="visible"/>
                                      </p:to>
                                    </p:set>
                                    <p:animEffect transition="in" filter="fade">
                                      <p:cBhvr>
                                        <p:cTn id="223" dur="50"/>
                                        <p:tgtEl>
                                          <p:spTgt spid="38"/>
                                        </p:tgtEl>
                                      </p:cBhvr>
                                    </p:animEffect>
                                  </p:childTnLst>
                                </p:cTn>
                              </p:par>
                            </p:childTnLst>
                          </p:cTn>
                        </p:par>
                        <p:par>
                          <p:cTn id="224" fill="hold">
                            <p:stCondLst>
                              <p:cond delay="3200"/>
                            </p:stCondLst>
                            <p:childTnLst>
                              <p:par>
                                <p:cTn id="225" presetID="10" presetClass="entr" presetSubtype="0" fill="hold" grpId="0" nodeType="after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fade">
                                      <p:cBhvr>
                                        <p:cTn id="227" dur="50"/>
                                        <p:tgtEl>
                                          <p:spTgt spid="47"/>
                                        </p:tgtEl>
                                      </p:cBhvr>
                                    </p:animEffect>
                                  </p:childTnLst>
                                </p:cTn>
                              </p:par>
                            </p:childTnLst>
                          </p:cTn>
                        </p:par>
                        <p:par>
                          <p:cTn id="228" fill="hold">
                            <p:stCondLst>
                              <p:cond delay="3250"/>
                            </p:stCondLst>
                            <p:childTnLst>
                              <p:par>
                                <p:cTn id="229" presetID="10" presetClass="entr" presetSubtype="0"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
                                        <p:tgtEl>
                                          <p:spTgt spid="56"/>
                                        </p:tgtEl>
                                      </p:cBhvr>
                                    </p:animEffect>
                                  </p:childTnLst>
                                </p:cTn>
                              </p:par>
                            </p:childTnLst>
                          </p:cTn>
                        </p:par>
                        <p:par>
                          <p:cTn id="232" fill="hold">
                            <p:stCondLst>
                              <p:cond delay="3300"/>
                            </p:stCondLst>
                            <p:childTnLst>
                              <p:par>
                                <p:cTn id="233" presetID="10" presetClass="entr" presetSubtype="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
                                        <p:tgtEl>
                                          <p:spTgt spid="65"/>
                                        </p:tgtEl>
                                      </p:cBhvr>
                                    </p:animEffect>
                                  </p:childTnLst>
                                </p:cTn>
                              </p:par>
                            </p:childTnLst>
                          </p:cTn>
                        </p:par>
                        <p:par>
                          <p:cTn id="236" fill="hold">
                            <p:stCondLst>
                              <p:cond delay="3350"/>
                            </p:stCondLst>
                            <p:childTnLst>
                              <p:par>
                                <p:cTn id="237" presetID="10" presetClass="entr" presetSubtype="0" fill="hold" grpId="0" nodeType="after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fade">
                                      <p:cBhvr>
                                        <p:cTn id="239" dur="50"/>
                                        <p:tgtEl>
                                          <p:spTgt spid="74"/>
                                        </p:tgtEl>
                                      </p:cBhvr>
                                    </p:animEffect>
                                  </p:childTnLst>
                                </p:cTn>
                              </p:par>
                            </p:childTnLst>
                          </p:cTn>
                        </p:par>
                        <p:par>
                          <p:cTn id="240" fill="hold">
                            <p:stCondLst>
                              <p:cond delay="34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
                                        <p:tgtEl>
                                          <p:spTgt spid="83"/>
                                        </p:tgtEl>
                                      </p:cBhvr>
                                    </p:animEffect>
                                  </p:childTnLst>
                                </p:cTn>
                              </p:par>
                            </p:childTnLst>
                          </p:cTn>
                        </p:par>
                        <p:par>
                          <p:cTn id="244" fill="hold">
                            <p:stCondLst>
                              <p:cond delay="3450"/>
                            </p:stCondLst>
                            <p:childTnLst>
                              <p:par>
                                <p:cTn id="245" presetID="10" presetClass="entr" presetSubtype="0" fill="hold" grpId="0" nodeType="afterEffect">
                                  <p:stCondLst>
                                    <p:cond delay="0"/>
                                  </p:stCondLst>
                                  <p:childTnLst>
                                    <p:set>
                                      <p:cBhvr>
                                        <p:cTn id="246" dur="1" fill="hold">
                                          <p:stCondLst>
                                            <p:cond delay="0"/>
                                          </p:stCondLst>
                                        </p:cTn>
                                        <p:tgtEl>
                                          <p:spTgt spid="92"/>
                                        </p:tgtEl>
                                        <p:attrNameLst>
                                          <p:attrName>style.visibility</p:attrName>
                                        </p:attrNameLst>
                                      </p:cBhvr>
                                      <p:to>
                                        <p:strVal val="visible"/>
                                      </p:to>
                                    </p:set>
                                    <p:animEffect transition="in" filter="fade">
                                      <p:cBhvr>
                                        <p:cTn id="247" dur="50"/>
                                        <p:tgtEl>
                                          <p:spTgt spid="92"/>
                                        </p:tgtEl>
                                      </p:cBhvr>
                                    </p:animEffect>
                                  </p:childTnLst>
                                </p:cTn>
                              </p:par>
                            </p:childTnLst>
                          </p:cTn>
                        </p:par>
                        <p:par>
                          <p:cTn id="248" fill="hold">
                            <p:stCondLst>
                              <p:cond delay="3500"/>
                            </p:stCondLst>
                            <p:childTnLst>
                              <p:par>
                                <p:cTn id="249" presetID="10" presetClass="entr" presetSubtype="0" fill="hold" grpId="0" nodeType="afterEffect">
                                  <p:stCondLst>
                                    <p:cond delay="0"/>
                                  </p:stCondLst>
                                  <p:childTnLst>
                                    <p:set>
                                      <p:cBhvr>
                                        <p:cTn id="250" dur="1" fill="hold">
                                          <p:stCondLst>
                                            <p:cond delay="0"/>
                                          </p:stCondLst>
                                        </p:cTn>
                                        <p:tgtEl>
                                          <p:spTgt spid="11"/>
                                        </p:tgtEl>
                                        <p:attrNameLst>
                                          <p:attrName>style.visibility</p:attrName>
                                        </p:attrNameLst>
                                      </p:cBhvr>
                                      <p:to>
                                        <p:strVal val="visible"/>
                                      </p:to>
                                    </p:set>
                                    <p:animEffect transition="in" filter="fade">
                                      <p:cBhvr>
                                        <p:cTn id="251" dur="50"/>
                                        <p:tgtEl>
                                          <p:spTgt spid="11"/>
                                        </p:tgtEl>
                                      </p:cBhvr>
                                    </p:animEffect>
                                  </p:childTnLst>
                                </p:cTn>
                              </p:par>
                            </p:childTnLst>
                          </p:cTn>
                        </p:par>
                        <p:par>
                          <p:cTn id="252" fill="hold">
                            <p:stCondLst>
                              <p:cond delay="3550"/>
                            </p:stCondLst>
                            <p:childTnLst>
                              <p:par>
                                <p:cTn id="253" presetID="10" presetClass="entr" presetSubtype="0" fill="hold" grpId="0" nodeType="afterEffect">
                                  <p:stCondLst>
                                    <p:cond delay="0"/>
                                  </p:stCondLst>
                                  <p:childTnLst>
                                    <p:set>
                                      <p:cBhvr>
                                        <p:cTn id="254" dur="1" fill="hold">
                                          <p:stCondLst>
                                            <p:cond delay="0"/>
                                          </p:stCondLst>
                                        </p:cTn>
                                        <p:tgtEl>
                                          <p:spTgt spid="21"/>
                                        </p:tgtEl>
                                        <p:attrNameLst>
                                          <p:attrName>style.visibility</p:attrName>
                                        </p:attrNameLst>
                                      </p:cBhvr>
                                      <p:to>
                                        <p:strVal val="visible"/>
                                      </p:to>
                                    </p:set>
                                    <p:animEffect transition="in" filter="fade">
                                      <p:cBhvr>
                                        <p:cTn id="255" dur="50"/>
                                        <p:tgtEl>
                                          <p:spTgt spid="21"/>
                                        </p:tgtEl>
                                      </p:cBhvr>
                                    </p:animEffect>
                                  </p:childTnLst>
                                </p:cTn>
                              </p:par>
                            </p:childTnLst>
                          </p:cTn>
                        </p:par>
                        <p:par>
                          <p:cTn id="256" fill="hold">
                            <p:stCondLst>
                              <p:cond delay="3600"/>
                            </p:stCondLst>
                            <p:childTnLst>
                              <p:par>
                                <p:cTn id="257" presetID="10" presetClass="entr" presetSubtype="0" fill="hold" grpId="0" nodeType="afterEffect">
                                  <p:stCondLst>
                                    <p:cond delay="0"/>
                                  </p:stCondLst>
                                  <p:childTnLst>
                                    <p:set>
                                      <p:cBhvr>
                                        <p:cTn id="258" dur="1" fill="hold">
                                          <p:stCondLst>
                                            <p:cond delay="0"/>
                                          </p:stCondLst>
                                        </p:cTn>
                                        <p:tgtEl>
                                          <p:spTgt spid="30"/>
                                        </p:tgtEl>
                                        <p:attrNameLst>
                                          <p:attrName>style.visibility</p:attrName>
                                        </p:attrNameLst>
                                      </p:cBhvr>
                                      <p:to>
                                        <p:strVal val="visible"/>
                                      </p:to>
                                    </p:set>
                                    <p:animEffect transition="in" filter="fade">
                                      <p:cBhvr>
                                        <p:cTn id="259" dur="50"/>
                                        <p:tgtEl>
                                          <p:spTgt spid="30"/>
                                        </p:tgtEl>
                                      </p:cBhvr>
                                    </p:animEffect>
                                  </p:childTnLst>
                                </p:cTn>
                              </p:par>
                            </p:childTnLst>
                          </p:cTn>
                        </p:par>
                        <p:par>
                          <p:cTn id="260" fill="hold">
                            <p:stCondLst>
                              <p:cond delay="3650"/>
                            </p:stCondLst>
                            <p:childTnLst>
                              <p:par>
                                <p:cTn id="261" presetID="10" presetClass="entr" presetSubtype="0" fill="hold" grpId="0" nodeType="afterEffect">
                                  <p:stCondLst>
                                    <p:cond delay="0"/>
                                  </p:stCondLst>
                                  <p:childTnLst>
                                    <p:set>
                                      <p:cBhvr>
                                        <p:cTn id="262" dur="1" fill="hold">
                                          <p:stCondLst>
                                            <p:cond delay="0"/>
                                          </p:stCondLst>
                                        </p:cTn>
                                        <p:tgtEl>
                                          <p:spTgt spid="39"/>
                                        </p:tgtEl>
                                        <p:attrNameLst>
                                          <p:attrName>style.visibility</p:attrName>
                                        </p:attrNameLst>
                                      </p:cBhvr>
                                      <p:to>
                                        <p:strVal val="visible"/>
                                      </p:to>
                                    </p:set>
                                    <p:animEffect transition="in" filter="fade">
                                      <p:cBhvr>
                                        <p:cTn id="263" dur="50"/>
                                        <p:tgtEl>
                                          <p:spTgt spid="39"/>
                                        </p:tgtEl>
                                      </p:cBhvr>
                                    </p:animEffect>
                                  </p:childTnLst>
                                </p:cTn>
                              </p:par>
                            </p:childTnLst>
                          </p:cTn>
                        </p:par>
                        <p:par>
                          <p:cTn id="264" fill="hold">
                            <p:stCondLst>
                              <p:cond delay="3700"/>
                            </p:stCondLst>
                            <p:childTnLst>
                              <p:par>
                                <p:cTn id="265" presetID="10" presetClass="entr" presetSubtype="0" fill="hold" grpId="0" nodeType="afterEffect">
                                  <p:stCondLst>
                                    <p:cond delay="0"/>
                                  </p:stCondLst>
                                  <p:childTnLst>
                                    <p:set>
                                      <p:cBhvr>
                                        <p:cTn id="266" dur="1" fill="hold">
                                          <p:stCondLst>
                                            <p:cond delay="0"/>
                                          </p:stCondLst>
                                        </p:cTn>
                                        <p:tgtEl>
                                          <p:spTgt spid="48"/>
                                        </p:tgtEl>
                                        <p:attrNameLst>
                                          <p:attrName>style.visibility</p:attrName>
                                        </p:attrNameLst>
                                      </p:cBhvr>
                                      <p:to>
                                        <p:strVal val="visible"/>
                                      </p:to>
                                    </p:set>
                                    <p:animEffect transition="in" filter="fade">
                                      <p:cBhvr>
                                        <p:cTn id="267" dur="50"/>
                                        <p:tgtEl>
                                          <p:spTgt spid="48"/>
                                        </p:tgtEl>
                                      </p:cBhvr>
                                    </p:animEffect>
                                  </p:childTnLst>
                                </p:cTn>
                              </p:par>
                            </p:childTnLst>
                          </p:cTn>
                        </p:par>
                        <p:par>
                          <p:cTn id="268" fill="hold">
                            <p:stCondLst>
                              <p:cond delay="3750"/>
                            </p:stCondLst>
                            <p:childTnLst>
                              <p:par>
                                <p:cTn id="269" presetID="10" presetClass="entr" presetSubtype="0" fill="hold" grpId="0" nodeType="afterEffect">
                                  <p:stCondLst>
                                    <p:cond delay="0"/>
                                  </p:stCondLst>
                                  <p:childTnLst>
                                    <p:set>
                                      <p:cBhvr>
                                        <p:cTn id="270" dur="1" fill="hold">
                                          <p:stCondLst>
                                            <p:cond delay="0"/>
                                          </p:stCondLst>
                                        </p:cTn>
                                        <p:tgtEl>
                                          <p:spTgt spid="57"/>
                                        </p:tgtEl>
                                        <p:attrNameLst>
                                          <p:attrName>style.visibility</p:attrName>
                                        </p:attrNameLst>
                                      </p:cBhvr>
                                      <p:to>
                                        <p:strVal val="visible"/>
                                      </p:to>
                                    </p:set>
                                    <p:animEffect transition="in" filter="fade">
                                      <p:cBhvr>
                                        <p:cTn id="271" dur="50"/>
                                        <p:tgtEl>
                                          <p:spTgt spid="57"/>
                                        </p:tgtEl>
                                      </p:cBhvr>
                                    </p:animEffect>
                                  </p:childTnLst>
                                </p:cTn>
                              </p:par>
                            </p:childTnLst>
                          </p:cTn>
                        </p:par>
                        <p:par>
                          <p:cTn id="272" fill="hold">
                            <p:stCondLst>
                              <p:cond delay="3800"/>
                            </p:stCondLst>
                            <p:childTnLst>
                              <p:par>
                                <p:cTn id="273" presetID="10" presetClass="entr" presetSubtype="0" fill="hold" grpId="0" nodeType="afterEffect">
                                  <p:stCondLst>
                                    <p:cond delay="0"/>
                                  </p:stCondLst>
                                  <p:childTnLst>
                                    <p:set>
                                      <p:cBhvr>
                                        <p:cTn id="274" dur="1" fill="hold">
                                          <p:stCondLst>
                                            <p:cond delay="0"/>
                                          </p:stCondLst>
                                        </p:cTn>
                                        <p:tgtEl>
                                          <p:spTgt spid="66"/>
                                        </p:tgtEl>
                                        <p:attrNameLst>
                                          <p:attrName>style.visibility</p:attrName>
                                        </p:attrNameLst>
                                      </p:cBhvr>
                                      <p:to>
                                        <p:strVal val="visible"/>
                                      </p:to>
                                    </p:set>
                                    <p:animEffect transition="in" filter="fade">
                                      <p:cBhvr>
                                        <p:cTn id="275" dur="50"/>
                                        <p:tgtEl>
                                          <p:spTgt spid="66"/>
                                        </p:tgtEl>
                                      </p:cBhvr>
                                    </p:animEffect>
                                  </p:childTnLst>
                                </p:cTn>
                              </p:par>
                            </p:childTnLst>
                          </p:cTn>
                        </p:par>
                        <p:par>
                          <p:cTn id="276" fill="hold">
                            <p:stCondLst>
                              <p:cond delay="3850"/>
                            </p:stCondLst>
                            <p:childTnLst>
                              <p:par>
                                <p:cTn id="277" presetID="10" presetClass="entr" presetSubtype="0" fill="hold" grpId="0" nodeType="after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fade">
                                      <p:cBhvr>
                                        <p:cTn id="279" dur="50"/>
                                        <p:tgtEl>
                                          <p:spTgt spid="75"/>
                                        </p:tgtEl>
                                      </p:cBhvr>
                                    </p:animEffect>
                                  </p:childTnLst>
                                </p:cTn>
                              </p:par>
                            </p:childTnLst>
                          </p:cTn>
                        </p:par>
                        <p:par>
                          <p:cTn id="280" fill="hold">
                            <p:stCondLst>
                              <p:cond delay="3900"/>
                            </p:stCondLst>
                            <p:childTnLst>
                              <p:par>
                                <p:cTn id="281" presetID="10" presetClass="entr" presetSubtype="0" fill="hold" grpId="0" nodeType="afterEffect">
                                  <p:stCondLst>
                                    <p:cond delay="0"/>
                                  </p:stCondLst>
                                  <p:childTnLst>
                                    <p:set>
                                      <p:cBhvr>
                                        <p:cTn id="282" dur="1" fill="hold">
                                          <p:stCondLst>
                                            <p:cond delay="0"/>
                                          </p:stCondLst>
                                        </p:cTn>
                                        <p:tgtEl>
                                          <p:spTgt spid="84"/>
                                        </p:tgtEl>
                                        <p:attrNameLst>
                                          <p:attrName>style.visibility</p:attrName>
                                        </p:attrNameLst>
                                      </p:cBhvr>
                                      <p:to>
                                        <p:strVal val="visible"/>
                                      </p:to>
                                    </p:set>
                                    <p:animEffect transition="in" filter="fade">
                                      <p:cBhvr>
                                        <p:cTn id="283" dur="50"/>
                                        <p:tgtEl>
                                          <p:spTgt spid="84"/>
                                        </p:tgtEl>
                                      </p:cBhvr>
                                    </p:animEffect>
                                  </p:childTnLst>
                                </p:cTn>
                              </p:par>
                            </p:childTnLst>
                          </p:cTn>
                        </p:par>
                        <p:par>
                          <p:cTn id="284" fill="hold">
                            <p:stCondLst>
                              <p:cond delay="3950"/>
                            </p:stCondLst>
                            <p:childTnLst>
                              <p:par>
                                <p:cTn id="285" presetID="10" presetClass="entr" presetSubtype="0" fill="hold" grpId="0" nodeType="afterEffect">
                                  <p:stCondLst>
                                    <p:cond delay="0"/>
                                  </p:stCondLst>
                                  <p:childTnLst>
                                    <p:set>
                                      <p:cBhvr>
                                        <p:cTn id="286" dur="1" fill="hold">
                                          <p:stCondLst>
                                            <p:cond delay="0"/>
                                          </p:stCondLst>
                                        </p:cTn>
                                        <p:tgtEl>
                                          <p:spTgt spid="93"/>
                                        </p:tgtEl>
                                        <p:attrNameLst>
                                          <p:attrName>style.visibility</p:attrName>
                                        </p:attrNameLst>
                                      </p:cBhvr>
                                      <p:to>
                                        <p:strVal val="visible"/>
                                      </p:to>
                                    </p:set>
                                    <p:animEffect transition="in" filter="fade">
                                      <p:cBhvr>
                                        <p:cTn id="287" dur="50"/>
                                        <p:tgtEl>
                                          <p:spTgt spid="93"/>
                                        </p:tgtEl>
                                      </p:cBhvr>
                                    </p:animEffect>
                                  </p:childTnLst>
                                </p:cTn>
                              </p:par>
                            </p:childTnLst>
                          </p:cTn>
                        </p:par>
                        <p:par>
                          <p:cTn id="288" fill="hold">
                            <p:stCondLst>
                              <p:cond delay="4000"/>
                            </p:stCondLst>
                            <p:childTnLst>
                              <p:par>
                                <p:cTn id="289" presetID="10" presetClass="entr" presetSubtype="0" fill="hold" grpId="0" nodeType="after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
                                        <p:tgtEl>
                                          <p:spTgt spid="12"/>
                                        </p:tgtEl>
                                      </p:cBhvr>
                                    </p:animEffect>
                                  </p:childTnLst>
                                </p:cTn>
                              </p:par>
                            </p:childTnLst>
                          </p:cTn>
                        </p:par>
                        <p:par>
                          <p:cTn id="292" fill="hold">
                            <p:stCondLst>
                              <p:cond delay="4050"/>
                            </p:stCondLst>
                            <p:childTnLst>
                              <p:par>
                                <p:cTn id="293" presetID="10" presetClass="entr" presetSubtype="0" fill="hold" grpId="0" nodeType="afterEffect">
                                  <p:stCondLst>
                                    <p:cond delay="0"/>
                                  </p:stCondLst>
                                  <p:childTnLst>
                                    <p:set>
                                      <p:cBhvr>
                                        <p:cTn id="294" dur="1" fill="hold">
                                          <p:stCondLst>
                                            <p:cond delay="0"/>
                                          </p:stCondLst>
                                        </p:cTn>
                                        <p:tgtEl>
                                          <p:spTgt spid="22"/>
                                        </p:tgtEl>
                                        <p:attrNameLst>
                                          <p:attrName>style.visibility</p:attrName>
                                        </p:attrNameLst>
                                      </p:cBhvr>
                                      <p:to>
                                        <p:strVal val="visible"/>
                                      </p:to>
                                    </p:set>
                                    <p:animEffect transition="in" filter="fade">
                                      <p:cBhvr>
                                        <p:cTn id="295" dur="50"/>
                                        <p:tgtEl>
                                          <p:spTgt spid="22"/>
                                        </p:tgtEl>
                                      </p:cBhvr>
                                    </p:animEffect>
                                  </p:childTnLst>
                                </p:cTn>
                              </p:par>
                            </p:childTnLst>
                          </p:cTn>
                        </p:par>
                        <p:par>
                          <p:cTn id="296" fill="hold">
                            <p:stCondLst>
                              <p:cond delay="4100"/>
                            </p:stCondLst>
                            <p:childTnLst>
                              <p:par>
                                <p:cTn id="297" presetID="10" presetClass="entr" presetSubtype="0" fill="hold" grpId="0" nodeType="afterEffect">
                                  <p:stCondLst>
                                    <p:cond delay="0"/>
                                  </p:stCondLst>
                                  <p:childTnLst>
                                    <p:set>
                                      <p:cBhvr>
                                        <p:cTn id="298" dur="1" fill="hold">
                                          <p:stCondLst>
                                            <p:cond delay="0"/>
                                          </p:stCondLst>
                                        </p:cTn>
                                        <p:tgtEl>
                                          <p:spTgt spid="31"/>
                                        </p:tgtEl>
                                        <p:attrNameLst>
                                          <p:attrName>style.visibility</p:attrName>
                                        </p:attrNameLst>
                                      </p:cBhvr>
                                      <p:to>
                                        <p:strVal val="visible"/>
                                      </p:to>
                                    </p:set>
                                    <p:animEffect transition="in" filter="fade">
                                      <p:cBhvr>
                                        <p:cTn id="299" dur="50"/>
                                        <p:tgtEl>
                                          <p:spTgt spid="31"/>
                                        </p:tgtEl>
                                      </p:cBhvr>
                                    </p:animEffect>
                                  </p:childTnLst>
                                </p:cTn>
                              </p:par>
                            </p:childTnLst>
                          </p:cTn>
                        </p:par>
                        <p:par>
                          <p:cTn id="300" fill="hold">
                            <p:stCondLst>
                              <p:cond delay="4150"/>
                            </p:stCondLst>
                            <p:childTnLst>
                              <p:par>
                                <p:cTn id="301" presetID="10" presetClass="entr" presetSubtype="0" fill="hold" grpId="0" nodeType="afterEffect">
                                  <p:stCondLst>
                                    <p:cond delay="0"/>
                                  </p:stCondLst>
                                  <p:childTnLst>
                                    <p:set>
                                      <p:cBhvr>
                                        <p:cTn id="302" dur="1" fill="hold">
                                          <p:stCondLst>
                                            <p:cond delay="0"/>
                                          </p:stCondLst>
                                        </p:cTn>
                                        <p:tgtEl>
                                          <p:spTgt spid="40"/>
                                        </p:tgtEl>
                                        <p:attrNameLst>
                                          <p:attrName>style.visibility</p:attrName>
                                        </p:attrNameLst>
                                      </p:cBhvr>
                                      <p:to>
                                        <p:strVal val="visible"/>
                                      </p:to>
                                    </p:set>
                                    <p:animEffect transition="in" filter="fade">
                                      <p:cBhvr>
                                        <p:cTn id="303" dur="50"/>
                                        <p:tgtEl>
                                          <p:spTgt spid="40"/>
                                        </p:tgtEl>
                                      </p:cBhvr>
                                    </p:animEffect>
                                  </p:childTnLst>
                                </p:cTn>
                              </p:par>
                            </p:childTnLst>
                          </p:cTn>
                        </p:par>
                        <p:par>
                          <p:cTn id="304" fill="hold">
                            <p:stCondLst>
                              <p:cond delay="42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50"/>
                                        <p:tgtEl>
                                          <p:spTgt spid="49"/>
                                        </p:tgtEl>
                                      </p:cBhvr>
                                    </p:animEffect>
                                  </p:childTnLst>
                                </p:cTn>
                              </p:par>
                            </p:childTnLst>
                          </p:cTn>
                        </p:par>
                        <p:par>
                          <p:cTn id="308" fill="hold">
                            <p:stCondLst>
                              <p:cond delay="4250"/>
                            </p:stCondLst>
                            <p:childTnLst>
                              <p:par>
                                <p:cTn id="309" presetID="10" presetClass="entr" presetSubtype="0" fill="hold" grpId="0" nodeType="afterEffect">
                                  <p:stCondLst>
                                    <p:cond delay="0"/>
                                  </p:stCondLst>
                                  <p:childTnLst>
                                    <p:set>
                                      <p:cBhvr>
                                        <p:cTn id="310" dur="1" fill="hold">
                                          <p:stCondLst>
                                            <p:cond delay="0"/>
                                          </p:stCondLst>
                                        </p:cTn>
                                        <p:tgtEl>
                                          <p:spTgt spid="58"/>
                                        </p:tgtEl>
                                        <p:attrNameLst>
                                          <p:attrName>style.visibility</p:attrName>
                                        </p:attrNameLst>
                                      </p:cBhvr>
                                      <p:to>
                                        <p:strVal val="visible"/>
                                      </p:to>
                                    </p:set>
                                    <p:animEffect transition="in" filter="fade">
                                      <p:cBhvr>
                                        <p:cTn id="311" dur="50"/>
                                        <p:tgtEl>
                                          <p:spTgt spid="58"/>
                                        </p:tgtEl>
                                      </p:cBhvr>
                                    </p:animEffect>
                                  </p:childTnLst>
                                </p:cTn>
                              </p:par>
                            </p:childTnLst>
                          </p:cTn>
                        </p:par>
                        <p:par>
                          <p:cTn id="312" fill="hold">
                            <p:stCondLst>
                              <p:cond delay="4300"/>
                            </p:stCondLst>
                            <p:childTnLst>
                              <p:par>
                                <p:cTn id="313" presetID="10" presetClass="entr" presetSubtype="0" fill="hold" grpId="0" nodeType="afterEffect">
                                  <p:stCondLst>
                                    <p:cond delay="0"/>
                                  </p:stCondLst>
                                  <p:childTnLst>
                                    <p:set>
                                      <p:cBhvr>
                                        <p:cTn id="314" dur="1" fill="hold">
                                          <p:stCondLst>
                                            <p:cond delay="0"/>
                                          </p:stCondLst>
                                        </p:cTn>
                                        <p:tgtEl>
                                          <p:spTgt spid="67"/>
                                        </p:tgtEl>
                                        <p:attrNameLst>
                                          <p:attrName>style.visibility</p:attrName>
                                        </p:attrNameLst>
                                      </p:cBhvr>
                                      <p:to>
                                        <p:strVal val="visible"/>
                                      </p:to>
                                    </p:set>
                                    <p:animEffect transition="in" filter="fade">
                                      <p:cBhvr>
                                        <p:cTn id="315" dur="50"/>
                                        <p:tgtEl>
                                          <p:spTgt spid="67"/>
                                        </p:tgtEl>
                                      </p:cBhvr>
                                    </p:animEffect>
                                  </p:childTnLst>
                                </p:cTn>
                              </p:par>
                            </p:childTnLst>
                          </p:cTn>
                        </p:par>
                        <p:par>
                          <p:cTn id="316" fill="hold">
                            <p:stCondLst>
                              <p:cond delay="4350"/>
                            </p:stCondLst>
                            <p:childTnLst>
                              <p:par>
                                <p:cTn id="317" presetID="10" presetClass="entr" presetSubtype="0" fill="hold" grpId="0" nodeType="afterEffect">
                                  <p:stCondLst>
                                    <p:cond delay="0"/>
                                  </p:stCondLst>
                                  <p:childTnLst>
                                    <p:set>
                                      <p:cBhvr>
                                        <p:cTn id="318" dur="1" fill="hold">
                                          <p:stCondLst>
                                            <p:cond delay="0"/>
                                          </p:stCondLst>
                                        </p:cTn>
                                        <p:tgtEl>
                                          <p:spTgt spid="76"/>
                                        </p:tgtEl>
                                        <p:attrNameLst>
                                          <p:attrName>style.visibility</p:attrName>
                                        </p:attrNameLst>
                                      </p:cBhvr>
                                      <p:to>
                                        <p:strVal val="visible"/>
                                      </p:to>
                                    </p:set>
                                    <p:animEffect transition="in" filter="fade">
                                      <p:cBhvr>
                                        <p:cTn id="319" dur="50"/>
                                        <p:tgtEl>
                                          <p:spTgt spid="76"/>
                                        </p:tgtEl>
                                      </p:cBhvr>
                                    </p:animEffect>
                                  </p:childTnLst>
                                </p:cTn>
                              </p:par>
                            </p:childTnLst>
                          </p:cTn>
                        </p:par>
                        <p:par>
                          <p:cTn id="320" fill="hold">
                            <p:stCondLst>
                              <p:cond delay="4400"/>
                            </p:stCondLst>
                            <p:childTnLst>
                              <p:par>
                                <p:cTn id="321" presetID="10" presetClass="entr" presetSubtype="0" fill="hold" grpId="0" nodeType="afterEffect">
                                  <p:stCondLst>
                                    <p:cond delay="0"/>
                                  </p:stCondLst>
                                  <p:childTnLst>
                                    <p:set>
                                      <p:cBhvr>
                                        <p:cTn id="322" dur="1" fill="hold">
                                          <p:stCondLst>
                                            <p:cond delay="0"/>
                                          </p:stCondLst>
                                        </p:cTn>
                                        <p:tgtEl>
                                          <p:spTgt spid="85"/>
                                        </p:tgtEl>
                                        <p:attrNameLst>
                                          <p:attrName>style.visibility</p:attrName>
                                        </p:attrNameLst>
                                      </p:cBhvr>
                                      <p:to>
                                        <p:strVal val="visible"/>
                                      </p:to>
                                    </p:set>
                                    <p:animEffect transition="in" filter="fade">
                                      <p:cBhvr>
                                        <p:cTn id="323" dur="50"/>
                                        <p:tgtEl>
                                          <p:spTgt spid="85"/>
                                        </p:tgtEl>
                                      </p:cBhvr>
                                    </p:animEffect>
                                  </p:childTnLst>
                                </p:cTn>
                              </p:par>
                            </p:childTnLst>
                          </p:cTn>
                        </p:par>
                        <p:par>
                          <p:cTn id="324" fill="hold">
                            <p:stCondLst>
                              <p:cond delay="4450"/>
                            </p:stCondLst>
                            <p:childTnLst>
                              <p:par>
                                <p:cTn id="325" presetID="10" presetClass="entr" presetSubtype="0" fill="hold" grpId="0" nodeType="afterEffect">
                                  <p:stCondLst>
                                    <p:cond delay="0"/>
                                  </p:stCondLst>
                                  <p:childTnLst>
                                    <p:set>
                                      <p:cBhvr>
                                        <p:cTn id="326" dur="1" fill="hold">
                                          <p:stCondLst>
                                            <p:cond delay="0"/>
                                          </p:stCondLst>
                                        </p:cTn>
                                        <p:tgtEl>
                                          <p:spTgt spid="94"/>
                                        </p:tgtEl>
                                        <p:attrNameLst>
                                          <p:attrName>style.visibility</p:attrName>
                                        </p:attrNameLst>
                                      </p:cBhvr>
                                      <p:to>
                                        <p:strVal val="visible"/>
                                      </p:to>
                                    </p:set>
                                    <p:animEffect transition="in" filter="fade">
                                      <p:cBhvr>
                                        <p:cTn id="327" dur="50"/>
                                        <p:tgtEl>
                                          <p:spTgt spid="94"/>
                                        </p:tgtEl>
                                      </p:cBhvr>
                                    </p:animEffect>
                                  </p:childTnLst>
                                </p:cTn>
                              </p:par>
                            </p:childTnLst>
                          </p:cTn>
                        </p:par>
                        <p:par>
                          <p:cTn id="328" fill="hold">
                            <p:stCondLst>
                              <p:cond delay="4500"/>
                            </p:stCondLst>
                            <p:childTnLst>
                              <p:par>
                                <p:cTn id="329" presetID="10" presetClass="entr" presetSubtype="0" fill="hold" grpId="0" nodeType="afterEffect">
                                  <p:stCondLst>
                                    <p:cond delay="0"/>
                                  </p:stCondLst>
                                  <p:childTnLst>
                                    <p:set>
                                      <p:cBhvr>
                                        <p:cTn id="330" dur="1" fill="hold">
                                          <p:stCondLst>
                                            <p:cond delay="0"/>
                                          </p:stCondLst>
                                        </p:cTn>
                                        <p:tgtEl>
                                          <p:spTgt spid="13"/>
                                        </p:tgtEl>
                                        <p:attrNameLst>
                                          <p:attrName>style.visibility</p:attrName>
                                        </p:attrNameLst>
                                      </p:cBhvr>
                                      <p:to>
                                        <p:strVal val="visible"/>
                                      </p:to>
                                    </p:set>
                                    <p:animEffect transition="in" filter="fade">
                                      <p:cBhvr>
                                        <p:cTn id="331" dur="50"/>
                                        <p:tgtEl>
                                          <p:spTgt spid="13"/>
                                        </p:tgtEl>
                                      </p:cBhvr>
                                    </p:animEffect>
                                  </p:childTnLst>
                                </p:cTn>
                              </p:par>
                            </p:childTnLst>
                          </p:cTn>
                        </p:par>
                        <p:par>
                          <p:cTn id="332" fill="hold">
                            <p:stCondLst>
                              <p:cond delay="4550"/>
                            </p:stCondLst>
                            <p:childTnLst>
                              <p:par>
                                <p:cTn id="333" presetID="10" presetClass="entr" presetSubtype="0" fill="hold" grpId="0" nodeType="afterEffect">
                                  <p:stCondLst>
                                    <p:cond delay="0"/>
                                  </p:stCondLst>
                                  <p:childTnLst>
                                    <p:set>
                                      <p:cBhvr>
                                        <p:cTn id="334" dur="1" fill="hold">
                                          <p:stCondLst>
                                            <p:cond delay="0"/>
                                          </p:stCondLst>
                                        </p:cTn>
                                        <p:tgtEl>
                                          <p:spTgt spid="23"/>
                                        </p:tgtEl>
                                        <p:attrNameLst>
                                          <p:attrName>style.visibility</p:attrName>
                                        </p:attrNameLst>
                                      </p:cBhvr>
                                      <p:to>
                                        <p:strVal val="visible"/>
                                      </p:to>
                                    </p:set>
                                    <p:animEffect transition="in" filter="fade">
                                      <p:cBhvr>
                                        <p:cTn id="335" dur="50"/>
                                        <p:tgtEl>
                                          <p:spTgt spid="23"/>
                                        </p:tgtEl>
                                      </p:cBhvr>
                                    </p:animEffect>
                                  </p:childTnLst>
                                </p:cTn>
                              </p:par>
                            </p:childTnLst>
                          </p:cTn>
                        </p:par>
                        <p:par>
                          <p:cTn id="336" fill="hold">
                            <p:stCondLst>
                              <p:cond delay="4600"/>
                            </p:stCondLst>
                            <p:childTnLst>
                              <p:par>
                                <p:cTn id="337" presetID="10" presetClass="entr" presetSubtype="0" fill="hold" grpId="0" nodeType="afterEffect">
                                  <p:stCondLst>
                                    <p:cond delay="0"/>
                                  </p:stCondLst>
                                  <p:childTnLst>
                                    <p:set>
                                      <p:cBhvr>
                                        <p:cTn id="338" dur="1" fill="hold">
                                          <p:stCondLst>
                                            <p:cond delay="0"/>
                                          </p:stCondLst>
                                        </p:cTn>
                                        <p:tgtEl>
                                          <p:spTgt spid="32"/>
                                        </p:tgtEl>
                                        <p:attrNameLst>
                                          <p:attrName>style.visibility</p:attrName>
                                        </p:attrNameLst>
                                      </p:cBhvr>
                                      <p:to>
                                        <p:strVal val="visible"/>
                                      </p:to>
                                    </p:set>
                                    <p:animEffect transition="in" filter="fade">
                                      <p:cBhvr>
                                        <p:cTn id="339" dur="50"/>
                                        <p:tgtEl>
                                          <p:spTgt spid="32"/>
                                        </p:tgtEl>
                                      </p:cBhvr>
                                    </p:animEffect>
                                  </p:childTnLst>
                                </p:cTn>
                              </p:par>
                            </p:childTnLst>
                          </p:cTn>
                        </p:par>
                        <p:par>
                          <p:cTn id="340" fill="hold">
                            <p:stCondLst>
                              <p:cond delay="4650"/>
                            </p:stCondLst>
                            <p:childTnLst>
                              <p:par>
                                <p:cTn id="341" presetID="10" presetClass="entr" presetSubtype="0" fill="hold" grpId="0" nodeType="afterEffect">
                                  <p:stCondLst>
                                    <p:cond delay="0"/>
                                  </p:stCondLst>
                                  <p:childTnLst>
                                    <p:set>
                                      <p:cBhvr>
                                        <p:cTn id="342" dur="1" fill="hold">
                                          <p:stCondLst>
                                            <p:cond delay="0"/>
                                          </p:stCondLst>
                                        </p:cTn>
                                        <p:tgtEl>
                                          <p:spTgt spid="41"/>
                                        </p:tgtEl>
                                        <p:attrNameLst>
                                          <p:attrName>style.visibility</p:attrName>
                                        </p:attrNameLst>
                                      </p:cBhvr>
                                      <p:to>
                                        <p:strVal val="visible"/>
                                      </p:to>
                                    </p:set>
                                    <p:animEffect transition="in" filter="fade">
                                      <p:cBhvr>
                                        <p:cTn id="343" dur="50"/>
                                        <p:tgtEl>
                                          <p:spTgt spid="41"/>
                                        </p:tgtEl>
                                      </p:cBhvr>
                                    </p:animEffect>
                                  </p:childTnLst>
                                </p:cTn>
                              </p:par>
                            </p:childTnLst>
                          </p:cTn>
                        </p:par>
                        <p:par>
                          <p:cTn id="344" fill="hold">
                            <p:stCondLst>
                              <p:cond delay="4700"/>
                            </p:stCondLst>
                            <p:childTnLst>
                              <p:par>
                                <p:cTn id="345" presetID="1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50"/>
                                        <p:tgtEl>
                                          <p:spTgt spid="50"/>
                                        </p:tgtEl>
                                      </p:cBhvr>
                                    </p:animEffect>
                                  </p:childTnLst>
                                </p:cTn>
                              </p:par>
                            </p:childTnLst>
                          </p:cTn>
                        </p:par>
                        <p:par>
                          <p:cTn id="348" fill="hold">
                            <p:stCondLst>
                              <p:cond delay="4750"/>
                            </p:stCondLst>
                            <p:childTnLst>
                              <p:par>
                                <p:cTn id="349" presetID="10" presetClass="entr" presetSubtype="0" fill="hold" grpId="0" nodeType="afterEffect">
                                  <p:stCondLst>
                                    <p:cond delay="0"/>
                                  </p:stCondLst>
                                  <p:childTnLst>
                                    <p:set>
                                      <p:cBhvr>
                                        <p:cTn id="350" dur="1" fill="hold">
                                          <p:stCondLst>
                                            <p:cond delay="0"/>
                                          </p:stCondLst>
                                        </p:cTn>
                                        <p:tgtEl>
                                          <p:spTgt spid="59"/>
                                        </p:tgtEl>
                                        <p:attrNameLst>
                                          <p:attrName>style.visibility</p:attrName>
                                        </p:attrNameLst>
                                      </p:cBhvr>
                                      <p:to>
                                        <p:strVal val="visible"/>
                                      </p:to>
                                    </p:set>
                                    <p:animEffect transition="in" filter="fade">
                                      <p:cBhvr>
                                        <p:cTn id="351" dur="50"/>
                                        <p:tgtEl>
                                          <p:spTgt spid="59"/>
                                        </p:tgtEl>
                                      </p:cBhvr>
                                    </p:animEffect>
                                  </p:childTnLst>
                                </p:cTn>
                              </p:par>
                            </p:childTnLst>
                          </p:cTn>
                        </p:par>
                        <p:par>
                          <p:cTn id="352" fill="hold">
                            <p:stCondLst>
                              <p:cond delay="4800"/>
                            </p:stCondLst>
                            <p:childTnLst>
                              <p:par>
                                <p:cTn id="353" presetID="10" presetClass="entr" presetSubtype="0" fill="hold" grpId="0" nodeType="afterEffect">
                                  <p:stCondLst>
                                    <p:cond delay="0"/>
                                  </p:stCondLst>
                                  <p:childTnLst>
                                    <p:set>
                                      <p:cBhvr>
                                        <p:cTn id="354" dur="1" fill="hold">
                                          <p:stCondLst>
                                            <p:cond delay="0"/>
                                          </p:stCondLst>
                                        </p:cTn>
                                        <p:tgtEl>
                                          <p:spTgt spid="68"/>
                                        </p:tgtEl>
                                        <p:attrNameLst>
                                          <p:attrName>style.visibility</p:attrName>
                                        </p:attrNameLst>
                                      </p:cBhvr>
                                      <p:to>
                                        <p:strVal val="visible"/>
                                      </p:to>
                                    </p:set>
                                    <p:animEffect transition="in" filter="fade">
                                      <p:cBhvr>
                                        <p:cTn id="355" dur="50"/>
                                        <p:tgtEl>
                                          <p:spTgt spid="68"/>
                                        </p:tgtEl>
                                      </p:cBhvr>
                                    </p:animEffect>
                                  </p:childTnLst>
                                </p:cTn>
                              </p:par>
                            </p:childTnLst>
                          </p:cTn>
                        </p:par>
                        <p:par>
                          <p:cTn id="356" fill="hold">
                            <p:stCondLst>
                              <p:cond delay="4850"/>
                            </p:stCondLst>
                            <p:childTnLst>
                              <p:par>
                                <p:cTn id="357" presetID="10" presetClass="entr" presetSubtype="0" fill="hold" grpId="0" nodeType="afterEffect">
                                  <p:stCondLst>
                                    <p:cond delay="0"/>
                                  </p:stCondLst>
                                  <p:childTnLst>
                                    <p:set>
                                      <p:cBhvr>
                                        <p:cTn id="358" dur="1" fill="hold">
                                          <p:stCondLst>
                                            <p:cond delay="0"/>
                                          </p:stCondLst>
                                        </p:cTn>
                                        <p:tgtEl>
                                          <p:spTgt spid="77"/>
                                        </p:tgtEl>
                                        <p:attrNameLst>
                                          <p:attrName>style.visibility</p:attrName>
                                        </p:attrNameLst>
                                      </p:cBhvr>
                                      <p:to>
                                        <p:strVal val="visible"/>
                                      </p:to>
                                    </p:set>
                                    <p:animEffect transition="in" filter="fade">
                                      <p:cBhvr>
                                        <p:cTn id="359" dur="50"/>
                                        <p:tgtEl>
                                          <p:spTgt spid="77"/>
                                        </p:tgtEl>
                                      </p:cBhvr>
                                    </p:animEffect>
                                  </p:childTnLst>
                                </p:cTn>
                              </p:par>
                            </p:childTnLst>
                          </p:cTn>
                        </p:par>
                        <p:par>
                          <p:cTn id="360" fill="hold">
                            <p:stCondLst>
                              <p:cond delay="4900"/>
                            </p:stCondLst>
                            <p:childTnLst>
                              <p:par>
                                <p:cTn id="361" presetID="10" presetClass="entr" presetSubtype="0" fill="hold" grpId="0" nodeType="afterEffect">
                                  <p:stCondLst>
                                    <p:cond delay="0"/>
                                  </p:stCondLst>
                                  <p:childTnLst>
                                    <p:set>
                                      <p:cBhvr>
                                        <p:cTn id="362" dur="1" fill="hold">
                                          <p:stCondLst>
                                            <p:cond delay="0"/>
                                          </p:stCondLst>
                                        </p:cTn>
                                        <p:tgtEl>
                                          <p:spTgt spid="86"/>
                                        </p:tgtEl>
                                        <p:attrNameLst>
                                          <p:attrName>style.visibility</p:attrName>
                                        </p:attrNameLst>
                                      </p:cBhvr>
                                      <p:to>
                                        <p:strVal val="visible"/>
                                      </p:to>
                                    </p:set>
                                    <p:animEffect transition="in" filter="fade">
                                      <p:cBhvr>
                                        <p:cTn id="363" dur="50"/>
                                        <p:tgtEl>
                                          <p:spTgt spid="86"/>
                                        </p:tgtEl>
                                      </p:cBhvr>
                                    </p:animEffect>
                                  </p:childTnLst>
                                </p:cTn>
                              </p:par>
                            </p:childTnLst>
                          </p:cTn>
                        </p:par>
                        <p:par>
                          <p:cTn id="364" fill="hold">
                            <p:stCondLst>
                              <p:cond delay="4950"/>
                            </p:stCondLst>
                            <p:childTnLst>
                              <p:par>
                                <p:cTn id="365" presetID="10" presetClass="entr" presetSubtype="0" fill="hold" grpId="0" nodeType="afterEffect">
                                  <p:stCondLst>
                                    <p:cond delay="0"/>
                                  </p:stCondLst>
                                  <p:childTnLst>
                                    <p:set>
                                      <p:cBhvr>
                                        <p:cTn id="366" dur="1" fill="hold">
                                          <p:stCondLst>
                                            <p:cond delay="0"/>
                                          </p:stCondLst>
                                        </p:cTn>
                                        <p:tgtEl>
                                          <p:spTgt spid="95"/>
                                        </p:tgtEl>
                                        <p:attrNameLst>
                                          <p:attrName>style.visibility</p:attrName>
                                        </p:attrNameLst>
                                      </p:cBhvr>
                                      <p:to>
                                        <p:strVal val="visible"/>
                                      </p:to>
                                    </p:set>
                                    <p:animEffect transition="in" filter="fade">
                                      <p:cBhvr>
                                        <p:cTn id="367" dur="50"/>
                                        <p:tgtEl>
                                          <p:spTgt spid="95"/>
                                        </p:tgtEl>
                                      </p:cBhvr>
                                    </p:animEffect>
                                  </p:childTnLst>
                                </p:cTn>
                              </p:par>
                            </p:childTnLst>
                          </p:cTn>
                        </p:par>
                        <p:par>
                          <p:cTn id="368" fill="hold">
                            <p:stCondLst>
                              <p:cond delay="5000"/>
                            </p:stCondLst>
                            <p:childTnLst>
                              <p:par>
                                <p:cTn id="369" presetID="10" presetClass="entr" presetSubtype="0" fill="hold" grpId="0" nodeType="afterEffect">
                                  <p:stCondLst>
                                    <p:cond delay="0"/>
                                  </p:stCondLst>
                                  <p:childTnLst>
                                    <p:set>
                                      <p:cBhvr>
                                        <p:cTn id="370" dur="1" fill="hold">
                                          <p:stCondLst>
                                            <p:cond delay="0"/>
                                          </p:stCondLst>
                                        </p:cTn>
                                        <p:tgtEl>
                                          <p:spTgt spid="14"/>
                                        </p:tgtEl>
                                        <p:attrNameLst>
                                          <p:attrName>style.visibility</p:attrName>
                                        </p:attrNameLst>
                                      </p:cBhvr>
                                      <p:to>
                                        <p:strVal val="visible"/>
                                      </p:to>
                                    </p:set>
                                    <p:animEffect transition="in" filter="fade">
                                      <p:cBhvr>
                                        <p:cTn id="371" dur="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1"/>
            </a:pPr>
            <a:r>
              <a:rPr lang="en-US" dirty="0"/>
              <a:t>The “one baptism” of Christ’s Great Commission is taught in these verses, which will be examined in this series of studies:</a:t>
            </a:r>
          </a:p>
        </p:txBody>
      </p:sp>
      <p:sp>
        <p:nvSpPr>
          <p:cNvPr id="96" name="Rectangle 11">
            <a:extLst>
              <a:ext uri="{FF2B5EF4-FFF2-40B4-BE49-F238E27FC236}">
                <a16:creationId xmlns:a16="http://schemas.microsoft.com/office/drawing/2014/main" id="{BAF4AD01-F1C0-42BB-9AB0-3F1BB5F9D3BB}"/>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8:36</a:t>
            </a:r>
            <a:endParaRPr kumimoji="0" lang="en-US" altLang="en-US" sz="1800" b="0" i="0" u="none" strike="noStrike" cap="none" normalizeH="0" baseline="0">
              <a:ln>
                <a:noFill/>
              </a:ln>
              <a:effectLst>
                <a:glow rad="63500">
                  <a:schemeClr val="bg1"/>
                </a:glow>
              </a:effectLst>
            </a:endParaRPr>
          </a:p>
        </p:txBody>
      </p:sp>
      <p:sp>
        <p:nvSpPr>
          <p:cNvPr id="97" name="Rectangle 12">
            <a:extLst>
              <a:ext uri="{FF2B5EF4-FFF2-40B4-BE49-F238E27FC236}">
                <a16:creationId xmlns:a16="http://schemas.microsoft.com/office/drawing/2014/main" id="{3AEC7E38-4CD7-4D16-8805-A72404534C68}"/>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18:8</a:t>
            </a:r>
            <a:endParaRPr kumimoji="0" lang="en-US" altLang="en-US" sz="1800" b="0" i="0" u="none" strike="noStrike" cap="none" normalizeH="0" baseline="0">
              <a:ln>
                <a:noFill/>
              </a:ln>
              <a:effectLst>
                <a:glow rad="63500">
                  <a:schemeClr val="bg1"/>
                </a:glow>
              </a:effectLst>
            </a:endParaRPr>
          </a:p>
        </p:txBody>
      </p:sp>
      <p:sp>
        <p:nvSpPr>
          <p:cNvPr id="98" name="Rectangle 13">
            <a:extLst>
              <a:ext uri="{FF2B5EF4-FFF2-40B4-BE49-F238E27FC236}">
                <a16:creationId xmlns:a16="http://schemas.microsoft.com/office/drawing/2014/main" id="{4C0E64B8-31DE-4D61-8266-2295D78FC8A4}"/>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1:15</a:t>
            </a:r>
            <a:endParaRPr kumimoji="0" lang="en-US" altLang="en-US" sz="1800" b="0" i="0" u="none" strike="noStrike" cap="none" normalizeH="0" baseline="0">
              <a:ln>
                <a:noFill/>
              </a:ln>
              <a:effectLst>
                <a:glow rad="63500">
                  <a:schemeClr val="bg1"/>
                </a:glow>
              </a:effectLst>
            </a:endParaRPr>
          </a:p>
        </p:txBody>
      </p:sp>
      <p:sp>
        <p:nvSpPr>
          <p:cNvPr id="99" name="Rectangle 14">
            <a:extLst>
              <a:ext uri="{FF2B5EF4-FFF2-40B4-BE49-F238E27FC236}">
                <a16:creationId xmlns:a16="http://schemas.microsoft.com/office/drawing/2014/main" id="{82D2EACF-04B6-4E83-BF68-B35F61688538}"/>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effectLst>
                <a:glow rad="63500">
                  <a:schemeClr val="bg1"/>
                </a:glow>
              </a:effectLst>
            </a:endParaRPr>
          </a:p>
        </p:txBody>
      </p:sp>
      <p:sp>
        <p:nvSpPr>
          <p:cNvPr id="100" name="Rectangle 21">
            <a:extLst>
              <a:ext uri="{FF2B5EF4-FFF2-40B4-BE49-F238E27FC236}">
                <a16:creationId xmlns:a16="http://schemas.microsoft.com/office/drawing/2014/main" id="{53C17175-03F9-483F-8B6D-DBBC14EEB894}"/>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8:38</a:t>
            </a:r>
            <a:endParaRPr kumimoji="0" lang="en-US" altLang="en-US" sz="1800" b="0" i="0" u="none" strike="noStrike" cap="none" normalizeH="0" baseline="0">
              <a:ln>
                <a:noFill/>
              </a:ln>
              <a:effectLst>
                <a:glow rad="63500">
                  <a:schemeClr val="bg1"/>
                </a:glow>
              </a:effectLst>
            </a:endParaRPr>
          </a:p>
        </p:txBody>
      </p:sp>
      <p:sp>
        <p:nvSpPr>
          <p:cNvPr id="101" name="Rectangle 23">
            <a:extLst>
              <a:ext uri="{FF2B5EF4-FFF2-40B4-BE49-F238E27FC236}">
                <a16:creationId xmlns:a16="http://schemas.microsoft.com/office/drawing/2014/main" id="{EF7D1019-C717-495A-BE9A-706F8F25C3C9}"/>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1:16</a:t>
            </a:r>
            <a:endParaRPr kumimoji="0" lang="en-US" altLang="en-US" sz="1800" b="0" i="0" u="none" strike="noStrike" cap="none" normalizeH="0" baseline="0">
              <a:ln>
                <a:noFill/>
              </a:ln>
              <a:effectLst>
                <a:glow rad="63500">
                  <a:schemeClr val="bg1"/>
                </a:glow>
              </a:effectLst>
            </a:endParaRPr>
          </a:p>
        </p:txBody>
      </p:sp>
      <p:sp>
        <p:nvSpPr>
          <p:cNvPr id="102" name="Rectangle 30">
            <a:extLst>
              <a:ext uri="{FF2B5EF4-FFF2-40B4-BE49-F238E27FC236}">
                <a16:creationId xmlns:a16="http://schemas.microsoft.com/office/drawing/2014/main" id="{8B8421FC-1990-4AF7-9D18-753C85907BF7}"/>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9:18</a:t>
            </a:r>
            <a:endParaRPr kumimoji="0" lang="en-US" altLang="en-US" sz="1800" b="0" i="0" u="none" strike="noStrike" cap="none" normalizeH="0" baseline="0">
              <a:ln>
                <a:noFill/>
              </a:ln>
              <a:effectLst>
                <a:glow rad="63500">
                  <a:schemeClr val="bg1"/>
                </a:glow>
              </a:effectLst>
            </a:endParaRPr>
          </a:p>
        </p:txBody>
      </p:sp>
      <p:sp>
        <p:nvSpPr>
          <p:cNvPr id="103" name="Rectangle 32">
            <a:extLst>
              <a:ext uri="{FF2B5EF4-FFF2-40B4-BE49-F238E27FC236}">
                <a16:creationId xmlns:a16="http://schemas.microsoft.com/office/drawing/2014/main" id="{5F3ADC00-423C-4BB0-ACE0-3955C93AB6CE}"/>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1:17</a:t>
            </a:r>
            <a:endParaRPr kumimoji="0" lang="en-US" altLang="en-US" sz="1800" b="0" i="0" u="none" strike="noStrike" cap="none" normalizeH="0" baseline="0">
              <a:ln>
                <a:noFill/>
              </a:ln>
              <a:effectLst>
                <a:glow rad="63500">
                  <a:schemeClr val="bg1"/>
                </a:glow>
              </a:effectLst>
            </a:endParaRPr>
          </a:p>
        </p:txBody>
      </p:sp>
      <p:sp>
        <p:nvSpPr>
          <p:cNvPr id="104" name="Rectangle 48">
            <a:extLst>
              <a:ext uri="{FF2B5EF4-FFF2-40B4-BE49-F238E27FC236}">
                <a16:creationId xmlns:a16="http://schemas.microsoft.com/office/drawing/2014/main" id="{91280BA6-17EF-4E5E-A297-6B6712449449}"/>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10:47</a:t>
            </a:r>
            <a:endParaRPr kumimoji="0" lang="en-US" altLang="en-US" sz="1800" b="0" i="0" u="none" strike="noStrike" cap="none" normalizeH="0" baseline="0">
              <a:ln>
                <a:noFill/>
              </a:ln>
              <a:effectLst>
                <a:glow rad="63500">
                  <a:schemeClr val="bg1"/>
                </a:glow>
              </a:effectLst>
            </a:endParaRPr>
          </a:p>
        </p:txBody>
      </p:sp>
      <p:sp>
        <p:nvSpPr>
          <p:cNvPr id="105" name="Rectangle 49">
            <a:extLst>
              <a:ext uri="{FF2B5EF4-FFF2-40B4-BE49-F238E27FC236}">
                <a16:creationId xmlns:a16="http://schemas.microsoft.com/office/drawing/2014/main" id="{E38AF84D-F3E2-4D4A-9EB1-9D072754294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19:5</a:t>
            </a:r>
            <a:endParaRPr kumimoji="0" lang="en-US" altLang="en-US" sz="1800" b="0" i="0" u="none" strike="noStrike" cap="none" normalizeH="0" baseline="0">
              <a:ln>
                <a:noFill/>
              </a:ln>
              <a:effectLst>
                <a:glow rad="63500">
                  <a:schemeClr val="bg1"/>
                </a:glow>
              </a:effectLst>
            </a:endParaRPr>
          </a:p>
        </p:txBody>
      </p:sp>
      <p:sp>
        <p:nvSpPr>
          <p:cNvPr id="106" name="Rectangle 50">
            <a:extLst>
              <a:ext uri="{FF2B5EF4-FFF2-40B4-BE49-F238E27FC236}">
                <a16:creationId xmlns:a16="http://schemas.microsoft.com/office/drawing/2014/main" id="{9CD0DBDB-387B-45FC-AE36-38C98E44668B}"/>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effectLst>
                <a:glow rad="63500">
                  <a:schemeClr val="bg1"/>
                </a:glow>
              </a:effectLst>
            </a:endParaRPr>
          </a:p>
        </p:txBody>
      </p:sp>
      <p:sp>
        <p:nvSpPr>
          <p:cNvPr id="108" name="Rectangle 57">
            <a:extLst>
              <a:ext uri="{FF2B5EF4-FFF2-40B4-BE49-F238E27FC236}">
                <a16:creationId xmlns:a16="http://schemas.microsoft.com/office/drawing/2014/main" id="{3A593152-BBAE-432E-AAE3-319EA62136F5}"/>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10:48</a:t>
            </a:r>
            <a:endParaRPr kumimoji="0" lang="en-US" altLang="en-US" sz="1800" b="0" i="0" u="none" strike="noStrike" cap="none" normalizeH="0" baseline="0">
              <a:ln>
                <a:noFill/>
              </a:ln>
              <a:effectLst>
                <a:glow rad="63500">
                  <a:schemeClr val="bg1"/>
                </a:glow>
              </a:effectLst>
            </a:endParaRPr>
          </a:p>
        </p:txBody>
      </p:sp>
      <p:sp>
        <p:nvSpPr>
          <p:cNvPr id="109" name="Rectangle 58">
            <a:extLst>
              <a:ext uri="{FF2B5EF4-FFF2-40B4-BE49-F238E27FC236}">
                <a16:creationId xmlns:a16="http://schemas.microsoft.com/office/drawing/2014/main" id="{FBCF9C97-FBC6-4145-9316-CD80F326D361}"/>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22:16</a:t>
            </a:r>
            <a:endParaRPr kumimoji="0" lang="en-US" altLang="en-US" sz="1800" b="0" i="0" u="none" strike="noStrike" cap="none" normalizeH="0" baseline="0">
              <a:ln>
                <a:noFill/>
              </a:ln>
              <a:effectLst>
                <a:glow rad="63500">
                  <a:schemeClr val="bg1"/>
                </a:glow>
              </a:effectLst>
            </a:endParaRPr>
          </a:p>
        </p:txBody>
      </p:sp>
      <p:sp>
        <p:nvSpPr>
          <p:cNvPr id="110" name="Rectangle 61">
            <a:extLst>
              <a:ext uri="{FF2B5EF4-FFF2-40B4-BE49-F238E27FC236}">
                <a16:creationId xmlns:a16="http://schemas.microsoft.com/office/drawing/2014/main" id="{CC10A0ED-9242-4F46-854B-050FE1345C15}"/>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Mt. 28:19</a:t>
            </a:r>
            <a:endParaRPr kumimoji="0" lang="en-US" altLang="en-US" sz="1800" b="0" i="0" u="none" strike="noStrike" cap="none" normalizeH="0" baseline="0" dirty="0">
              <a:ln>
                <a:noFill/>
              </a:ln>
              <a:effectLst>
                <a:glow rad="63500">
                  <a:schemeClr val="bg1"/>
                </a:glow>
              </a:effectLst>
            </a:endParaRPr>
          </a:p>
        </p:txBody>
      </p:sp>
      <p:sp>
        <p:nvSpPr>
          <p:cNvPr id="111" name="Rectangle 65">
            <a:extLst>
              <a:ext uri="{FF2B5EF4-FFF2-40B4-BE49-F238E27FC236}">
                <a16:creationId xmlns:a16="http://schemas.microsoft.com/office/drawing/2014/main" id="{B63E113A-F544-4937-AEB3-B6A9B8543B5A}"/>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2:41</a:t>
            </a:r>
            <a:endParaRPr kumimoji="0" lang="en-US" altLang="en-US" sz="1800" b="0" i="0" u="none" strike="noStrike" cap="none" normalizeH="0" baseline="0">
              <a:ln>
                <a:noFill/>
              </a:ln>
              <a:effectLst>
                <a:glow rad="63500">
                  <a:schemeClr val="bg1"/>
                </a:glow>
              </a:effectLst>
            </a:endParaRPr>
          </a:p>
        </p:txBody>
      </p:sp>
      <p:sp>
        <p:nvSpPr>
          <p:cNvPr id="112" name="Rectangle 67">
            <a:extLst>
              <a:ext uri="{FF2B5EF4-FFF2-40B4-BE49-F238E27FC236}">
                <a16:creationId xmlns:a16="http://schemas.microsoft.com/office/drawing/2014/main" id="{C5F53E7B-4B3A-4499-B7AC-71DA22395D32}"/>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Ro. 6:3</a:t>
            </a:r>
            <a:endParaRPr kumimoji="0" lang="en-US" altLang="en-US" sz="1800" b="0" i="0" u="none" strike="noStrike" cap="none" normalizeH="0" baseline="0">
              <a:ln>
                <a:noFill/>
              </a:ln>
              <a:effectLst>
                <a:glow rad="63500">
                  <a:schemeClr val="bg1"/>
                </a:glow>
              </a:effectLst>
            </a:endParaRPr>
          </a:p>
        </p:txBody>
      </p:sp>
      <p:sp>
        <p:nvSpPr>
          <p:cNvPr id="113" name="Rectangle 68">
            <a:extLst>
              <a:ext uri="{FF2B5EF4-FFF2-40B4-BE49-F238E27FC236}">
                <a16:creationId xmlns:a16="http://schemas.microsoft.com/office/drawing/2014/main" id="{AE12F996-606B-41EA-A295-B2B234BB294A}"/>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Gal. 3:27</a:t>
            </a:r>
            <a:endParaRPr kumimoji="0" lang="en-US" altLang="en-US" sz="1800" b="0" i="0" u="none" strike="noStrike" cap="none" normalizeH="0" baseline="0">
              <a:ln>
                <a:noFill/>
              </a:ln>
              <a:effectLst>
                <a:glow rad="63500">
                  <a:schemeClr val="bg1"/>
                </a:glow>
              </a:effectLst>
            </a:endParaRPr>
          </a:p>
        </p:txBody>
      </p:sp>
      <p:sp>
        <p:nvSpPr>
          <p:cNvPr id="114" name="Rectangle 74">
            <a:extLst>
              <a:ext uri="{FF2B5EF4-FFF2-40B4-BE49-F238E27FC236}">
                <a16:creationId xmlns:a16="http://schemas.microsoft.com/office/drawing/2014/main" id="{463D1CF7-3FFF-467D-A44F-2C851F2F41DB}"/>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8:12</a:t>
            </a:r>
            <a:endParaRPr kumimoji="0" lang="en-US" altLang="en-US" sz="1800" b="0" i="0" u="none" strike="noStrike" cap="none" normalizeH="0" baseline="0">
              <a:ln>
                <a:noFill/>
              </a:ln>
              <a:effectLst>
                <a:glow rad="63500">
                  <a:schemeClr val="bg1"/>
                </a:glow>
              </a:effectLst>
            </a:endParaRPr>
          </a:p>
        </p:txBody>
      </p:sp>
      <p:sp>
        <p:nvSpPr>
          <p:cNvPr id="115" name="Rectangle 76">
            <a:extLst>
              <a:ext uri="{FF2B5EF4-FFF2-40B4-BE49-F238E27FC236}">
                <a16:creationId xmlns:a16="http://schemas.microsoft.com/office/drawing/2014/main" id="{84764B3F-DC71-489E-B1A2-27D84090BCE3}"/>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Ro. 6:4</a:t>
            </a:r>
            <a:endParaRPr kumimoji="0" lang="en-US" altLang="en-US" sz="1800" b="0" i="0" u="none" strike="noStrike" cap="none" normalizeH="0" baseline="0">
              <a:ln>
                <a:noFill/>
              </a:ln>
              <a:effectLst>
                <a:glow rad="63500">
                  <a:schemeClr val="bg1"/>
                </a:glow>
              </a:effectLst>
            </a:endParaRPr>
          </a:p>
        </p:txBody>
      </p:sp>
      <p:sp>
        <p:nvSpPr>
          <p:cNvPr id="116" name="Rectangle 77">
            <a:extLst>
              <a:ext uri="{FF2B5EF4-FFF2-40B4-BE49-F238E27FC236}">
                <a16:creationId xmlns:a16="http://schemas.microsoft.com/office/drawing/2014/main" id="{CD15C062-BAC0-437E-B4EB-2910EFD89C47}"/>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Eph. 4:5</a:t>
            </a:r>
            <a:endParaRPr kumimoji="0" lang="en-US" altLang="en-US" sz="1800" b="0" i="0" u="none" strike="noStrike" cap="none" normalizeH="0" baseline="0">
              <a:ln>
                <a:noFill/>
              </a:ln>
              <a:effectLst>
                <a:glow rad="63500">
                  <a:schemeClr val="bg1"/>
                </a:glow>
              </a:effectLst>
            </a:endParaRPr>
          </a:p>
        </p:txBody>
      </p:sp>
      <p:sp>
        <p:nvSpPr>
          <p:cNvPr id="117" name="Rectangle 80">
            <a:extLst>
              <a:ext uri="{FF2B5EF4-FFF2-40B4-BE49-F238E27FC236}">
                <a16:creationId xmlns:a16="http://schemas.microsoft.com/office/drawing/2014/main" id="{92A75362-E41D-42CC-8097-C01D33EB3BA8}"/>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Mk. 16:16</a:t>
            </a:r>
            <a:endParaRPr kumimoji="0" lang="en-US" altLang="en-US" sz="1800" b="0" i="0" u="none" strike="noStrike" cap="none" normalizeH="0" baseline="0" dirty="0">
              <a:ln>
                <a:noFill/>
              </a:ln>
              <a:effectLst>
                <a:glow rad="63500">
                  <a:schemeClr val="bg1"/>
                </a:glow>
              </a:effectLst>
            </a:endParaRPr>
          </a:p>
        </p:txBody>
      </p:sp>
      <p:sp>
        <p:nvSpPr>
          <p:cNvPr id="118" name="Rectangle 83">
            <a:extLst>
              <a:ext uri="{FF2B5EF4-FFF2-40B4-BE49-F238E27FC236}">
                <a16:creationId xmlns:a16="http://schemas.microsoft.com/office/drawing/2014/main" id="{A65D008D-5C28-4B34-8757-0A7C87663F15}"/>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8:13</a:t>
            </a:r>
            <a:endParaRPr kumimoji="0" lang="en-US" altLang="en-US" sz="1800" b="0" i="0" u="none" strike="noStrike" cap="none" normalizeH="0" baseline="0">
              <a:ln>
                <a:noFill/>
              </a:ln>
              <a:effectLst>
                <a:glow rad="63500">
                  <a:schemeClr val="bg1"/>
                </a:glow>
              </a:effectLst>
            </a:endParaRPr>
          </a:p>
        </p:txBody>
      </p:sp>
      <p:sp>
        <p:nvSpPr>
          <p:cNvPr id="119" name="Rectangle 84">
            <a:extLst>
              <a:ext uri="{FF2B5EF4-FFF2-40B4-BE49-F238E27FC236}">
                <a16:creationId xmlns:a16="http://schemas.microsoft.com/office/drawing/2014/main" id="{13BBE09B-4E8B-471C-A605-9968225E898C}"/>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16:15</a:t>
            </a:r>
            <a:endParaRPr kumimoji="0" lang="en-US" altLang="en-US" sz="1800" b="0" i="0" u="none" strike="noStrike" cap="none" normalizeH="0" baseline="0">
              <a:ln>
                <a:noFill/>
              </a:ln>
              <a:effectLst>
                <a:glow rad="63500">
                  <a:schemeClr val="bg1"/>
                </a:glow>
              </a:effectLst>
            </a:endParaRPr>
          </a:p>
        </p:txBody>
      </p:sp>
      <p:sp>
        <p:nvSpPr>
          <p:cNvPr id="120" name="Rectangle 85">
            <a:extLst>
              <a:ext uri="{FF2B5EF4-FFF2-40B4-BE49-F238E27FC236}">
                <a16:creationId xmlns:a16="http://schemas.microsoft.com/office/drawing/2014/main" id="{21EB2CB3-CB03-4B62-B4C3-7F84C46D6224}"/>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1:13</a:t>
            </a:r>
            <a:endParaRPr kumimoji="0" lang="en-US" altLang="en-US" sz="1800" b="0" i="0" u="none" strike="noStrike" cap="none" normalizeH="0" baseline="0">
              <a:ln>
                <a:noFill/>
              </a:ln>
              <a:effectLst>
                <a:glow rad="63500">
                  <a:schemeClr val="bg1"/>
                </a:glow>
              </a:effectLst>
            </a:endParaRPr>
          </a:p>
        </p:txBody>
      </p:sp>
      <p:sp>
        <p:nvSpPr>
          <p:cNvPr id="121" name="Rectangle 86">
            <a:extLst>
              <a:ext uri="{FF2B5EF4-FFF2-40B4-BE49-F238E27FC236}">
                <a16:creationId xmlns:a16="http://schemas.microsoft.com/office/drawing/2014/main" id="{5005589E-C9F3-43BB-A00A-71D5F23A0269}"/>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Col. 2:12</a:t>
            </a:r>
            <a:endParaRPr kumimoji="0" lang="en-US" altLang="en-US" sz="1800" b="0" i="0" u="none" strike="noStrike" cap="none" normalizeH="0" baseline="0">
              <a:ln>
                <a:noFill/>
              </a:ln>
              <a:effectLst>
                <a:glow rad="63500">
                  <a:schemeClr val="bg1"/>
                </a:glow>
              </a:effectLst>
            </a:endParaRPr>
          </a:p>
        </p:txBody>
      </p:sp>
      <p:sp>
        <p:nvSpPr>
          <p:cNvPr id="122" name="Rectangle 92">
            <a:extLst>
              <a:ext uri="{FF2B5EF4-FFF2-40B4-BE49-F238E27FC236}">
                <a16:creationId xmlns:a16="http://schemas.microsoft.com/office/drawing/2014/main" id="{D39D141A-D68B-4D4C-92C6-C9619DB81A09}"/>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8:16</a:t>
            </a:r>
            <a:endParaRPr kumimoji="0" lang="en-US" altLang="en-US" sz="1800" b="0" i="0" u="none" strike="noStrike" cap="none" normalizeH="0" baseline="0">
              <a:ln>
                <a:noFill/>
              </a:ln>
              <a:effectLst>
                <a:glow rad="63500">
                  <a:schemeClr val="bg1"/>
                </a:glow>
              </a:effectLst>
            </a:endParaRPr>
          </a:p>
        </p:txBody>
      </p:sp>
      <p:sp>
        <p:nvSpPr>
          <p:cNvPr id="123" name="Rectangle 93">
            <a:extLst>
              <a:ext uri="{FF2B5EF4-FFF2-40B4-BE49-F238E27FC236}">
                <a16:creationId xmlns:a16="http://schemas.microsoft.com/office/drawing/2014/main" id="{0CCEF04C-05F3-4A80-BF75-E5300C5DAAB0}"/>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16:33</a:t>
            </a:r>
            <a:endParaRPr kumimoji="0" lang="en-US" altLang="en-US" sz="1800" b="0" i="0" u="none" strike="noStrike" cap="none" normalizeH="0" baseline="0">
              <a:ln>
                <a:noFill/>
              </a:ln>
              <a:effectLst>
                <a:glow rad="63500">
                  <a:schemeClr val="bg1"/>
                </a:glow>
              </a:effectLst>
            </a:endParaRPr>
          </a:p>
        </p:txBody>
      </p:sp>
      <p:sp>
        <p:nvSpPr>
          <p:cNvPr id="124" name="Rectangle 94">
            <a:extLst>
              <a:ext uri="{FF2B5EF4-FFF2-40B4-BE49-F238E27FC236}">
                <a16:creationId xmlns:a16="http://schemas.microsoft.com/office/drawing/2014/main" id="{6FB5F108-0A86-42D2-8319-E3F11E5055E9}"/>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1:14</a:t>
            </a:r>
            <a:endParaRPr kumimoji="0" lang="en-US" altLang="en-US" sz="1800" b="0" i="0" u="none" strike="noStrike" cap="none" normalizeH="0" baseline="0">
              <a:ln>
                <a:noFill/>
              </a:ln>
              <a:effectLst>
                <a:glow rad="63500">
                  <a:schemeClr val="bg1"/>
                </a:glow>
              </a:effectLst>
            </a:endParaRPr>
          </a:p>
        </p:txBody>
      </p:sp>
      <p:sp>
        <p:nvSpPr>
          <p:cNvPr id="4" name="TextBox 3">
            <a:extLst>
              <a:ext uri="{FF2B5EF4-FFF2-40B4-BE49-F238E27FC236}">
                <a16:creationId xmlns:a16="http://schemas.microsoft.com/office/drawing/2014/main" id="{83850AA4-83C5-44DA-9143-1EF71D2E624E}"/>
              </a:ext>
            </a:extLst>
          </p:cNvPr>
          <p:cNvSpPr txBox="1"/>
          <p:nvPr/>
        </p:nvSpPr>
        <p:spPr>
          <a:xfrm>
            <a:off x="6161875" y="4841857"/>
            <a:ext cx="850392" cy="307777"/>
          </a:xfrm>
          <a:prstGeom prst="rect">
            <a:avLst/>
          </a:prstGeom>
          <a:noFill/>
        </p:spPr>
        <p:txBody>
          <a:bodyPr wrap="square" lIns="0" tIns="0" rIns="0" bIns="0" rtlCol="0">
            <a:spAutoFit/>
          </a:bodyPr>
          <a:lstStyle/>
          <a:p>
            <a:pPr algn="ctr"/>
            <a:r>
              <a:rPr lang="en-US" sz="2000" b="1" dirty="0">
                <a:effectLst>
                  <a:glow rad="63500">
                    <a:schemeClr val="bg1"/>
                  </a:glow>
                </a:effectLst>
              </a:rPr>
              <a:t>Ac. 2:38</a:t>
            </a:r>
          </a:p>
        </p:txBody>
      </p:sp>
    </p:spTree>
    <p:extLst>
      <p:ext uri="{BB962C8B-B14F-4D97-AF65-F5344CB8AC3E}">
        <p14:creationId xmlns:p14="http://schemas.microsoft.com/office/powerpoint/2010/main" val="303396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4"/>
                                        </p:tgtEl>
                                      </p:cBhvr>
                                      <p:by x="150000" y="150000"/>
                                    </p:animScale>
                                  </p:childTnLst>
                                </p:cTn>
                              </p:par>
                              <p:par>
                                <p:cTn id="12" presetID="1" presetClass="emph" presetSubtype="2" fill="hold" nodeType="withEffect">
                                  <p:stCondLst>
                                    <p:cond delay="0"/>
                                  </p:stCondLst>
                                  <p:childTnLst>
                                    <p:animClr clrSpc="rgb" dir="cw">
                                      <p:cBhvr>
                                        <p:cTn id="13" dur="2000" fill="hold"/>
                                        <p:tgtEl>
                                          <p:spTgt spid="4"/>
                                        </p:tgtEl>
                                        <p:attrNameLst>
                                          <p:attrName>fillcolor</p:attrName>
                                        </p:attrNameLst>
                                      </p:cBhvr>
                                      <p:to>
                                        <a:srgbClr val="FF0000"/>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30275" y="3367099"/>
            <a:ext cx="2791573" cy="3490901"/>
          </a:xfrm>
          <a:solidFill>
            <a:schemeClr val="tx1"/>
          </a:solidFill>
        </p:spPr>
        <p:txBody>
          <a:bodyPr>
            <a:normAutofit/>
          </a:bodyPr>
          <a:lstStyle/>
          <a:p>
            <a:pPr marL="0" lvl="1" indent="0">
              <a:spcBef>
                <a:spcPts val="1000"/>
              </a:spcBef>
              <a:buNone/>
            </a:pPr>
            <a:r>
              <a:rPr lang="en-US" dirty="0">
                <a:solidFill>
                  <a:schemeClr val="bg1"/>
                </a:solidFill>
                <a:effectLst/>
              </a:rPr>
              <a:t>The gospel was preached in its entirety for the first time.</a:t>
            </a:r>
          </a:p>
          <a:p>
            <a:pPr marL="0" lvl="1" indent="0">
              <a:spcBef>
                <a:spcPts val="1000"/>
              </a:spcBef>
              <a:buNone/>
            </a:pPr>
            <a:r>
              <a:rPr lang="en-US" dirty="0">
                <a:solidFill>
                  <a:schemeClr val="bg1"/>
                </a:solidFill>
                <a:effectLst/>
              </a:rPr>
              <a:t>The message of the gospel demanded (and demands today) a response.</a:t>
            </a:r>
          </a:p>
        </p:txBody>
      </p:sp>
      <p:sp>
        <p:nvSpPr>
          <p:cNvPr id="6" name="TextBox 5">
            <a:extLst>
              <a:ext uri="{FF2B5EF4-FFF2-40B4-BE49-F238E27FC236}">
                <a16:creationId xmlns:a16="http://schemas.microsoft.com/office/drawing/2014/main" id="{AB821D01-D841-43E7-950E-8D439F68FA2D}"/>
              </a:ext>
            </a:extLst>
          </p:cNvPr>
          <p:cNvSpPr txBox="1"/>
          <p:nvPr/>
        </p:nvSpPr>
        <p:spPr>
          <a:xfrm>
            <a:off x="312821" y="1058775"/>
            <a:ext cx="11490158" cy="2308324"/>
          </a:xfrm>
          <a:prstGeom prst="rect">
            <a:avLst/>
          </a:prstGeom>
          <a:noFill/>
        </p:spPr>
        <p:txBody>
          <a:bodyPr wrap="square" rtlCol="0">
            <a:spAutoFit/>
          </a:bodyPr>
          <a:lstStyle/>
          <a:p>
            <a:r>
              <a:rPr lang="en-US" sz="2400" b="1" dirty="0">
                <a:effectLst>
                  <a:glow rad="76200">
                    <a:schemeClr val="bg1"/>
                  </a:glow>
                </a:effectLst>
              </a:rPr>
              <a:t> 36 “Therefore let all the house of Israel know assuredly that God has made this Jesus, whom you crucified, both Lord and Christ.”</a:t>
            </a:r>
          </a:p>
          <a:p>
            <a:r>
              <a:rPr lang="en-US" sz="2400" b="1" dirty="0">
                <a:effectLst>
                  <a:glow rad="76200">
                    <a:schemeClr val="bg1"/>
                  </a:glow>
                </a:effectLst>
              </a:rPr>
              <a:t> 37 Now when they heard this, they were cut to the heart, and said to Peter and the rest of the apostles, “Men and brethren, what shall we do?”</a:t>
            </a:r>
          </a:p>
          <a:p>
            <a:r>
              <a:rPr lang="en-US" sz="2400" b="1" dirty="0">
                <a:effectLst>
                  <a:glow rad="76200">
                    <a:schemeClr val="bg1"/>
                  </a:glow>
                </a:effectLst>
              </a:rPr>
              <a:t> 38 Then Peter said to them, “Repent, and let every one of you be baptized in the name of Jesus Christ for the remission of sins; and you shall receive the gift of the Holy Spirit.”</a:t>
            </a:r>
          </a:p>
        </p:txBody>
      </p:sp>
      <p:sp>
        <p:nvSpPr>
          <p:cNvPr id="7" name="Content Placeholder 2">
            <a:extLst>
              <a:ext uri="{FF2B5EF4-FFF2-40B4-BE49-F238E27FC236}">
                <a16:creationId xmlns:a16="http://schemas.microsoft.com/office/drawing/2014/main" id="{79A3319A-8336-4651-B47B-986268C82E25}"/>
              </a:ext>
            </a:extLst>
          </p:cNvPr>
          <p:cNvSpPr txBox="1">
            <a:spLocks/>
          </p:cNvSpPr>
          <p:nvPr/>
        </p:nvSpPr>
        <p:spPr>
          <a:xfrm>
            <a:off x="3039973" y="3367099"/>
            <a:ext cx="2791573" cy="3490901"/>
          </a:xfrm>
          <a:prstGeom prst="rect">
            <a:avLst/>
          </a:prstGeom>
          <a:solidFill>
            <a:srgbClr val="0070C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They were convicted of their sin by the message of the cross (John 16:8-9).</a:t>
            </a:r>
          </a:p>
          <a:p>
            <a:pPr marL="0" lvl="1" indent="0">
              <a:spcBef>
                <a:spcPts val="1000"/>
              </a:spcBef>
              <a:buNone/>
            </a:pPr>
            <a:r>
              <a:rPr lang="en-US" dirty="0">
                <a:solidFill>
                  <a:schemeClr val="bg1"/>
                </a:solidFill>
                <a:effectLst/>
              </a:rPr>
              <a:t>“So then faith comes by hearing, and hearing by the word of God” (Rom. 10:17).</a:t>
            </a:r>
          </a:p>
        </p:txBody>
      </p:sp>
      <p:sp>
        <p:nvSpPr>
          <p:cNvPr id="8" name="Content Placeholder 2">
            <a:extLst>
              <a:ext uri="{FF2B5EF4-FFF2-40B4-BE49-F238E27FC236}">
                <a16:creationId xmlns:a16="http://schemas.microsoft.com/office/drawing/2014/main" id="{7CDBA54A-0918-4ED2-8FC0-91375F2A2BEA}"/>
              </a:ext>
            </a:extLst>
          </p:cNvPr>
          <p:cNvSpPr txBox="1">
            <a:spLocks/>
          </p:cNvSpPr>
          <p:nvPr/>
        </p:nvSpPr>
        <p:spPr>
          <a:xfrm>
            <a:off x="5962776" y="3367099"/>
            <a:ext cx="3138512" cy="3490901"/>
          </a:xfrm>
          <a:prstGeom prst="rect">
            <a:avLst/>
          </a:prstGeom>
          <a:solidFill>
            <a:srgbClr val="7030A0"/>
          </a:solidFill>
        </p:spPr>
        <p:txBody>
          <a:bodyPr vert="horz" lIns="91440" tIns="45720" rIns="91440" bIns="45720" rtlCol="0">
            <a:normAutofit lnSpcReduction="10000"/>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dirty="0">
                <a:solidFill>
                  <a:schemeClr val="bg1"/>
                </a:solidFill>
                <a:effectLst/>
              </a:rPr>
              <a:t>They recognized their need to “do” in response to the gospel, but “do” for what?  </a:t>
            </a:r>
          </a:p>
          <a:p>
            <a:pPr marL="342900" lvl="1" indent="-342900">
              <a:buFont typeface="Arial" panose="020B0604020202020204" pitchFamily="34" charset="0"/>
              <a:buChar char="•"/>
            </a:pPr>
            <a:r>
              <a:rPr lang="en-US" dirty="0">
                <a:solidFill>
                  <a:schemeClr val="bg1"/>
                </a:solidFill>
                <a:effectLst/>
              </a:rPr>
              <a:t>To be forgiven for crucifying the Son of God.</a:t>
            </a:r>
          </a:p>
          <a:p>
            <a:pPr marL="342900" lvl="1" indent="-342900">
              <a:buFont typeface="Arial" panose="020B0604020202020204" pitchFamily="34" charset="0"/>
              <a:buChar char="•"/>
            </a:pPr>
            <a:r>
              <a:rPr lang="en-US" dirty="0">
                <a:solidFill>
                  <a:schemeClr val="bg1"/>
                </a:solidFill>
                <a:effectLst/>
              </a:rPr>
              <a:t>To be freed from the burden of sin and its guilt.</a:t>
            </a:r>
          </a:p>
        </p:txBody>
      </p:sp>
      <p:sp>
        <p:nvSpPr>
          <p:cNvPr id="9" name="Content Placeholder 2">
            <a:extLst>
              <a:ext uri="{FF2B5EF4-FFF2-40B4-BE49-F238E27FC236}">
                <a16:creationId xmlns:a16="http://schemas.microsoft.com/office/drawing/2014/main" id="{6C94D453-013F-473C-93D3-84260C559EBE}"/>
              </a:ext>
            </a:extLst>
          </p:cNvPr>
          <p:cNvSpPr txBox="1">
            <a:spLocks/>
          </p:cNvSpPr>
          <p:nvPr/>
        </p:nvSpPr>
        <p:spPr>
          <a:xfrm>
            <a:off x="5441387" y="1172760"/>
            <a:ext cx="786665" cy="307282"/>
          </a:xfrm>
          <a:prstGeom prst="rect">
            <a:avLst/>
          </a:prstGeom>
          <a:solidFill>
            <a:schemeClr val="tx1"/>
          </a:solidFill>
        </p:spPr>
        <p:txBody>
          <a:bodyPr vert="horz" lIns="36576" tIns="0" rIns="0" bIns="0" rtlCol="0">
            <a:normAutofit lnSpcReduction="10000"/>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know</a:t>
            </a:r>
          </a:p>
        </p:txBody>
      </p:sp>
      <p:sp>
        <p:nvSpPr>
          <p:cNvPr id="10" name="Content Placeholder 2">
            <a:extLst>
              <a:ext uri="{FF2B5EF4-FFF2-40B4-BE49-F238E27FC236}">
                <a16:creationId xmlns:a16="http://schemas.microsoft.com/office/drawing/2014/main" id="{9808F42E-26C9-45D0-B0E3-1F8EEE302747}"/>
              </a:ext>
            </a:extLst>
          </p:cNvPr>
          <p:cNvSpPr txBox="1">
            <a:spLocks/>
          </p:cNvSpPr>
          <p:nvPr/>
        </p:nvSpPr>
        <p:spPr>
          <a:xfrm>
            <a:off x="3009016" y="1506424"/>
            <a:ext cx="2644835" cy="343312"/>
          </a:xfrm>
          <a:prstGeom prst="rect">
            <a:avLst/>
          </a:prstGeom>
          <a:solidFill>
            <a:schemeClr val="tx1"/>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both Lord and Christ</a:t>
            </a:r>
          </a:p>
        </p:txBody>
      </p:sp>
      <p:sp>
        <p:nvSpPr>
          <p:cNvPr id="13" name="Content Placeholder 2">
            <a:extLst>
              <a:ext uri="{FF2B5EF4-FFF2-40B4-BE49-F238E27FC236}">
                <a16:creationId xmlns:a16="http://schemas.microsoft.com/office/drawing/2014/main" id="{30C03686-ED66-4310-926B-3FBF0C430526}"/>
              </a:ext>
            </a:extLst>
          </p:cNvPr>
          <p:cNvSpPr txBox="1">
            <a:spLocks/>
          </p:cNvSpPr>
          <p:nvPr/>
        </p:nvSpPr>
        <p:spPr>
          <a:xfrm>
            <a:off x="2879123" y="1874994"/>
            <a:ext cx="786665"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heard</a:t>
            </a:r>
          </a:p>
        </p:txBody>
      </p:sp>
      <p:sp>
        <p:nvSpPr>
          <p:cNvPr id="14" name="Content Placeholder 2">
            <a:extLst>
              <a:ext uri="{FF2B5EF4-FFF2-40B4-BE49-F238E27FC236}">
                <a16:creationId xmlns:a16="http://schemas.microsoft.com/office/drawing/2014/main" id="{D062F6DC-3E17-4A33-8259-F626958C0E95}"/>
              </a:ext>
            </a:extLst>
          </p:cNvPr>
          <p:cNvSpPr txBox="1">
            <a:spLocks/>
          </p:cNvSpPr>
          <p:nvPr/>
        </p:nvSpPr>
        <p:spPr>
          <a:xfrm>
            <a:off x="4981472" y="2239752"/>
            <a:ext cx="2336109"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what shall we do?</a:t>
            </a:r>
          </a:p>
        </p:txBody>
      </p:sp>
      <p:sp>
        <p:nvSpPr>
          <p:cNvPr id="15" name="Content Placeholder 2">
            <a:extLst>
              <a:ext uri="{FF2B5EF4-FFF2-40B4-BE49-F238E27FC236}">
                <a16:creationId xmlns:a16="http://schemas.microsoft.com/office/drawing/2014/main" id="{46218AD6-E9EF-49F2-90B6-764486B8C0AB}"/>
              </a:ext>
            </a:extLst>
          </p:cNvPr>
          <p:cNvSpPr txBox="1">
            <a:spLocks/>
          </p:cNvSpPr>
          <p:nvPr/>
        </p:nvSpPr>
        <p:spPr>
          <a:xfrm>
            <a:off x="9232518" y="3367099"/>
            <a:ext cx="2850474" cy="3490901"/>
          </a:xfrm>
          <a:prstGeom prst="rect">
            <a:avLst/>
          </a:prstGeom>
          <a:solidFill>
            <a:schemeClr val="tx1">
              <a:lumMod val="65000"/>
              <a:lumOff val="35000"/>
            </a:schemeClr>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dirty="0">
                <a:solidFill>
                  <a:schemeClr val="bg1"/>
                </a:solidFill>
                <a:effectLst/>
              </a:rPr>
              <a:t>Their question demanded an answer:</a:t>
            </a:r>
          </a:p>
          <a:p>
            <a:pPr marL="342900" lvl="1" indent="-342900">
              <a:buFont typeface="Arial" panose="020B0604020202020204" pitchFamily="34" charset="0"/>
              <a:buChar char="•"/>
            </a:pPr>
            <a:r>
              <a:rPr lang="en-US" dirty="0">
                <a:solidFill>
                  <a:schemeClr val="bg1"/>
                </a:solidFill>
                <a:effectLst/>
              </a:rPr>
              <a:t>The answer would be the God-given answer. </a:t>
            </a:r>
          </a:p>
          <a:p>
            <a:pPr marL="342900" lvl="1" indent="-342900">
              <a:buFont typeface="Arial" panose="020B0604020202020204" pitchFamily="34" charset="0"/>
              <a:buChar char="•"/>
            </a:pPr>
            <a:r>
              <a:rPr lang="en-US" dirty="0">
                <a:solidFill>
                  <a:schemeClr val="bg1"/>
                </a:solidFill>
                <a:effectLst/>
              </a:rPr>
              <a:t>The answer would not be optional.</a:t>
            </a:r>
          </a:p>
        </p:txBody>
      </p:sp>
      <p:sp>
        <p:nvSpPr>
          <p:cNvPr id="16" name="Content Placeholder 2">
            <a:extLst>
              <a:ext uri="{FF2B5EF4-FFF2-40B4-BE49-F238E27FC236}">
                <a16:creationId xmlns:a16="http://schemas.microsoft.com/office/drawing/2014/main" id="{A7DB628E-367E-4C01-AAA8-1996CCB8DB2D}"/>
              </a:ext>
            </a:extLst>
          </p:cNvPr>
          <p:cNvSpPr txBox="1">
            <a:spLocks/>
          </p:cNvSpPr>
          <p:nvPr/>
        </p:nvSpPr>
        <p:spPr>
          <a:xfrm>
            <a:off x="810883" y="2604535"/>
            <a:ext cx="3075317" cy="352935"/>
          </a:xfrm>
          <a:prstGeom prst="rect">
            <a:avLst/>
          </a:prstGeom>
          <a:solidFill>
            <a:schemeClr val="tx1">
              <a:lumMod val="65000"/>
              <a:lumOff val="35000"/>
            </a:schemeClr>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Then Peter said to them</a:t>
            </a:r>
          </a:p>
        </p:txBody>
      </p:sp>
      <p:sp>
        <p:nvSpPr>
          <p:cNvPr id="12" name="Content Placeholder 2">
            <a:extLst>
              <a:ext uri="{FF2B5EF4-FFF2-40B4-BE49-F238E27FC236}">
                <a16:creationId xmlns:a16="http://schemas.microsoft.com/office/drawing/2014/main" id="{710E10A8-9161-4AF0-BAC5-2ECA6ECE69B9}"/>
              </a:ext>
            </a:extLst>
          </p:cNvPr>
          <p:cNvSpPr txBox="1">
            <a:spLocks/>
          </p:cNvSpPr>
          <p:nvPr/>
        </p:nvSpPr>
        <p:spPr>
          <a:xfrm>
            <a:off x="5639015" y="1874516"/>
            <a:ext cx="2030991"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cut to the heart</a:t>
            </a:r>
          </a:p>
        </p:txBody>
      </p:sp>
    </p:spTree>
    <p:extLst>
      <p:ext uri="{BB962C8B-B14F-4D97-AF65-F5344CB8AC3E}">
        <p14:creationId xmlns:p14="http://schemas.microsoft.com/office/powerpoint/2010/main" val="1572192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6" grpId="0"/>
      <p:bldP spid="7" grpId="0" animBg="1"/>
      <p:bldP spid="8" grpId="0" animBg="1"/>
      <p:bldP spid="9" grpId="0" animBg="1"/>
      <p:bldP spid="10" grpId="0" animBg="1"/>
      <p:bldP spid="13" grpId="0" animBg="1"/>
      <p:bldP spid="14" grpId="0" animBg="1"/>
      <p:bldP spid="15" grpId="0" animBg="1"/>
      <p:bldP spid="1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I.	Baptism is singled out and given a unique place in the plan of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r>
              <a:rPr lang="en-US" dirty="0"/>
              <a:t>The apostle was teaching that baptism is a natural response to the gospel.</a:t>
            </a:r>
          </a:p>
          <a:p>
            <a:r>
              <a:rPr lang="en-US" dirty="0"/>
              <a:t>While laying out the gospel plan of salvation for these first hearers, the Holy Spirit could have inspired Peter to include (or exclude) any actions that He wanted.</a:t>
            </a:r>
          </a:p>
          <a:p>
            <a:pPr lvl="1"/>
            <a:r>
              <a:rPr lang="en-US" dirty="0"/>
              <a:t>Why would baptism be mentioned at “the beginning” of the gospel, in the context of men needing forgiveness of their sins, if it has nothing to do with forgiveness?</a:t>
            </a:r>
          </a:p>
          <a:p>
            <a:r>
              <a:rPr lang="en-US" dirty="0"/>
              <a:t>If, as is commonly asserted, baptism is no different than any other Christian “work” or Christian “obedience,” why is it singled out by Peter in this text?</a:t>
            </a:r>
          </a:p>
          <a:p>
            <a:r>
              <a:rPr lang="en-US" dirty="0"/>
              <a:t>There is something unique about baptism in God’s plan for our salvation! </a:t>
            </a:r>
          </a:p>
          <a:p>
            <a:pPr lvl="1"/>
            <a:r>
              <a:rPr lang="en-US" dirty="0"/>
              <a:t>The Holy Spirit singling it out on the day of Pentecost is incontrovertible proof of that.</a:t>
            </a:r>
          </a:p>
        </p:txBody>
      </p:sp>
    </p:spTree>
    <p:extLst>
      <p:ext uri="{BB962C8B-B14F-4D97-AF65-F5344CB8AC3E}">
        <p14:creationId xmlns:p14="http://schemas.microsoft.com/office/powerpoint/2010/main" val="1976088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Baptism is in THE answer to their question.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Once the question regarding how to obtain forgiveness of sins was asked, whatever response Peter gave, while inspired by the Holy Spirit, would have been absolutely essential.</a:t>
            </a:r>
          </a:p>
          <a:p>
            <a:r>
              <a:rPr lang="en-US" dirty="0"/>
              <a:t>The truth is that baptism is commanded in the answer given.</a:t>
            </a:r>
          </a:p>
          <a:p>
            <a:pPr lvl="1"/>
            <a:r>
              <a:rPr lang="en-US" dirty="0"/>
              <a:t>As a Greek imperative, baptism was not an optional part of Peter’s response.</a:t>
            </a:r>
          </a:p>
          <a:p>
            <a:pPr lvl="1"/>
            <a:r>
              <a:rPr lang="en-US" dirty="0"/>
              <a:t>And notice the all-inclusive nature of the command: “Let every one of you…”</a:t>
            </a:r>
          </a:p>
          <a:p>
            <a:r>
              <a:rPr lang="en-US" dirty="0"/>
              <a:t>What if Peter’s response had not included repentance?  </a:t>
            </a:r>
          </a:p>
          <a:p>
            <a:pPr lvl="1"/>
            <a:r>
              <a:rPr lang="en-US" dirty="0"/>
              <a:t>Jesus specified its inclusion in the preaching of the Great Commission (Luke 24:47).</a:t>
            </a:r>
          </a:p>
          <a:p>
            <a:r>
              <a:rPr lang="en-US" dirty="0"/>
              <a:t>What if Peter’s response had not included baptism?</a:t>
            </a:r>
          </a:p>
          <a:p>
            <a:pPr lvl="1"/>
            <a:r>
              <a:rPr lang="en-US" dirty="0"/>
              <a:t>Jesus specified its inclusion in the preaching of the Great Commission (Matt. 28:19; Mark 16:16).</a:t>
            </a:r>
          </a:p>
        </p:txBody>
      </p:sp>
    </p:spTree>
    <p:extLst>
      <p:ext uri="{BB962C8B-B14F-4D97-AF65-F5344CB8AC3E}">
        <p14:creationId xmlns:p14="http://schemas.microsoft.com/office/powerpoint/2010/main" val="3325114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III.	The coordinating conjunction makes baptism as essential as repentance.</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lnSpcReduction="10000"/>
          </a:bodyPr>
          <a:lstStyle/>
          <a:p>
            <a:pPr>
              <a:lnSpc>
                <a:spcPct val="95000"/>
              </a:lnSpc>
            </a:pPr>
            <a:r>
              <a:rPr lang="en-US" dirty="0"/>
              <a:t>“Repent, </a:t>
            </a:r>
            <a:r>
              <a:rPr lang="en-US" u="sng" dirty="0"/>
              <a:t>AND</a:t>
            </a:r>
            <a:r>
              <a:rPr lang="en-US" dirty="0"/>
              <a:t> let every one of you be baptized…”</a:t>
            </a:r>
          </a:p>
          <a:p>
            <a:pPr>
              <a:lnSpc>
                <a:spcPct val="95000"/>
              </a:lnSpc>
            </a:pPr>
            <a:r>
              <a:rPr lang="en-US" dirty="0"/>
              <a:t>“And” is a coordinating conjunction, which joins two items of EQUAL grammatical or syntactic importance.</a:t>
            </a:r>
          </a:p>
          <a:p>
            <a:pPr lvl="1">
              <a:lnSpc>
                <a:spcPct val="95000"/>
              </a:lnSpc>
            </a:pPr>
            <a:r>
              <a:rPr lang="en-US" dirty="0"/>
              <a:t>The two commands of Acts 2:38 are both given equally to “every one of you.”</a:t>
            </a:r>
          </a:p>
          <a:p>
            <a:pPr lvl="1">
              <a:lnSpc>
                <a:spcPct val="95000"/>
              </a:lnSpc>
            </a:pPr>
            <a:r>
              <a:rPr lang="en-US" dirty="0"/>
              <a:t>The two commands of Acts 2:38 are both required equally by the authority of Christ.</a:t>
            </a:r>
          </a:p>
          <a:p>
            <a:pPr lvl="1">
              <a:lnSpc>
                <a:spcPct val="95000"/>
              </a:lnSpc>
            </a:pPr>
            <a:r>
              <a:rPr lang="en-US" dirty="0"/>
              <a:t>The two commands of Acts 2:38 are both tied equally to the promised blessings.</a:t>
            </a:r>
          </a:p>
          <a:p>
            <a:pPr>
              <a:lnSpc>
                <a:spcPct val="95000"/>
              </a:lnSpc>
            </a:pPr>
            <a:r>
              <a:rPr lang="en-US" dirty="0"/>
              <a:t>Being EQUALLY weighted and joined:</a:t>
            </a:r>
          </a:p>
          <a:p>
            <a:pPr lvl="1">
              <a:lnSpc>
                <a:spcPct val="95000"/>
              </a:lnSpc>
            </a:pPr>
            <a:r>
              <a:rPr lang="en-US" dirty="0"/>
              <a:t>Baptism by itself is useless in obtaining the forgiveness of sins.</a:t>
            </a:r>
          </a:p>
          <a:p>
            <a:pPr lvl="1">
              <a:lnSpc>
                <a:spcPct val="95000"/>
              </a:lnSpc>
            </a:pPr>
            <a:r>
              <a:rPr lang="en-US" dirty="0"/>
              <a:t>Repentance by itself is useless in obtaining the forgiveness of sins.</a:t>
            </a:r>
          </a:p>
          <a:p>
            <a:pPr lvl="1">
              <a:lnSpc>
                <a:spcPct val="95000"/>
              </a:lnSpc>
            </a:pPr>
            <a:r>
              <a:rPr lang="en-US" dirty="0"/>
              <a:t>The two depend on each other to accomplish their joint purpose.</a:t>
            </a:r>
          </a:p>
          <a:p>
            <a:pPr>
              <a:lnSpc>
                <a:spcPct val="95000"/>
              </a:lnSpc>
            </a:pPr>
            <a:r>
              <a:rPr lang="en-US" dirty="0"/>
              <a:t>The TWO stand or fall together!  There are no exceptions. Both are essential!</a:t>
            </a:r>
          </a:p>
        </p:txBody>
      </p:sp>
    </p:spTree>
    <p:extLst>
      <p:ext uri="{BB962C8B-B14F-4D97-AF65-F5344CB8AC3E}">
        <p14:creationId xmlns:p14="http://schemas.microsoft.com/office/powerpoint/2010/main" val="4050990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IV.	Baptism is required by the authority of Christ.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To do something “in the name of” someone means “the authority by which an act is accomplished.”</a:t>
            </a:r>
          </a:p>
          <a:p>
            <a:pPr lvl="1"/>
            <a:r>
              <a:rPr lang="en-US" dirty="0"/>
              <a:t>The expression “in the name of Jesus Christ” is “representing the authority of Christ.”</a:t>
            </a:r>
          </a:p>
          <a:p>
            <a:r>
              <a:rPr lang="en-US" dirty="0"/>
              <a:t>Having the proper authority is essential in all matters, but especially in matters relating to one’s eternal salvation (Col. 3:17; Acts 4:12).</a:t>
            </a:r>
          </a:p>
          <a:p>
            <a:r>
              <a:rPr lang="en-US" dirty="0"/>
              <a:t>In the Great Commission, Jesus tied His authority to man’s full response to the gospel (Matt. 28:18-19; Mark 16:16; Luke 24:47).</a:t>
            </a:r>
          </a:p>
          <a:p>
            <a:r>
              <a:rPr lang="en-US" dirty="0"/>
              <a:t>Submitting to the authority of Jesus Christ requires baptism.</a:t>
            </a:r>
          </a:p>
        </p:txBody>
      </p:sp>
    </p:spTree>
    <p:extLst>
      <p:ext uri="{BB962C8B-B14F-4D97-AF65-F5344CB8AC3E}">
        <p14:creationId xmlns:p14="http://schemas.microsoft.com/office/powerpoint/2010/main" val="2089821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2909</TotalTime>
  <Words>3263</Words>
  <Application>Microsoft Office PowerPoint</Application>
  <PresentationFormat>Widescreen</PresentationFormat>
  <Paragraphs>290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Tahoma</vt:lpstr>
      <vt:lpstr>Office Theme</vt:lpstr>
      <vt:lpstr>PowerPoint Presentation</vt:lpstr>
      <vt:lpstr>What are we talking about?</vt:lpstr>
      <vt:lpstr>What are we talking about?</vt:lpstr>
      <vt:lpstr>What are we talking about?</vt:lpstr>
      <vt:lpstr>PowerPoint Presentation</vt:lpstr>
      <vt:lpstr>I. Baptism is singled out and given a unique place in the plan of God.</vt:lpstr>
      <vt:lpstr>II. Baptism is in THE answer to their question.</vt:lpstr>
      <vt:lpstr>III. The coordinating conjunction makes baptism as essential as repentance.</vt:lpstr>
      <vt:lpstr>IV. Baptism is required by the authority of Christ.</vt:lpstr>
      <vt:lpstr>V. Baptism is “FOR” the remission of sins.</vt:lpstr>
      <vt:lpstr>V. Baptism is “FOR” the remission of sins.</vt:lpstr>
      <vt:lpstr>V. Baptism is “FOR” the remission of sins.</vt:lpstr>
      <vt:lpstr>V. Baptism is “FOR” the remission of sins.</vt:lpstr>
      <vt:lpstr>VI. Baptism is placed, in order, before remission of sins.</vt:lpstr>
      <vt:lpstr>VII. The response shows the essentiality of baptism.</vt:lpstr>
      <vt:lpstr>VIII. It is as simple as a verse can be!</vt:lpstr>
      <vt:lpstr>IX. Answering Objections</vt:lpstr>
      <vt:lpstr>IX. Answering Objections</vt:lpstr>
      <vt:lpstr>IX. Answering Objections</vt:lpstr>
      <vt:lpstr>IX. Answering Objections</vt:lpstr>
      <vt:lpstr>X. Summary of the place God has given baptism in Acts 2:38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15</cp:revision>
  <dcterms:created xsi:type="dcterms:W3CDTF">2021-03-30T20:36:05Z</dcterms:created>
  <dcterms:modified xsi:type="dcterms:W3CDTF">2021-06-11T16:47:41Z</dcterms:modified>
</cp:coreProperties>
</file>