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7"/>
  </p:notesMasterIdLst>
  <p:sldIdLst>
    <p:sldId id="256" r:id="rId2"/>
    <p:sldId id="257" r:id="rId3"/>
    <p:sldId id="261" r:id="rId4"/>
    <p:sldId id="281" r:id="rId5"/>
    <p:sldId id="262" r:id="rId6"/>
    <p:sldId id="289" r:id="rId7"/>
    <p:sldId id="290" r:id="rId8"/>
    <p:sldId id="291" r:id="rId9"/>
    <p:sldId id="292" r:id="rId10"/>
    <p:sldId id="293" r:id="rId11"/>
    <p:sldId id="296" r:id="rId12"/>
    <p:sldId id="294" r:id="rId13"/>
    <p:sldId id="263" r:id="rId14"/>
    <p:sldId id="295" r:id="rId15"/>
    <p:sldId id="297" r:id="rId16"/>
    <p:sldId id="298" r:id="rId17"/>
    <p:sldId id="299" r:id="rId18"/>
    <p:sldId id="305" r:id="rId19"/>
    <p:sldId id="300" r:id="rId20"/>
    <p:sldId id="301" r:id="rId21"/>
    <p:sldId id="302" r:id="rId22"/>
    <p:sldId id="303" r:id="rId23"/>
    <p:sldId id="304" r:id="rId24"/>
    <p:sldId id="272" r:id="rId25"/>
    <p:sldId id="284" r:id="rId26"/>
  </p:sldIdLst>
  <p:sldSz cx="12192000" cy="6858000"/>
  <p:notesSz cx="6858000" cy="9144000"/>
  <p:embeddedFontLst>
    <p:embeddedFont>
      <p:font typeface="Avenir Black" panose="020B0604020202020204" charset="0"/>
      <p:bold r:id="rId28"/>
      <p:italic r:id="rId29"/>
      <p:boldItalic r:id="rId30"/>
    </p:embeddedFont>
    <p:embeddedFont>
      <p:font typeface="Avenir Light Oblique" panose="020B0604020202020204" charset="0"/>
      <p:bold r:id="rId31"/>
      <p:italic r:id="rId32"/>
      <p:boldItalic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Ratio Heavy" panose="02000503000000020004" charset="0"/>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2"/>
    <p:restoredTop sz="94636"/>
  </p:normalViewPr>
  <p:slideViewPr>
    <p:cSldViewPr snapToGrid="0" snapToObjects="1">
      <p:cViewPr varScale="1">
        <p:scale>
          <a:sx n="108" d="100"/>
          <a:sy n="108" d="100"/>
        </p:scale>
        <p:origin x="360" y="78"/>
      </p:cViewPr>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5F2B7-D152-3C4B-B462-BBC140C17141}" type="datetimeFigureOut">
              <a:rPr lang="en-US" smtClean="0"/>
              <a:t>6/28/2021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316DB-209B-C540-B1CE-7FDEE7000565}" type="slidenum">
              <a:rPr lang="en-US" smtClean="0"/>
              <a:t>‹#›</a:t>
            </a:fld>
            <a:endParaRPr lang="en-US"/>
          </a:p>
        </p:txBody>
      </p:sp>
    </p:spTree>
    <p:extLst>
      <p:ext uri="{BB962C8B-B14F-4D97-AF65-F5344CB8AC3E}">
        <p14:creationId xmlns:p14="http://schemas.microsoft.com/office/powerpoint/2010/main" val="25318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2AC2D-4843-E548-A63C-E32BC03A8B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224CF3-A453-C849-9D68-7E86A708C9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93E3B5-0478-0747-BF8F-88A2492E9DCA}"/>
              </a:ext>
            </a:extLst>
          </p:cNvPr>
          <p:cNvSpPr>
            <a:spLocks noGrp="1"/>
          </p:cNvSpPr>
          <p:nvPr>
            <p:ph type="dt" sz="half" idx="10"/>
          </p:nvPr>
        </p:nvSpPr>
        <p:spPr/>
        <p:txBody>
          <a:bodyPr/>
          <a:lstStyle/>
          <a:p>
            <a:fld id="{84CE2504-D547-1D4E-907E-D464D745D99D}" type="datetimeFigureOut">
              <a:rPr lang="en-US" smtClean="0"/>
              <a:t>6/28/2021</a:t>
            </a:fld>
            <a:endParaRPr lang="en-US"/>
          </a:p>
        </p:txBody>
      </p:sp>
      <p:sp>
        <p:nvSpPr>
          <p:cNvPr id="5" name="Footer Placeholder 4">
            <a:extLst>
              <a:ext uri="{FF2B5EF4-FFF2-40B4-BE49-F238E27FC236}">
                <a16:creationId xmlns:a16="http://schemas.microsoft.com/office/drawing/2014/main" id="{2CBCFAC2-41DE-9E4D-952C-D9EABDA87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73A88-DAC1-C449-9323-B7FBFC0E0CC7}"/>
              </a:ext>
            </a:extLst>
          </p:cNvPr>
          <p:cNvSpPr>
            <a:spLocks noGrp="1"/>
          </p:cNvSpPr>
          <p:nvPr>
            <p:ph type="sldNum" sz="quarter" idx="12"/>
          </p:nvPr>
        </p:nvSpPr>
        <p:spPr/>
        <p:txBody>
          <a:bodyPr/>
          <a:lstStyle/>
          <a:p>
            <a:fld id="{87D07F1E-ADE3-3B4C-9272-A76349623C84}" type="slidenum">
              <a:rPr lang="en-US" smtClean="0"/>
              <a:t>‹#›</a:t>
            </a:fld>
            <a:endParaRPr lang="en-US"/>
          </a:p>
        </p:txBody>
      </p:sp>
    </p:spTree>
    <p:extLst>
      <p:ext uri="{BB962C8B-B14F-4D97-AF65-F5344CB8AC3E}">
        <p14:creationId xmlns:p14="http://schemas.microsoft.com/office/powerpoint/2010/main" val="195274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507E-450A-9848-9B06-BD2C032FE9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2AF3AE-7463-3947-A204-89FA996A99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3FAF5-95FC-1342-A92E-A7105C1388FB}"/>
              </a:ext>
            </a:extLst>
          </p:cNvPr>
          <p:cNvSpPr>
            <a:spLocks noGrp="1"/>
          </p:cNvSpPr>
          <p:nvPr>
            <p:ph type="dt" sz="half" idx="10"/>
          </p:nvPr>
        </p:nvSpPr>
        <p:spPr/>
        <p:txBody>
          <a:bodyPr/>
          <a:lstStyle/>
          <a:p>
            <a:fld id="{84CE2504-D547-1D4E-907E-D464D745D99D}" type="datetimeFigureOut">
              <a:rPr lang="en-US" smtClean="0"/>
              <a:t>6/28/2021</a:t>
            </a:fld>
            <a:endParaRPr lang="en-US"/>
          </a:p>
        </p:txBody>
      </p:sp>
      <p:sp>
        <p:nvSpPr>
          <p:cNvPr id="5" name="Footer Placeholder 4">
            <a:extLst>
              <a:ext uri="{FF2B5EF4-FFF2-40B4-BE49-F238E27FC236}">
                <a16:creationId xmlns:a16="http://schemas.microsoft.com/office/drawing/2014/main" id="{2B0EE434-D820-F947-94AB-3A0A8C770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8EF84-9698-3B43-AC0B-90647239707F}"/>
              </a:ext>
            </a:extLst>
          </p:cNvPr>
          <p:cNvSpPr>
            <a:spLocks noGrp="1"/>
          </p:cNvSpPr>
          <p:nvPr>
            <p:ph type="sldNum" sz="quarter" idx="12"/>
          </p:nvPr>
        </p:nvSpPr>
        <p:spPr/>
        <p:txBody>
          <a:bodyPr/>
          <a:lstStyle/>
          <a:p>
            <a:fld id="{87D07F1E-ADE3-3B4C-9272-A76349623C84}" type="slidenum">
              <a:rPr lang="en-US" smtClean="0"/>
              <a:t>‹#›</a:t>
            </a:fld>
            <a:endParaRPr lang="en-US"/>
          </a:p>
        </p:txBody>
      </p:sp>
    </p:spTree>
    <p:extLst>
      <p:ext uri="{BB962C8B-B14F-4D97-AF65-F5344CB8AC3E}">
        <p14:creationId xmlns:p14="http://schemas.microsoft.com/office/powerpoint/2010/main" val="1345380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8761E3-513E-B341-A731-7BF7DBE8AD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8A7263-834C-C44A-AEDC-39AEBD17C3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8DE8B-AC2D-6749-808E-8D7DF981BF0F}"/>
              </a:ext>
            </a:extLst>
          </p:cNvPr>
          <p:cNvSpPr>
            <a:spLocks noGrp="1"/>
          </p:cNvSpPr>
          <p:nvPr>
            <p:ph type="dt" sz="half" idx="10"/>
          </p:nvPr>
        </p:nvSpPr>
        <p:spPr/>
        <p:txBody>
          <a:bodyPr/>
          <a:lstStyle/>
          <a:p>
            <a:fld id="{84CE2504-D547-1D4E-907E-D464D745D99D}" type="datetimeFigureOut">
              <a:rPr lang="en-US" smtClean="0"/>
              <a:t>6/28/2021</a:t>
            </a:fld>
            <a:endParaRPr lang="en-US"/>
          </a:p>
        </p:txBody>
      </p:sp>
      <p:sp>
        <p:nvSpPr>
          <p:cNvPr id="5" name="Footer Placeholder 4">
            <a:extLst>
              <a:ext uri="{FF2B5EF4-FFF2-40B4-BE49-F238E27FC236}">
                <a16:creationId xmlns:a16="http://schemas.microsoft.com/office/drawing/2014/main" id="{B9D89665-A1E5-E64E-8AAF-1C95B821D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D8B20-1D38-3E47-958F-14E102B459FC}"/>
              </a:ext>
            </a:extLst>
          </p:cNvPr>
          <p:cNvSpPr>
            <a:spLocks noGrp="1"/>
          </p:cNvSpPr>
          <p:nvPr>
            <p:ph type="sldNum" sz="quarter" idx="12"/>
          </p:nvPr>
        </p:nvSpPr>
        <p:spPr/>
        <p:txBody>
          <a:bodyPr/>
          <a:lstStyle/>
          <a:p>
            <a:fld id="{87D07F1E-ADE3-3B4C-9272-A76349623C84}" type="slidenum">
              <a:rPr lang="en-US" smtClean="0"/>
              <a:t>‹#›</a:t>
            </a:fld>
            <a:endParaRPr lang="en-US"/>
          </a:p>
        </p:txBody>
      </p:sp>
    </p:spTree>
    <p:extLst>
      <p:ext uri="{BB962C8B-B14F-4D97-AF65-F5344CB8AC3E}">
        <p14:creationId xmlns:p14="http://schemas.microsoft.com/office/powerpoint/2010/main" val="252676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A2868-1C22-6645-A336-04F791766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E145D4-262B-C04A-966C-34B06F117F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60EA5-118D-F742-96A9-4BED9C8364F3}"/>
              </a:ext>
            </a:extLst>
          </p:cNvPr>
          <p:cNvSpPr>
            <a:spLocks noGrp="1"/>
          </p:cNvSpPr>
          <p:nvPr>
            <p:ph type="dt" sz="half" idx="10"/>
          </p:nvPr>
        </p:nvSpPr>
        <p:spPr/>
        <p:txBody>
          <a:bodyPr/>
          <a:lstStyle/>
          <a:p>
            <a:fld id="{84CE2504-D547-1D4E-907E-D464D745D99D}" type="datetimeFigureOut">
              <a:rPr lang="en-US" smtClean="0"/>
              <a:t>6/28/2021</a:t>
            </a:fld>
            <a:endParaRPr lang="en-US"/>
          </a:p>
        </p:txBody>
      </p:sp>
      <p:sp>
        <p:nvSpPr>
          <p:cNvPr id="5" name="Footer Placeholder 4">
            <a:extLst>
              <a:ext uri="{FF2B5EF4-FFF2-40B4-BE49-F238E27FC236}">
                <a16:creationId xmlns:a16="http://schemas.microsoft.com/office/drawing/2014/main" id="{2355CC7C-4F23-D945-B219-676CAD88F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226A3-0489-0F44-8299-467447AD804F}"/>
              </a:ext>
            </a:extLst>
          </p:cNvPr>
          <p:cNvSpPr>
            <a:spLocks noGrp="1"/>
          </p:cNvSpPr>
          <p:nvPr>
            <p:ph type="sldNum" sz="quarter" idx="12"/>
          </p:nvPr>
        </p:nvSpPr>
        <p:spPr/>
        <p:txBody>
          <a:bodyPr/>
          <a:lstStyle/>
          <a:p>
            <a:fld id="{87D07F1E-ADE3-3B4C-9272-A76349623C84}" type="slidenum">
              <a:rPr lang="en-US" smtClean="0"/>
              <a:t>‹#›</a:t>
            </a:fld>
            <a:endParaRPr lang="en-US"/>
          </a:p>
        </p:txBody>
      </p:sp>
    </p:spTree>
    <p:extLst>
      <p:ext uri="{BB962C8B-B14F-4D97-AF65-F5344CB8AC3E}">
        <p14:creationId xmlns:p14="http://schemas.microsoft.com/office/powerpoint/2010/main" val="255784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BE4B7-5A3B-E349-8B51-EAA4A7967A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949B8C-55F7-8B42-A699-C2CE5A466C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A3AE399-274C-4144-999D-979B994E23B0}"/>
              </a:ext>
            </a:extLst>
          </p:cNvPr>
          <p:cNvSpPr>
            <a:spLocks noGrp="1"/>
          </p:cNvSpPr>
          <p:nvPr>
            <p:ph type="dt" sz="half" idx="10"/>
          </p:nvPr>
        </p:nvSpPr>
        <p:spPr/>
        <p:txBody>
          <a:bodyPr/>
          <a:lstStyle/>
          <a:p>
            <a:fld id="{84CE2504-D547-1D4E-907E-D464D745D99D}" type="datetimeFigureOut">
              <a:rPr lang="en-US" smtClean="0"/>
              <a:t>6/28/2021</a:t>
            </a:fld>
            <a:endParaRPr lang="en-US"/>
          </a:p>
        </p:txBody>
      </p:sp>
      <p:sp>
        <p:nvSpPr>
          <p:cNvPr id="5" name="Footer Placeholder 4">
            <a:extLst>
              <a:ext uri="{FF2B5EF4-FFF2-40B4-BE49-F238E27FC236}">
                <a16:creationId xmlns:a16="http://schemas.microsoft.com/office/drawing/2014/main" id="{8867D0E2-F9AD-9945-904E-B17F2BF43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DFA31-488A-7C4F-8B76-FF62193828D4}"/>
              </a:ext>
            </a:extLst>
          </p:cNvPr>
          <p:cNvSpPr>
            <a:spLocks noGrp="1"/>
          </p:cNvSpPr>
          <p:nvPr>
            <p:ph type="sldNum" sz="quarter" idx="12"/>
          </p:nvPr>
        </p:nvSpPr>
        <p:spPr/>
        <p:txBody>
          <a:bodyPr/>
          <a:lstStyle/>
          <a:p>
            <a:fld id="{87D07F1E-ADE3-3B4C-9272-A76349623C84}" type="slidenum">
              <a:rPr lang="en-US" smtClean="0"/>
              <a:t>‹#›</a:t>
            </a:fld>
            <a:endParaRPr lang="en-US"/>
          </a:p>
        </p:txBody>
      </p:sp>
    </p:spTree>
    <p:extLst>
      <p:ext uri="{BB962C8B-B14F-4D97-AF65-F5344CB8AC3E}">
        <p14:creationId xmlns:p14="http://schemas.microsoft.com/office/powerpoint/2010/main" val="391397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8CA8-B632-D84D-893B-D613CCD01E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D5B61A-92D1-6D43-A578-451CECEEC3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A20CB0-8327-4742-BA3B-2CE3F3C561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96FEDF-3BFF-024B-893C-37B16A3D143B}"/>
              </a:ext>
            </a:extLst>
          </p:cNvPr>
          <p:cNvSpPr>
            <a:spLocks noGrp="1"/>
          </p:cNvSpPr>
          <p:nvPr>
            <p:ph type="dt" sz="half" idx="10"/>
          </p:nvPr>
        </p:nvSpPr>
        <p:spPr/>
        <p:txBody>
          <a:bodyPr/>
          <a:lstStyle/>
          <a:p>
            <a:fld id="{84CE2504-D547-1D4E-907E-D464D745D99D}" type="datetimeFigureOut">
              <a:rPr lang="en-US" smtClean="0"/>
              <a:t>6/28/2021</a:t>
            </a:fld>
            <a:endParaRPr lang="en-US"/>
          </a:p>
        </p:txBody>
      </p:sp>
      <p:sp>
        <p:nvSpPr>
          <p:cNvPr id="6" name="Footer Placeholder 5">
            <a:extLst>
              <a:ext uri="{FF2B5EF4-FFF2-40B4-BE49-F238E27FC236}">
                <a16:creationId xmlns:a16="http://schemas.microsoft.com/office/drawing/2014/main" id="{7506BC47-79B3-ED47-A30B-2DB9FBFA6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62066-DFA1-F54F-AE0D-C7BE231697F1}"/>
              </a:ext>
            </a:extLst>
          </p:cNvPr>
          <p:cNvSpPr>
            <a:spLocks noGrp="1"/>
          </p:cNvSpPr>
          <p:nvPr>
            <p:ph type="sldNum" sz="quarter" idx="12"/>
          </p:nvPr>
        </p:nvSpPr>
        <p:spPr/>
        <p:txBody>
          <a:bodyPr/>
          <a:lstStyle/>
          <a:p>
            <a:fld id="{87D07F1E-ADE3-3B4C-9272-A76349623C84}" type="slidenum">
              <a:rPr lang="en-US" smtClean="0"/>
              <a:t>‹#›</a:t>
            </a:fld>
            <a:endParaRPr lang="en-US"/>
          </a:p>
        </p:txBody>
      </p:sp>
    </p:spTree>
    <p:extLst>
      <p:ext uri="{BB962C8B-B14F-4D97-AF65-F5344CB8AC3E}">
        <p14:creationId xmlns:p14="http://schemas.microsoft.com/office/powerpoint/2010/main" val="90107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204A-DBF9-9C4E-BB18-4F5149EAC9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1969C-EAE2-6444-A161-0E841E28D3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AA1D9F-A1A3-CB45-8034-FCC0F79B0D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AB9087-17E4-2C4A-83AF-D3AF71F42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6EF76E-15A8-5D4A-B8CF-DE45A0CBD4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477BCC-DFDC-2F48-BF41-079F12CCF673}"/>
              </a:ext>
            </a:extLst>
          </p:cNvPr>
          <p:cNvSpPr>
            <a:spLocks noGrp="1"/>
          </p:cNvSpPr>
          <p:nvPr>
            <p:ph type="dt" sz="half" idx="10"/>
          </p:nvPr>
        </p:nvSpPr>
        <p:spPr/>
        <p:txBody>
          <a:bodyPr/>
          <a:lstStyle/>
          <a:p>
            <a:fld id="{84CE2504-D547-1D4E-907E-D464D745D99D}" type="datetimeFigureOut">
              <a:rPr lang="en-US" smtClean="0"/>
              <a:t>6/28/2021</a:t>
            </a:fld>
            <a:endParaRPr lang="en-US"/>
          </a:p>
        </p:txBody>
      </p:sp>
      <p:sp>
        <p:nvSpPr>
          <p:cNvPr id="8" name="Footer Placeholder 7">
            <a:extLst>
              <a:ext uri="{FF2B5EF4-FFF2-40B4-BE49-F238E27FC236}">
                <a16:creationId xmlns:a16="http://schemas.microsoft.com/office/drawing/2014/main" id="{BFD11758-C405-204E-84A0-1F1460F84B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C97555-054F-084F-BC50-C1EA3E704DED}"/>
              </a:ext>
            </a:extLst>
          </p:cNvPr>
          <p:cNvSpPr>
            <a:spLocks noGrp="1"/>
          </p:cNvSpPr>
          <p:nvPr>
            <p:ph type="sldNum" sz="quarter" idx="12"/>
          </p:nvPr>
        </p:nvSpPr>
        <p:spPr/>
        <p:txBody>
          <a:bodyPr/>
          <a:lstStyle/>
          <a:p>
            <a:fld id="{87D07F1E-ADE3-3B4C-9272-A76349623C84}" type="slidenum">
              <a:rPr lang="en-US" smtClean="0"/>
              <a:t>‹#›</a:t>
            </a:fld>
            <a:endParaRPr lang="en-US"/>
          </a:p>
        </p:txBody>
      </p:sp>
    </p:spTree>
    <p:extLst>
      <p:ext uri="{BB962C8B-B14F-4D97-AF65-F5344CB8AC3E}">
        <p14:creationId xmlns:p14="http://schemas.microsoft.com/office/powerpoint/2010/main" val="235173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6200-B5BF-0D40-B47B-14AB5EFED0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6649D3-89D5-6640-8C68-B68DEF20F55F}"/>
              </a:ext>
            </a:extLst>
          </p:cNvPr>
          <p:cNvSpPr>
            <a:spLocks noGrp="1"/>
          </p:cNvSpPr>
          <p:nvPr>
            <p:ph type="dt" sz="half" idx="10"/>
          </p:nvPr>
        </p:nvSpPr>
        <p:spPr/>
        <p:txBody>
          <a:bodyPr/>
          <a:lstStyle/>
          <a:p>
            <a:fld id="{84CE2504-D547-1D4E-907E-D464D745D99D}" type="datetimeFigureOut">
              <a:rPr lang="en-US" smtClean="0"/>
              <a:t>6/28/2021</a:t>
            </a:fld>
            <a:endParaRPr lang="en-US"/>
          </a:p>
        </p:txBody>
      </p:sp>
      <p:sp>
        <p:nvSpPr>
          <p:cNvPr id="4" name="Footer Placeholder 3">
            <a:extLst>
              <a:ext uri="{FF2B5EF4-FFF2-40B4-BE49-F238E27FC236}">
                <a16:creationId xmlns:a16="http://schemas.microsoft.com/office/drawing/2014/main" id="{6D5E10A8-45C8-FA4A-8600-F65EAB44BA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EED649-AC68-4D4C-99BA-550222645592}"/>
              </a:ext>
            </a:extLst>
          </p:cNvPr>
          <p:cNvSpPr>
            <a:spLocks noGrp="1"/>
          </p:cNvSpPr>
          <p:nvPr>
            <p:ph type="sldNum" sz="quarter" idx="12"/>
          </p:nvPr>
        </p:nvSpPr>
        <p:spPr/>
        <p:txBody>
          <a:bodyPr/>
          <a:lstStyle/>
          <a:p>
            <a:fld id="{87D07F1E-ADE3-3B4C-9272-A76349623C84}" type="slidenum">
              <a:rPr lang="en-US" smtClean="0"/>
              <a:t>‹#›</a:t>
            </a:fld>
            <a:endParaRPr lang="en-US"/>
          </a:p>
        </p:txBody>
      </p:sp>
    </p:spTree>
    <p:extLst>
      <p:ext uri="{BB962C8B-B14F-4D97-AF65-F5344CB8AC3E}">
        <p14:creationId xmlns:p14="http://schemas.microsoft.com/office/powerpoint/2010/main" val="337454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D5E0E8-9828-F54B-9D9E-8711AA5FC0C2}"/>
              </a:ext>
            </a:extLst>
          </p:cNvPr>
          <p:cNvSpPr>
            <a:spLocks noGrp="1"/>
          </p:cNvSpPr>
          <p:nvPr>
            <p:ph type="dt" sz="half" idx="10"/>
          </p:nvPr>
        </p:nvSpPr>
        <p:spPr/>
        <p:txBody>
          <a:bodyPr/>
          <a:lstStyle/>
          <a:p>
            <a:fld id="{84CE2504-D547-1D4E-907E-D464D745D99D}" type="datetimeFigureOut">
              <a:rPr lang="en-US" smtClean="0"/>
              <a:t>6/28/2021</a:t>
            </a:fld>
            <a:endParaRPr lang="en-US"/>
          </a:p>
        </p:txBody>
      </p:sp>
      <p:sp>
        <p:nvSpPr>
          <p:cNvPr id="3" name="Footer Placeholder 2">
            <a:extLst>
              <a:ext uri="{FF2B5EF4-FFF2-40B4-BE49-F238E27FC236}">
                <a16:creationId xmlns:a16="http://schemas.microsoft.com/office/drawing/2014/main" id="{E7C4DC30-45C7-F149-A1AB-70FE8E01E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641506-BBAB-CC4B-81D3-3ACC945F6B1C}"/>
              </a:ext>
            </a:extLst>
          </p:cNvPr>
          <p:cNvSpPr>
            <a:spLocks noGrp="1"/>
          </p:cNvSpPr>
          <p:nvPr>
            <p:ph type="sldNum" sz="quarter" idx="12"/>
          </p:nvPr>
        </p:nvSpPr>
        <p:spPr/>
        <p:txBody>
          <a:bodyPr/>
          <a:lstStyle/>
          <a:p>
            <a:fld id="{87D07F1E-ADE3-3B4C-9272-A76349623C84}" type="slidenum">
              <a:rPr lang="en-US" smtClean="0"/>
              <a:t>‹#›</a:t>
            </a:fld>
            <a:endParaRPr lang="en-US"/>
          </a:p>
        </p:txBody>
      </p:sp>
    </p:spTree>
    <p:extLst>
      <p:ext uri="{BB962C8B-B14F-4D97-AF65-F5344CB8AC3E}">
        <p14:creationId xmlns:p14="http://schemas.microsoft.com/office/powerpoint/2010/main" val="99466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268C-7772-FC4E-98C0-77C2A9625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E383F-AE11-0E44-9D7C-0B87EF4196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257321-DDE9-FB40-8832-A2E090590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CFBD4C-CA1B-C844-BD40-76BDF99808A0}"/>
              </a:ext>
            </a:extLst>
          </p:cNvPr>
          <p:cNvSpPr>
            <a:spLocks noGrp="1"/>
          </p:cNvSpPr>
          <p:nvPr>
            <p:ph type="dt" sz="half" idx="10"/>
          </p:nvPr>
        </p:nvSpPr>
        <p:spPr/>
        <p:txBody>
          <a:bodyPr/>
          <a:lstStyle/>
          <a:p>
            <a:fld id="{84CE2504-D547-1D4E-907E-D464D745D99D}" type="datetimeFigureOut">
              <a:rPr lang="en-US" smtClean="0"/>
              <a:t>6/28/2021</a:t>
            </a:fld>
            <a:endParaRPr lang="en-US"/>
          </a:p>
        </p:txBody>
      </p:sp>
      <p:sp>
        <p:nvSpPr>
          <p:cNvPr id="6" name="Footer Placeholder 5">
            <a:extLst>
              <a:ext uri="{FF2B5EF4-FFF2-40B4-BE49-F238E27FC236}">
                <a16:creationId xmlns:a16="http://schemas.microsoft.com/office/drawing/2014/main" id="{CEB8CEFD-32EF-A64F-BFF8-51EF7D175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FF697-6CE8-434D-961D-9F0C6D43BDF8}"/>
              </a:ext>
            </a:extLst>
          </p:cNvPr>
          <p:cNvSpPr>
            <a:spLocks noGrp="1"/>
          </p:cNvSpPr>
          <p:nvPr>
            <p:ph type="sldNum" sz="quarter" idx="12"/>
          </p:nvPr>
        </p:nvSpPr>
        <p:spPr/>
        <p:txBody>
          <a:bodyPr/>
          <a:lstStyle/>
          <a:p>
            <a:fld id="{87D07F1E-ADE3-3B4C-9272-A76349623C84}" type="slidenum">
              <a:rPr lang="en-US" smtClean="0"/>
              <a:t>‹#›</a:t>
            </a:fld>
            <a:endParaRPr lang="en-US"/>
          </a:p>
        </p:txBody>
      </p:sp>
    </p:spTree>
    <p:extLst>
      <p:ext uri="{BB962C8B-B14F-4D97-AF65-F5344CB8AC3E}">
        <p14:creationId xmlns:p14="http://schemas.microsoft.com/office/powerpoint/2010/main" val="74196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7BEC-EA0E-EF41-A58F-743B1325BB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01C689-A241-D14C-BF68-DBEBEF821F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C9AF9B-D098-6543-8D71-FEFDE0981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24410C-A88D-CA4B-B23E-3612FFC39802}"/>
              </a:ext>
            </a:extLst>
          </p:cNvPr>
          <p:cNvSpPr>
            <a:spLocks noGrp="1"/>
          </p:cNvSpPr>
          <p:nvPr>
            <p:ph type="dt" sz="half" idx="10"/>
          </p:nvPr>
        </p:nvSpPr>
        <p:spPr/>
        <p:txBody>
          <a:bodyPr/>
          <a:lstStyle/>
          <a:p>
            <a:fld id="{84CE2504-D547-1D4E-907E-D464D745D99D}" type="datetimeFigureOut">
              <a:rPr lang="en-US" smtClean="0"/>
              <a:t>6/28/2021</a:t>
            </a:fld>
            <a:endParaRPr lang="en-US"/>
          </a:p>
        </p:txBody>
      </p:sp>
      <p:sp>
        <p:nvSpPr>
          <p:cNvPr id="6" name="Footer Placeholder 5">
            <a:extLst>
              <a:ext uri="{FF2B5EF4-FFF2-40B4-BE49-F238E27FC236}">
                <a16:creationId xmlns:a16="http://schemas.microsoft.com/office/drawing/2014/main" id="{AE3B68CB-C949-B544-83EE-E3A58328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6A402F-EAB8-7946-9025-16D4FAF77C14}"/>
              </a:ext>
            </a:extLst>
          </p:cNvPr>
          <p:cNvSpPr>
            <a:spLocks noGrp="1"/>
          </p:cNvSpPr>
          <p:nvPr>
            <p:ph type="sldNum" sz="quarter" idx="12"/>
          </p:nvPr>
        </p:nvSpPr>
        <p:spPr/>
        <p:txBody>
          <a:bodyPr/>
          <a:lstStyle/>
          <a:p>
            <a:fld id="{87D07F1E-ADE3-3B4C-9272-A76349623C84}" type="slidenum">
              <a:rPr lang="en-US" smtClean="0"/>
              <a:t>‹#›</a:t>
            </a:fld>
            <a:endParaRPr lang="en-US"/>
          </a:p>
        </p:txBody>
      </p:sp>
    </p:spTree>
    <p:extLst>
      <p:ext uri="{BB962C8B-B14F-4D97-AF65-F5344CB8AC3E}">
        <p14:creationId xmlns:p14="http://schemas.microsoft.com/office/powerpoint/2010/main" val="374342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3F54F-53BE-F54F-B03F-88EEF1E8BD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E6E6E9-1F57-F04B-902C-C4B096710E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FD709-8CE5-424F-92A0-C4797D1C08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E2504-D547-1D4E-907E-D464D745D99D}" type="datetimeFigureOut">
              <a:rPr lang="en-US" smtClean="0"/>
              <a:t>6/28/2021</a:t>
            </a:fld>
            <a:endParaRPr lang="en-US"/>
          </a:p>
        </p:txBody>
      </p:sp>
      <p:sp>
        <p:nvSpPr>
          <p:cNvPr id="5" name="Footer Placeholder 4">
            <a:extLst>
              <a:ext uri="{FF2B5EF4-FFF2-40B4-BE49-F238E27FC236}">
                <a16:creationId xmlns:a16="http://schemas.microsoft.com/office/drawing/2014/main" id="{91E35278-1DA9-954F-B848-B562FBBEDE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435ED9-82E9-1246-A0D9-735990406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07F1E-ADE3-3B4C-9272-A76349623C84}" type="slidenum">
              <a:rPr lang="en-US" smtClean="0"/>
              <a:t>‹#›</a:t>
            </a:fld>
            <a:endParaRPr lang="en-US"/>
          </a:p>
        </p:txBody>
      </p:sp>
    </p:spTree>
    <p:extLst>
      <p:ext uri="{BB962C8B-B14F-4D97-AF65-F5344CB8AC3E}">
        <p14:creationId xmlns:p14="http://schemas.microsoft.com/office/powerpoint/2010/main" val="2356801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95CE9-F640-8F46-AB71-4861E176352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1C945E3-598E-4848-B997-80EC1EC06FBF}"/>
              </a:ext>
            </a:extLst>
          </p:cNvPr>
          <p:cNvSpPr>
            <a:spLocks noGrp="1"/>
          </p:cNvSpPr>
          <p:nvPr>
            <p:ph type="subTitle" idx="1"/>
          </p:nvPr>
        </p:nvSpPr>
        <p:spPr/>
        <p:txBody>
          <a:bodyPr/>
          <a:lstStyle/>
          <a:p>
            <a:endParaRPr lang="en-US"/>
          </a:p>
        </p:txBody>
      </p:sp>
      <p:pic>
        <p:nvPicPr>
          <p:cNvPr id="7" name="Picture 6" descr="A group of people posing for the camera&#10;&#10;Description automatically generated">
            <a:extLst>
              <a:ext uri="{FF2B5EF4-FFF2-40B4-BE49-F238E27FC236}">
                <a16:creationId xmlns:a16="http://schemas.microsoft.com/office/drawing/2014/main" id="{E8E44AC2-AACB-6D4C-92AF-E78CB960F1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9111"/>
            <a:ext cx="12192000" cy="5559778"/>
          </a:xfrm>
          <a:prstGeom prst="rect">
            <a:avLst/>
          </a:prstGeom>
        </p:spPr>
      </p:pic>
    </p:spTree>
    <p:extLst>
      <p:ext uri="{BB962C8B-B14F-4D97-AF65-F5344CB8AC3E}">
        <p14:creationId xmlns:p14="http://schemas.microsoft.com/office/powerpoint/2010/main" val="245124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man, food, table&#10;&#10;Description automatically generated">
            <a:extLst>
              <a:ext uri="{FF2B5EF4-FFF2-40B4-BE49-F238E27FC236}">
                <a16:creationId xmlns:a16="http://schemas.microsoft.com/office/drawing/2014/main" id="{E52245CE-B2C8-DA43-BF4A-6FD8F29CCC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7603CA-CA13-404F-966D-33EBAC53A11B}"/>
              </a:ext>
            </a:extLst>
          </p:cNvPr>
          <p:cNvSpPr txBox="1"/>
          <p:nvPr/>
        </p:nvSpPr>
        <p:spPr>
          <a:xfrm>
            <a:off x="257330" y="5441430"/>
            <a:ext cx="11677339" cy="1047082"/>
          </a:xfrm>
          <a:prstGeom prst="rect">
            <a:avLst/>
          </a:prstGeom>
          <a:noFill/>
        </p:spPr>
        <p:txBody>
          <a:bodyPr wrap="square" rtlCol="0">
            <a:spAutoFit/>
          </a:bodyPr>
          <a:lstStyle/>
          <a:p>
            <a:pPr algn="ctr">
              <a:lnSpc>
                <a:spcPts val="3500"/>
              </a:lnSpc>
            </a:pPr>
            <a:r>
              <a:rPr lang="en-US" sz="4400" b="1" dirty="0">
                <a:solidFill>
                  <a:schemeClr val="bg1"/>
                </a:solidFill>
                <a:effectLst>
                  <a:glow rad="101600">
                    <a:schemeClr val="tx1">
                      <a:alpha val="75000"/>
                    </a:schemeClr>
                  </a:glow>
                </a:effectLst>
                <a:latin typeface="Avenir Black" panose="02000503020000020003" pitchFamily="2" charset="0"/>
              </a:rPr>
              <a:t>2. TO MAKE OURSELVES AVAILABLE TO BE USED BY GOD TODAY!</a:t>
            </a:r>
          </a:p>
        </p:txBody>
      </p:sp>
    </p:spTree>
    <p:extLst>
      <p:ext uri="{BB962C8B-B14F-4D97-AF65-F5344CB8AC3E}">
        <p14:creationId xmlns:p14="http://schemas.microsoft.com/office/powerpoint/2010/main" val="8322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DF959-1AEC-834A-8533-C711F64E98C5}"/>
              </a:ext>
            </a:extLst>
          </p:cNvPr>
          <p:cNvSpPr txBox="1"/>
          <p:nvPr/>
        </p:nvSpPr>
        <p:spPr>
          <a:xfrm>
            <a:off x="163973" y="2706926"/>
            <a:ext cx="11864053" cy="1580561"/>
          </a:xfrm>
          <a:prstGeom prst="rect">
            <a:avLst/>
          </a:prstGeom>
          <a:noFill/>
        </p:spPr>
        <p:txBody>
          <a:bodyPr wrap="square" rtlCol="0">
            <a:spAutoFit/>
          </a:bodyPr>
          <a:lstStyle/>
          <a:p>
            <a:pPr algn="ctr">
              <a:lnSpc>
                <a:spcPts val="5500"/>
              </a:lnSpc>
            </a:pPr>
            <a:r>
              <a:rPr lang="en-US" sz="6600" b="1" dirty="0">
                <a:solidFill>
                  <a:schemeClr val="bg1"/>
                </a:solidFill>
                <a:latin typeface="Avenir Black" panose="02000503020000020003" pitchFamily="2" charset="0"/>
              </a:rPr>
              <a:t>II. NOAH’S </a:t>
            </a:r>
          </a:p>
          <a:p>
            <a:pPr algn="ctr">
              <a:lnSpc>
                <a:spcPts val="5500"/>
              </a:lnSpc>
            </a:pPr>
            <a:r>
              <a:rPr lang="en-US" sz="6600" b="1" dirty="0">
                <a:solidFill>
                  <a:schemeClr val="bg1"/>
                </a:solidFill>
                <a:latin typeface="Avenir Black" panose="02000503020000020003" pitchFamily="2" charset="0"/>
              </a:rPr>
              <a:t>“OBEDIENCE TRAINING”:</a:t>
            </a:r>
          </a:p>
        </p:txBody>
      </p:sp>
    </p:spTree>
    <p:extLst>
      <p:ext uri="{BB962C8B-B14F-4D97-AF65-F5344CB8AC3E}">
        <p14:creationId xmlns:p14="http://schemas.microsoft.com/office/powerpoint/2010/main" val="197250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in a military uniform&#10;&#10;Description automatically generated">
            <a:extLst>
              <a:ext uri="{FF2B5EF4-FFF2-40B4-BE49-F238E27FC236}">
                <a16:creationId xmlns:a16="http://schemas.microsoft.com/office/drawing/2014/main" id="{71C25392-469D-F742-A87E-2F79208CD4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4247805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forest&#10;&#10;Description automatically generated">
            <a:extLst>
              <a:ext uri="{FF2B5EF4-FFF2-40B4-BE49-F238E27FC236}">
                <a16:creationId xmlns:a16="http://schemas.microsoft.com/office/drawing/2014/main" id="{837BF9D6-E61A-824F-8CE3-CF8F395FA3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3" name="TextBox 12">
            <a:extLst>
              <a:ext uri="{FF2B5EF4-FFF2-40B4-BE49-F238E27FC236}">
                <a16:creationId xmlns:a16="http://schemas.microsoft.com/office/drawing/2014/main" id="{610EE199-7517-CA48-9925-C17BD7C8F91B}"/>
              </a:ext>
            </a:extLst>
          </p:cNvPr>
          <p:cNvSpPr txBox="1"/>
          <p:nvPr/>
        </p:nvSpPr>
        <p:spPr>
          <a:xfrm>
            <a:off x="413933" y="1264750"/>
            <a:ext cx="7245573" cy="1016304"/>
          </a:xfrm>
          <a:prstGeom prst="rect">
            <a:avLst/>
          </a:prstGeom>
          <a:noFill/>
        </p:spPr>
        <p:txBody>
          <a:bodyPr wrap="square" rtlCol="0">
            <a:spAutoFit/>
          </a:bodyPr>
          <a:lstStyle/>
          <a:p>
            <a:pPr marL="742950" indent="-742950">
              <a:lnSpc>
                <a:spcPts val="3520"/>
              </a:lnSpc>
              <a:buAutoNum type="alphaUcPeriod"/>
            </a:pPr>
            <a:r>
              <a:rPr lang="en-US" sz="3600" b="1" dirty="0">
                <a:solidFill>
                  <a:schemeClr val="bg1"/>
                </a:solidFill>
                <a:effectLst>
                  <a:glow rad="101600">
                    <a:schemeClr val="tx1">
                      <a:alpha val="75000"/>
                    </a:schemeClr>
                  </a:glow>
                </a:effectLst>
                <a:latin typeface="Avenir Black" panose="02000503020000020003" pitchFamily="2" charset="0"/>
              </a:rPr>
              <a:t>NOAH’S OBEDIENCE WAS </a:t>
            </a:r>
          </a:p>
          <a:p>
            <a:pPr>
              <a:lnSpc>
                <a:spcPts val="3520"/>
              </a:lnSpc>
            </a:pPr>
            <a:r>
              <a:rPr lang="en-US" sz="3600" b="1" dirty="0">
                <a:solidFill>
                  <a:schemeClr val="bg1"/>
                </a:solidFill>
                <a:effectLst>
                  <a:glow rad="101600">
                    <a:schemeClr val="tx1">
                      <a:alpha val="75000"/>
                    </a:schemeClr>
                  </a:glow>
                </a:effectLst>
                <a:latin typeface="Avenir Black" panose="02000503020000020003" pitchFamily="2" charset="0"/>
              </a:rPr>
              <a:t>      </a:t>
            </a:r>
            <a:r>
              <a:rPr lang="en-US" sz="3600" b="1" i="1" dirty="0">
                <a:solidFill>
                  <a:schemeClr val="bg1"/>
                </a:solidFill>
                <a:effectLst>
                  <a:glow rad="101600">
                    <a:schemeClr val="tx1">
                      <a:alpha val="75000"/>
                    </a:schemeClr>
                  </a:glow>
                </a:effectLst>
                <a:latin typeface="Avenir Black" panose="02000503020000020003" pitchFamily="2" charset="0"/>
              </a:rPr>
              <a:t>PHYSICALLY</a:t>
            </a:r>
            <a:r>
              <a:rPr lang="en-US" sz="3600" b="1" dirty="0">
                <a:solidFill>
                  <a:schemeClr val="bg1"/>
                </a:solidFill>
                <a:effectLst>
                  <a:glow rad="101600">
                    <a:schemeClr val="tx1">
                      <a:alpha val="75000"/>
                    </a:schemeClr>
                  </a:glow>
                </a:effectLst>
                <a:latin typeface="Avenir Black" panose="02000503020000020003" pitchFamily="2" charset="0"/>
              </a:rPr>
              <a:t> DEMANDING</a:t>
            </a:r>
          </a:p>
        </p:txBody>
      </p:sp>
      <p:sp>
        <p:nvSpPr>
          <p:cNvPr id="14" name="TextBox 13">
            <a:extLst>
              <a:ext uri="{FF2B5EF4-FFF2-40B4-BE49-F238E27FC236}">
                <a16:creationId xmlns:a16="http://schemas.microsoft.com/office/drawing/2014/main" id="{852F3E35-EB65-5242-A0A1-2EB288157032}"/>
              </a:ext>
            </a:extLst>
          </p:cNvPr>
          <p:cNvSpPr txBox="1"/>
          <p:nvPr/>
        </p:nvSpPr>
        <p:spPr>
          <a:xfrm>
            <a:off x="5140021" y="2120608"/>
            <a:ext cx="2903438" cy="400110"/>
          </a:xfrm>
          <a:prstGeom prst="rect">
            <a:avLst/>
          </a:prstGeom>
          <a:noFill/>
        </p:spPr>
        <p:txBody>
          <a:bodyPr wrap="square" rtlCol="0">
            <a:spAutoFit/>
          </a:bodyPr>
          <a:lstStyle/>
          <a:p>
            <a:r>
              <a:rPr lang="en-US" sz="2000" i="1" dirty="0">
                <a:solidFill>
                  <a:schemeClr val="bg1"/>
                </a:solidFill>
                <a:effectLst>
                  <a:glow rad="101600">
                    <a:schemeClr val="tx1">
                      <a:alpha val="75000"/>
                    </a:schemeClr>
                  </a:glow>
                </a:effectLst>
                <a:latin typeface="Avenir Light Oblique" panose="020B0402020203090204" pitchFamily="34" charset="77"/>
              </a:rPr>
              <a:t>GENESIS 6:14-22</a:t>
            </a:r>
          </a:p>
        </p:txBody>
      </p:sp>
      <p:sp>
        <p:nvSpPr>
          <p:cNvPr id="15" name="TextBox 14">
            <a:extLst>
              <a:ext uri="{FF2B5EF4-FFF2-40B4-BE49-F238E27FC236}">
                <a16:creationId xmlns:a16="http://schemas.microsoft.com/office/drawing/2014/main" id="{B7F6A70F-6EDF-1A47-BF2B-F6BA682B48C2}"/>
              </a:ext>
            </a:extLst>
          </p:cNvPr>
          <p:cNvSpPr txBox="1"/>
          <p:nvPr/>
        </p:nvSpPr>
        <p:spPr>
          <a:xfrm>
            <a:off x="413933" y="2799991"/>
            <a:ext cx="7245573" cy="1016304"/>
          </a:xfrm>
          <a:prstGeom prst="rect">
            <a:avLst/>
          </a:prstGeom>
          <a:noFill/>
        </p:spPr>
        <p:txBody>
          <a:bodyPr wrap="square" rtlCol="0">
            <a:spAutoFit/>
          </a:bodyPr>
          <a:lstStyle/>
          <a:p>
            <a:pPr>
              <a:lnSpc>
                <a:spcPts val="3520"/>
              </a:lnSpc>
            </a:pPr>
            <a:r>
              <a:rPr lang="en-US" sz="3600" b="1" dirty="0">
                <a:solidFill>
                  <a:schemeClr val="bg1"/>
                </a:solidFill>
                <a:effectLst>
                  <a:glow rad="101600">
                    <a:schemeClr val="tx1">
                      <a:alpha val="75000"/>
                    </a:schemeClr>
                  </a:glow>
                </a:effectLst>
                <a:latin typeface="Avenir Black" panose="02000503020000020003" pitchFamily="2" charset="0"/>
              </a:rPr>
              <a:t>B.  NOAH’S OBEDIENCE WAS </a:t>
            </a:r>
          </a:p>
          <a:p>
            <a:pPr>
              <a:lnSpc>
                <a:spcPts val="3520"/>
              </a:lnSpc>
            </a:pPr>
            <a:r>
              <a:rPr lang="en-US" sz="3600" b="1" dirty="0">
                <a:solidFill>
                  <a:schemeClr val="bg1"/>
                </a:solidFill>
                <a:effectLst>
                  <a:glow rad="101600">
                    <a:schemeClr val="tx1">
                      <a:alpha val="75000"/>
                    </a:schemeClr>
                  </a:glow>
                </a:effectLst>
                <a:latin typeface="Avenir Black" panose="02000503020000020003" pitchFamily="2" charset="0"/>
              </a:rPr>
              <a:t>      </a:t>
            </a:r>
            <a:r>
              <a:rPr lang="en-US" sz="3600" b="1" i="1" dirty="0">
                <a:solidFill>
                  <a:schemeClr val="bg1"/>
                </a:solidFill>
                <a:effectLst>
                  <a:glow rad="101600">
                    <a:schemeClr val="tx1">
                      <a:alpha val="75000"/>
                    </a:schemeClr>
                  </a:glow>
                </a:effectLst>
                <a:latin typeface="Avenir Black" panose="02000503020000020003" pitchFamily="2" charset="0"/>
              </a:rPr>
              <a:t>MENTALLY</a:t>
            </a:r>
            <a:r>
              <a:rPr lang="en-US" sz="3600" b="1" dirty="0">
                <a:solidFill>
                  <a:schemeClr val="bg1"/>
                </a:solidFill>
                <a:effectLst>
                  <a:glow rad="101600">
                    <a:schemeClr val="tx1">
                      <a:alpha val="75000"/>
                    </a:schemeClr>
                  </a:glow>
                </a:effectLst>
                <a:latin typeface="Avenir Black" panose="02000503020000020003" pitchFamily="2" charset="0"/>
              </a:rPr>
              <a:t> CHALLENGING</a:t>
            </a:r>
          </a:p>
        </p:txBody>
      </p:sp>
      <p:sp>
        <p:nvSpPr>
          <p:cNvPr id="16" name="TextBox 15">
            <a:extLst>
              <a:ext uri="{FF2B5EF4-FFF2-40B4-BE49-F238E27FC236}">
                <a16:creationId xmlns:a16="http://schemas.microsoft.com/office/drawing/2014/main" id="{0ACFEFD0-7AA1-064C-96D5-39AE9AE0081C}"/>
              </a:ext>
            </a:extLst>
          </p:cNvPr>
          <p:cNvSpPr txBox="1"/>
          <p:nvPr/>
        </p:nvSpPr>
        <p:spPr>
          <a:xfrm>
            <a:off x="5140021" y="3655849"/>
            <a:ext cx="3130230" cy="400110"/>
          </a:xfrm>
          <a:prstGeom prst="rect">
            <a:avLst/>
          </a:prstGeom>
          <a:noFill/>
        </p:spPr>
        <p:txBody>
          <a:bodyPr wrap="square" rtlCol="0">
            <a:spAutoFit/>
          </a:bodyPr>
          <a:lstStyle/>
          <a:p>
            <a:r>
              <a:rPr lang="en-US" sz="2000" i="1" dirty="0">
                <a:solidFill>
                  <a:schemeClr val="bg1"/>
                </a:solidFill>
                <a:effectLst>
                  <a:glow rad="101600">
                    <a:schemeClr val="tx1">
                      <a:alpha val="75000"/>
                    </a:schemeClr>
                  </a:glow>
                </a:effectLst>
                <a:latin typeface="Avenir Light Oblique" panose="020B0402020203090204" pitchFamily="34" charset="77"/>
              </a:rPr>
              <a:t>GENESIS 6:14-22</a:t>
            </a:r>
          </a:p>
        </p:txBody>
      </p:sp>
      <p:sp>
        <p:nvSpPr>
          <p:cNvPr id="17" name="TextBox 16">
            <a:extLst>
              <a:ext uri="{FF2B5EF4-FFF2-40B4-BE49-F238E27FC236}">
                <a16:creationId xmlns:a16="http://schemas.microsoft.com/office/drawing/2014/main" id="{E5F506A0-6CBD-FB42-9EC6-209767C0369B}"/>
              </a:ext>
            </a:extLst>
          </p:cNvPr>
          <p:cNvSpPr txBox="1"/>
          <p:nvPr/>
        </p:nvSpPr>
        <p:spPr>
          <a:xfrm>
            <a:off x="392715" y="4476893"/>
            <a:ext cx="7266792" cy="1016304"/>
          </a:xfrm>
          <a:prstGeom prst="rect">
            <a:avLst/>
          </a:prstGeom>
          <a:noFill/>
        </p:spPr>
        <p:txBody>
          <a:bodyPr wrap="square" rtlCol="0">
            <a:spAutoFit/>
          </a:bodyPr>
          <a:lstStyle/>
          <a:p>
            <a:pPr>
              <a:lnSpc>
                <a:spcPts val="3520"/>
              </a:lnSpc>
            </a:pPr>
            <a:r>
              <a:rPr lang="en-US" sz="3600" b="1" dirty="0">
                <a:solidFill>
                  <a:schemeClr val="bg1"/>
                </a:solidFill>
                <a:effectLst>
                  <a:glow rad="101600">
                    <a:schemeClr val="tx1">
                      <a:alpha val="75000"/>
                    </a:schemeClr>
                  </a:glow>
                </a:effectLst>
                <a:latin typeface="Avenir Black" panose="02000503020000020003" pitchFamily="2" charset="0"/>
              </a:rPr>
              <a:t>C.  NOAH’S OBEDIENCE WAS </a:t>
            </a:r>
          </a:p>
          <a:p>
            <a:pPr>
              <a:lnSpc>
                <a:spcPts val="3520"/>
              </a:lnSpc>
            </a:pPr>
            <a:r>
              <a:rPr lang="en-US" sz="3600" b="1" dirty="0">
                <a:solidFill>
                  <a:schemeClr val="bg1"/>
                </a:solidFill>
                <a:effectLst>
                  <a:glow rad="101600">
                    <a:schemeClr val="tx1">
                      <a:alpha val="75000"/>
                    </a:schemeClr>
                  </a:glow>
                </a:effectLst>
                <a:latin typeface="Avenir Black" panose="02000503020000020003" pitchFamily="2" charset="0"/>
              </a:rPr>
              <a:t>      </a:t>
            </a:r>
            <a:r>
              <a:rPr lang="en-US" sz="3600" b="1" i="1" dirty="0">
                <a:solidFill>
                  <a:schemeClr val="bg1"/>
                </a:solidFill>
                <a:effectLst>
                  <a:glow rad="101600">
                    <a:schemeClr val="tx1">
                      <a:alpha val="75000"/>
                    </a:schemeClr>
                  </a:glow>
                </a:effectLst>
                <a:latin typeface="Avenir Black" panose="02000503020000020003" pitchFamily="2" charset="0"/>
              </a:rPr>
              <a:t>EMOTIONALLY</a:t>
            </a:r>
            <a:r>
              <a:rPr lang="en-US" sz="3600" b="1" dirty="0">
                <a:solidFill>
                  <a:schemeClr val="bg1"/>
                </a:solidFill>
                <a:effectLst>
                  <a:glow rad="101600">
                    <a:schemeClr val="tx1">
                      <a:alpha val="75000"/>
                    </a:schemeClr>
                  </a:glow>
                </a:effectLst>
                <a:latin typeface="Avenir Black" panose="02000503020000020003" pitchFamily="2" charset="0"/>
              </a:rPr>
              <a:t> TAXING</a:t>
            </a:r>
          </a:p>
        </p:txBody>
      </p:sp>
      <p:sp>
        <p:nvSpPr>
          <p:cNvPr id="18" name="TextBox 17">
            <a:extLst>
              <a:ext uri="{FF2B5EF4-FFF2-40B4-BE49-F238E27FC236}">
                <a16:creationId xmlns:a16="http://schemas.microsoft.com/office/drawing/2014/main" id="{6EFAC35E-192B-344C-AFCF-8D245575D082}"/>
              </a:ext>
            </a:extLst>
          </p:cNvPr>
          <p:cNvSpPr txBox="1"/>
          <p:nvPr/>
        </p:nvSpPr>
        <p:spPr>
          <a:xfrm>
            <a:off x="5118802" y="5332751"/>
            <a:ext cx="2755016" cy="400110"/>
          </a:xfrm>
          <a:prstGeom prst="rect">
            <a:avLst/>
          </a:prstGeom>
          <a:noFill/>
        </p:spPr>
        <p:txBody>
          <a:bodyPr wrap="square" rtlCol="0">
            <a:spAutoFit/>
          </a:bodyPr>
          <a:lstStyle/>
          <a:p>
            <a:r>
              <a:rPr lang="en-US" sz="2000" i="1" dirty="0">
                <a:solidFill>
                  <a:schemeClr val="bg1"/>
                </a:solidFill>
                <a:effectLst>
                  <a:glow rad="101600">
                    <a:schemeClr val="tx1">
                      <a:alpha val="75000"/>
                    </a:schemeClr>
                  </a:glow>
                </a:effectLst>
                <a:latin typeface="Avenir Light Oblique" panose="020B0402020203090204" pitchFamily="34" charset="77"/>
              </a:rPr>
              <a:t>GENESIS 6:14-22</a:t>
            </a:r>
          </a:p>
        </p:txBody>
      </p:sp>
    </p:spTree>
    <p:extLst>
      <p:ext uri="{BB962C8B-B14F-4D97-AF65-F5344CB8AC3E}">
        <p14:creationId xmlns:p14="http://schemas.microsoft.com/office/powerpoint/2010/main" val="529453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900" decel="100000" fill="hold"/>
                                        <p:tgtEl>
                                          <p:spTgt spid="1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900" decel="100000" fill="hold"/>
                                        <p:tgtEl>
                                          <p:spTgt spid="1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900" decel="100000" fill="hold"/>
                                        <p:tgtEl>
                                          <p:spTgt spid="1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900" decel="100000" fill="hold"/>
                                        <p:tgtEl>
                                          <p:spTgt spid="1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81B92F-2DC8-DC47-8376-19D88F6289AF}"/>
              </a:ext>
            </a:extLst>
          </p:cNvPr>
          <p:cNvSpPr txBox="1"/>
          <p:nvPr/>
        </p:nvSpPr>
        <p:spPr>
          <a:xfrm>
            <a:off x="163973" y="473392"/>
            <a:ext cx="11864053" cy="875240"/>
          </a:xfrm>
          <a:prstGeom prst="rect">
            <a:avLst/>
          </a:prstGeom>
          <a:noFill/>
        </p:spPr>
        <p:txBody>
          <a:bodyPr wrap="square" rtlCol="0">
            <a:spAutoFit/>
          </a:bodyPr>
          <a:lstStyle/>
          <a:p>
            <a:pPr>
              <a:lnSpc>
                <a:spcPts val="5500"/>
              </a:lnSpc>
            </a:pPr>
            <a:r>
              <a:rPr lang="en-US" sz="6600" b="1" dirty="0">
                <a:solidFill>
                  <a:schemeClr val="bg1"/>
                </a:solidFill>
                <a:effectLst>
                  <a:outerShdw blurRad="114300" dist="101600" dir="5400000" sx="101000" sy="101000" algn="t" rotWithShape="0">
                    <a:prstClr val="black">
                      <a:alpha val="75000"/>
                    </a:prstClr>
                  </a:outerShdw>
                </a:effectLst>
                <a:latin typeface="Avenir Black" panose="02000503020000020003" pitchFamily="2" charset="0"/>
              </a:rPr>
              <a:t>SOME MODERN EXAMPLES:</a:t>
            </a:r>
          </a:p>
        </p:txBody>
      </p:sp>
      <p:sp>
        <p:nvSpPr>
          <p:cNvPr id="5" name="TextBox 4">
            <a:extLst>
              <a:ext uri="{FF2B5EF4-FFF2-40B4-BE49-F238E27FC236}">
                <a16:creationId xmlns:a16="http://schemas.microsoft.com/office/drawing/2014/main" id="{BEFC0CFA-7398-3841-B0E5-E7CCD5933B81}"/>
              </a:ext>
            </a:extLst>
          </p:cNvPr>
          <p:cNvSpPr txBox="1"/>
          <p:nvPr/>
        </p:nvSpPr>
        <p:spPr>
          <a:xfrm>
            <a:off x="383953" y="1879347"/>
            <a:ext cx="11143483" cy="567463"/>
          </a:xfrm>
          <a:prstGeom prst="rect">
            <a:avLst/>
          </a:prstGeom>
          <a:noFill/>
        </p:spPr>
        <p:txBody>
          <a:bodyPr wrap="square" rtlCol="0">
            <a:spAutoFit/>
          </a:bodyPr>
          <a:lstStyle/>
          <a:p>
            <a:pPr>
              <a:lnSpc>
                <a:spcPts val="3520"/>
              </a:lnSpc>
            </a:pPr>
            <a:r>
              <a:rPr lang="en-US" sz="3600" b="1" dirty="0">
                <a:solidFill>
                  <a:schemeClr val="bg1"/>
                </a:solidFill>
                <a:effectLst>
                  <a:outerShdw blurRad="114300" dist="101600" dir="5400000" sx="101000" sy="101000" algn="t" rotWithShape="0">
                    <a:prstClr val="black">
                      <a:alpha val="75000"/>
                    </a:prstClr>
                  </a:outerShdw>
                </a:effectLst>
                <a:latin typeface="Avenir Black" panose="02000503020000020003" pitchFamily="2" charset="0"/>
              </a:rPr>
              <a:t>A. GIVING GENEROUSLY AND JOYFULLY</a:t>
            </a:r>
          </a:p>
        </p:txBody>
      </p:sp>
      <p:sp>
        <p:nvSpPr>
          <p:cNvPr id="6" name="TextBox 5">
            <a:extLst>
              <a:ext uri="{FF2B5EF4-FFF2-40B4-BE49-F238E27FC236}">
                <a16:creationId xmlns:a16="http://schemas.microsoft.com/office/drawing/2014/main" id="{891B5828-D165-E34E-A1C3-322A612A03F4}"/>
              </a:ext>
            </a:extLst>
          </p:cNvPr>
          <p:cNvSpPr txBox="1"/>
          <p:nvPr/>
        </p:nvSpPr>
        <p:spPr>
          <a:xfrm>
            <a:off x="383953" y="2919916"/>
            <a:ext cx="11143483" cy="567463"/>
          </a:xfrm>
          <a:prstGeom prst="rect">
            <a:avLst/>
          </a:prstGeom>
          <a:noFill/>
        </p:spPr>
        <p:txBody>
          <a:bodyPr wrap="square" rtlCol="0">
            <a:spAutoFit/>
          </a:bodyPr>
          <a:lstStyle/>
          <a:p>
            <a:pPr>
              <a:lnSpc>
                <a:spcPts val="3520"/>
              </a:lnSpc>
            </a:pPr>
            <a:r>
              <a:rPr lang="en-US" sz="3600" b="1" dirty="0">
                <a:solidFill>
                  <a:schemeClr val="bg1"/>
                </a:solidFill>
                <a:effectLst>
                  <a:outerShdw blurRad="114300" dist="101600" dir="5400000" sx="101000" sy="101000" algn="t" rotWithShape="0">
                    <a:prstClr val="black">
                      <a:alpha val="75000"/>
                    </a:prstClr>
                  </a:outerShdw>
                </a:effectLst>
                <a:latin typeface="Avenir Black" panose="02000503020000020003" pitchFamily="2" charset="0"/>
              </a:rPr>
              <a:t>B. WITHDRAWING FELLOWSHIP</a:t>
            </a:r>
          </a:p>
        </p:txBody>
      </p:sp>
      <p:sp>
        <p:nvSpPr>
          <p:cNvPr id="7" name="TextBox 6">
            <a:extLst>
              <a:ext uri="{FF2B5EF4-FFF2-40B4-BE49-F238E27FC236}">
                <a16:creationId xmlns:a16="http://schemas.microsoft.com/office/drawing/2014/main" id="{B235BDEC-66F4-C34D-9644-2E9467663E2D}"/>
              </a:ext>
            </a:extLst>
          </p:cNvPr>
          <p:cNvSpPr txBox="1"/>
          <p:nvPr/>
        </p:nvSpPr>
        <p:spPr>
          <a:xfrm>
            <a:off x="362734" y="4042181"/>
            <a:ext cx="10819927" cy="567463"/>
          </a:xfrm>
          <a:prstGeom prst="rect">
            <a:avLst/>
          </a:prstGeom>
          <a:noFill/>
        </p:spPr>
        <p:txBody>
          <a:bodyPr wrap="square" rtlCol="0">
            <a:spAutoFit/>
          </a:bodyPr>
          <a:lstStyle/>
          <a:p>
            <a:pPr>
              <a:lnSpc>
                <a:spcPts val="3520"/>
              </a:lnSpc>
            </a:pPr>
            <a:r>
              <a:rPr lang="en-US" sz="3600" b="1" dirty="0">
                <a:solidFill>
                  <a:schemeClr val="bg1"/>
                </a:solidFill>
                <a:effectLst>
                  <a:outerShdw blurRad="114300" dist="101600" dir="5400000" sx="101000" sy="101000" algn="t" rotWithShape="0">
                    <a:prstClr val="black">
                      <a:alpha val="75000"/>
                    </a:prstClr>
                  </a:outerShdw>
                </a:effectLst>
                <a:latin typeface="Avenir Black" panose="02000503020000020003" pitchFamily="2" charset="0"/>
              </a:rPr>
              <a:t>C. KEEPING OUR LANGUAGE PURE</a:t>
            </a:r>
          </a:p>
        </p:txBody>
      </p:sp>
      <p:sp>
        <p:nvSpPr>
          <p:cNvPr id="8" name="TextBox 7">
            <a:extLst>
              <a:ext uri="{FF2B5EF4-FFF2-40B4-BE49-F238E27FC236}">
                <a16:creationId xmlns:a16="http://schemas.microsoft.com/office/drawing/2014/main" id="{DC17E025-B586-2F45-8995-404F59801E05}"/>
              </a:ext>
            </a:extLst>
          </p:cNvPr>
          <p:cNvSpPr txBox="1"/>
          <p:nvPr/>
        </p:nvSpPr>
        <p:spPr>
          <a:xfrm>
            <a:off x="1103300" y="2316410"/>
            <a:ext cx="3846769" cy="461665"/>
          </a:xfrm>
          <a:prstGeom prst="rect">
            <a:avLst/>
          </a:prstGeom>
          <a:noFill/>
        </p:spPr>
        <p:txBody>
          <a:bodyPr wrap="square" rtlCol="0">
            <a:spAutoFit/>
          </a:bodyPr>
          <a:lstStyle/>
          <a:p>
            <a:r>
              <a:rPr lang="en-US" sz="2400" i="1" dirty="0">
                <a:solidFill>
                  <a:schemeClr val="bg1"/>
                </a:solidFill>
                <a:effectLst>
                  <a:outerShdw blurRad="152400" dist="63500" dir="5400000" algn="t" rotWithShape="0">
                    <a:prstClr val="black">
                      <a:alpha val="75000"/>
                    </a:prstClr>
                  </a:outerShdw>
                </a:effectLst>
                <a:latin typeface="Avenir Light Oblique" panose="020B0402020203090204" pitchFamily="34" charset="77"/>
              </a:rPr>
              <a:t>2 CORINTHIANS 9:6-10</a:t>
            </a:r>
          </a:p>
        </p:txBody>
      </p:sp>
      <p:sp>
        <p:nvSpPr>
          <p:cNvPr id="9" name="TextBox 8">
            <a:extLst>
              <a:ext uri="{FF2B5EF4-FFF2-40B4-BE49-F238E27FC236}">
                <a16:creationId xmlns:a16="http://schemas.microsoft.com/office/drawing/2014/main" id="{8D2EEBB9-AC76-8E4E-B8FA-89FC53ADDF9F}"/>
              </a:ext>
            </a:extLst>
          </p:cNvPr>
          <p:cNvSpPr txBox="1"/>
          <p:nvPr/>
        </p:nvSpPr>
        <p:spPr>
          <a:xfrm>
            <a:off x="989905" y="3331287"/>
            <a:ext cx="3130230" cy="461665"/>
          </a:xfrm>
          <a:prstGeom prst="rect">
            <a:avLst/>
          </a:prstGeom>
          <a:noFill/>
        </p:spPr>
        <p:txBody>
          <a:bodyPr wrap="square" rtlCol="0">
            <a:spAutoFit/>
          </a:bodyPr>
          <a:lstStyle/>
          <a:p>
            <a:r>
              <a:rPr lang="en-US" sz="2400" i="1" dirty="0">
                <a:solidFill>
                  <a:schemeClr val="bg1"/>
                </a:solidFill>
                <a:effectLst>
                  <a:outerShdw blurRad="152400" dist="63500" dir="5400000" algn="t" rotWithShape="0">
                    <a:prstClr val="black">
                      <a:alpha val="75000"/>
                    </a:prstClr>
                  </a:outerShdw>
                </a:effectLst>
                <a:latin typeface="Avenir Light Oblique" panose="020B0402020203090204" pitchFamily="34" charset="77"/>
              </a:rPr>
              <a:t>1 CORINTHIANS 5</a:t>
            </a:r>
          </a:p>
        </p:txBody>
      </p:sp>
      <p:sp>
        <p:nvSpPr>
          <p:cNvPr id="10" name="TextBox 9">
            <a:extLst>
              <a:ext uri="{FF2B5EF4-FFF2-40B4-BE49-F238E27FC236}">
                <a16:creationId xmlns:a16="http://schemas.microsoft.com/office/drawing/2014/main" id="{E9A16B1B-3A96-8F44-8EEA-508393D8A2E2}"/>
              </a:ext>
            </a:extLst>
          </p:cNvPr>
          <p:cNvSpPr txBox="1"/>
          <p:nvPr/>
        </p:nvSpPr>
        <p:spPr>
          <a:xfrm>
            <a:off x="1084289" y="4484539"/>
            <a:ext cx="2755016" cy="461665"/>
          </a:xfrm>
          <a:prstGeom prst="rect">
            <a:avLst/>
          </a:prstGeom>
          <a:noFill/>
        </p:spPr>
        <p:txBody>
          <a:bodyPr wrap="square" rtlCol="0">
            <a:spAutoFit/>
          </a:bodyPr>
          <a:lstStyle/>
          <a:p>
            <a:r>
              <a:rPr lang="en-US" sz="2400" i="1" dirty="0">
                <a:solidFill>
                  <a:schemeClr val="bg1"/>
                </a:solidFill>
                <a:effectLst>
                  <a:outerShdw blurRad="152400" dist="63500" dir="5400000" algn="t" rotWithShape="0">
                    <a:prstClr val="black">
                      <a:alpha val="75000"/>
                    </a:prstClr>
                  </a:outerShdw>
                </a:effectLst>
                <a:latin typeface="Avenir Light Oblique" panose="020B0402020203090204" pitchFamily="34" charset="77"/>
              </a:rPr>
              <a:t>EPHESIANS 4:29</a:t>
            </a:r>
          </a:p>
        </p:txBody>
      </p:sp>
      <p:sp>
        <p:nvSpPr>
          <p:cNvPr id="11" name="TextBox 10">
            <a:extLst>
              <a:ext uri="{FF2B5EF4-FFF2-40B4-BE49-F238E27FC236}">
                <a16:creationId xmlns:a16="http://schemas.microsoft.com/office/drawing/2014/main" id="{E251FDF2-7FC0-9D41-8755-EC227C81F3B8}"/>
              </a:ext>
            </a:extLst>
          </p:cNvPr>
          <p:cNvSpPr txBox="1"/>
          <p:nvPr/>
        </p:nvSpPr>
        <p:spPr>
          <a:xfrm>
            <a:off x="362734" y="5201404"/>
            <a:ext cx="10819927" cy="567463"/>
          </a:xfrm>
          <a:prstGeom prst="rect">
            <a:avLst/>
          </a:prstGeom>
          <a:noFill/>
        </p:spPr>
        <p:txBody>
          <a:bodyPr wrap="square" rtlCol="0">
            <a:spAutoFit/>
          </a:bodyPr>
          <a:lstStyle/>
          <a:p>
            <a:pPr>
              <a:lnSpc>
                <a:spcPts val="3520"/>
              </a:lnSpc>
            </a:pPr>
            <a:r>
              <a:rPr lang="en-US" sz="3600" b="1" dirty="0">
                <a:solidFill>
                  <a:schemeClr val="bg1"/>
                </a:solidFill>
                <a:effectLst>
                  <a:outerShdw blurRad="114300" dist="101600" dir="5400000" sx="101000" sy="101000" algn="t" rotWithShape="0">
                    <a:prstClr val="black">
                      <a:alpha val="75000"/>
                    </a:prstClr>
                  </a:outerShdw>
                </a:effectLst>
                <a:latin typeface="Avenir Black" panose="02000503020000020003" pitchFamily="2" charset="0"/>
              </a:rPr>
              <a:t>D. SPREADING THE GOSPEL</a:t>
            </a:r>
          </a:p>
        </p:txBody>
      </p:sp>
      <p:sp>
        <p:nvSpPr>
          <p:cNvPr id="12" name="TextBox 11">
            <a:extLst>
              <a:ext uri="{FF2B5EF4-FFF2-40B4-BE49-F238E27FC236}">
                <a16:creationId xmlns:a16="http://schemas.microsoft.com/office/drawing/2014/main" id="{12EAF17E-E3A5-6546-8033-2C0AE3B5F094}"/>
              </a:ext>
            </a:extLst>
          </p:cNvPr>
          <p:cNvSpPr txBox="1"/>
          <p:nvPr/>
        </p:nvSpPr>
        <p:spPr>
          <a:xfrm>
            <a:off x="1093081" y="5643762"/>
            <a:ext cx="3408580" cy="461665"/>
          </a:xfrm>
          <a:prstGeom prst="rect">
            <a:avLst/>
          </a:prstGeom>
          <a:noFill/>
        </p:spPr>
        <p:txBody>
          <a:bodyPr wrap="square" rtlCol="0">
            <a:spAutoFit/>
          </a:bodyPr>
          <a:lstStyle/>
          <a:p>
            <a:r>
              <a:rPr lang="en-US" sz="2400" i="1" dirty="0">
                <a:solidFill>
                  <a:schemeClr val="bg1"/>
                </a:solidFill>
                <a:effectLst>
                  <a:outerShdw blurRad="152400" dist="63500" dir="5400000" algn="t" rotWithShape="0">
                    <a:prstClr val="black">
                      <a:alpha val="75000"/>
                    </a:prstClr>
                  </a:outerShdw>
                </a:effectLst>
                <a:latin typeface="Avenir Light Oblique" panose="020B0402020203090204" pitchFamily="34" charset="77"/>
              </a:rPr>
              <a:t>MATTHEW 28:18-20</a:t>
            </a:r>
          </a:p>
        </p:txBody>
      </p:sp>
    </p:spTree>
    <p:extLst>
      <p:ext uri="{BB962C8B-B14F-4D97-AF65-F5344CB8AC3E}">
        <p14:creationId xmlns:p14="http://schemas.microsoft.com/office/powerpoint/2010/main" val="32144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900" decel="100000" fill="hold"/>
                                        <p:tgtEl>
                                          <p:spTgt spid="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900" decel="100000" fill="hold"/>
                                        <p:tgtEl>
                                          <p:spTgt spid="1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900" decel="100000" fill="hold"/>
                                        <p:tgtEl>
                                          <p:spTgt spid="11"/>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900" decel="100000" fill="hold"/>
                                        <p:tgtEl>
                                          <p:spTgt spid="1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242CAE-499B-424E-9D07-5F0A3526E172}"/>
              </a:ext>
            </a:extLst>
          </p:cNvPr>
          <p:cNvSpPr txBox="1"/>
          <p:nvPr/>
        </p:nvSpPr>
        <p:spPr>
          <a:xfrm>
            <a:off x="0" y="2828835"/>
            <a:ext cx="12192000" cy="1200329"/>
          </a:xfrm>
          <a:prstGeom prst="rect">
            <a:avLst/>
          </a:prstGeom>
          <a:noFill/>
        </p:spPr>
        <p:txBody>
          <a:bodyPr wrap="square" rtlCol="0">
            <a:spAutoFit/>
          </a:bodyPr>
          <a:lstStyle/>
          <a:p>
            <a:pPr algn="ctr"/>
            <a:r>
              <a:rPr lang="en-US" sz="7200" b="1" dirty="0">
                <a:solidFill>
                  <a:schemeClr val="bg1"/>
                </a:solidFill>
                <a:latin typeface="Avenir Black" panose="02000503020000020003" pitchFamily="2" charset="0"/>
              </a:rPr>
              <a:t>III. NOAH’S “FAITH”</a:t>
            </a:r>
          </a:p>
        </p:txBody>
      </p:sp>
    </p:spTree>
    <p:extLst>
      <p:ext uri="{BB962C8B-B14F-4D97-AF65-F5344CB8AC3E}">
        <p14:creationId xmlns:p14="http://schemas.microsoft.com/office/powerpoint/2010/main" val="223862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9B9-4814-9D4C-86E7-E677A2A1CC4A}"/>
              </a:ext>
            </a:extLst>
          </p:cNvPr>
          <p:cNvSpPr>
            <a:spLocks noGrp="1"/>
          </p:cNvSpPr>
          <p:nvPr>
            <p:ph type="title"/>
          </p:nvPr>
        </p:nvSpPr>
        <p:spPr>
          <a:xfrm>
            <a:off x="856937" y="539647"/>
            <a:ext cx="10478124" cy="5257916"/>
          </a:xfrm>
        </p:spPr>
        <p:txBody>
          <a:bodyPr>
            <a:noAutofit/>
          </a:bodyPr>
          <a:lstStyle/>
          <a:p>
            <a:pPr algn="ctr"/>
            <a:r>
              <a:rPr lang="en-US" sz="4800" dirty="0">
                <a:solidFill>
                  <a:schemeClr val="bg2"/>
                </a:solidFill>
                <a:latin typeface="+mn-lt"/>
                <a:cs typeface="Times New Roman" panose="02020603050405020304" pitchFamily="18" charset="0"/>
              </a:rPr>
              <a:t>“By faith Noah, being divinely warned of things not yet seen, moved with godly fear, prepared an ark for the saving of his household, by which </a:t>
            </a:r>
            <a:br>
              <a:rPr lang="en-US" sz="4800" dirty="0">
                <a:solidFill>
                  <a:schemeClr val="bg2"/>
                </a:solidFill>
                <a:latin typeface="+mn-lt"/>
                <a:cs typeface="Times New Roman" panose="02020603050405020304" pitchFamily="18" charset="0"/>
              </a:rPr>
            </a:br>
            <a:r>
              <a:rPr lang="en-US" sz="4800" dirty="0">
                <a:solidFill>
                  <a:schemeClr val="bg2"/>
                </a:solidFill>
                <a:latin typeface="+mn-lt"/>
                <a:cs typeface="Times New Roman" panose="02020603050405020304" pitchFamily="18" charset="0"/>
              </a:rPr>
              <a:t>he condemned the world and became </a:t>
            </a:r>
            <a:br>
              <a:rPr lang="en-US" sz="4800" dirty="0">
                <a:solidFill>
                  <a:schemeClr val="bg2"/>
                </a:solidFill>
                <a:latin typeface="+mn-lt"/>
                <a:cs typeface="Times New Roman" panose="02020603050405020304" pitchFamily="18" charset="0"/>
              </a:rPr>
            </a:br>
            <a:r>
              <a:rPr lang="en-US" sz="4800" dirty="0">
                <a:solidFill>
                  <a:schemeClr val="bg2"/>
                </a:solidFill>
                <a:latin typeface="+mn-lt"/>
                <a:cs typeface="Times New Roman" panose="02020603050405020304" pitchFamily="18" charset="0"/>
              </a:rPr>
              <a:t>heir of the righteousness which is </a:t>
            </a:r>
            <a:br>
              <a:rPr lang="en-US" sz="4800" dirty="0">
                <a:solidFill>
                  <a:schemeClr val="bg2"/>
                </a:solidFill>
                <a:latin typeface="+mn-lt"/>
                <a:cs typeface="Times New Roman" panose="02020603050405020304" pitchFamily="18" charset="0"/>
              </a:rPr>
            </a:br>
            <a:r>
              <a:rPr lang="en-US" sz="4800" dirty="0">
                <a:solidFill>
                  <a:schemeClr val="bg2"/>
                </a:solidFill>
                <a:latin typeface="+mn-lt"/>
                <a:cs typeface="Times New Roman" panose="02020603050405020304" pitchFamily="18" charset="0"/>
              </a:rPr>
              <a:t>according to faith.”</a:t>
            </a:r>
          </a:p>
        </p:txBody>
      </p:sp>
      <p:sp>
        <p:nvSpPr>
          <p:cNvPr id="3" name="Title 1">
            <a:extLst>
              <a:ext uri="{FF2B5EF4-FFF2-40B4-BE49-F238E27FC236}">
                <a16:creationId xmlns:a16="http://schemas.microsoft.com/office/drawing/2014/main" id="{916D3F98-F696-BF48-88ED-E3FDDFA55587}"/>
              </a:ext>
            </a:extLst>
          </p:cNvPr>
          <p:cNvSpPr txBox="1">
            <a:spLocks/>
          </p:cNvSpPr>
          <p:nvPr/>
        </p:nvSpPr>
        <p:spPr>
          <a:xfrm>
            <a:off x="250785" y="5485001"/>
            <a:ext cx="11690429" cy="1200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2"/>
                </a:solidFill>
                <a:latin typeface="+mn-lt"/>
                <a:cs typeface="Times New Roman" panose="02020603050405020304" pitchFamily="18" charset="0"/>
              </a:rPr>
              <a:t>Hebrews 11:7</a:t>
            </a:r>
          </a:p>
        </p:txBody>
      </p:sp>
    </p:spTree>
    <p:extLst>
      <p:ext uri="{BB962C8B-B14F-4D97-AF65-F5344CB8AC3E}">
        <p14:creationId xmlns:p14="http://schemas.microsoft.com/office/powerpoint/2010/main" val="118225084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piece of paper&#10;&#10;Description automatically generated">
            <a:extLst>
              <a:ext uri="{FF2B5EF4-FFF2-40B4-BE49-F238E27FC236}">
                <a16:creationId xmlns:a16="http://schemas.microsoft.com/office/drawing/2014/main" id="{E8B40506-C9D1-A44E-9BDB-60C518991D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02253" y="0"/>
            <a:ext cx="5989748" cy="6858000"/>
          </a:xfrm>
          <a:prstGeom prst="rect">
            <a:avLst/>
          </a:prstGeom>
        </p:spPr>
      </p:pic>
      <p:sp>
        <p:nvSpPr>
          <p:cNvPr id="6" name="Title 1">
            <a:extLst>
              <a:ext uri="{FF2B5EF4-FFF2-40B4-BE49-F238E27FC236}">
                <a16:creationId xmlns:a16="http://schemas.microsoft.com/office/drawing/2014/main" id="{E33F230A-319E-8148-83D5-F1C5F3050B4F}"/>
              </a:ext>
            </a:extLst>
          </p:cNvPr>
          <p:cNvSpPr>
            <a:spLocks noGrp="1"/>
          </p:cNvSpPr>
          <p:nvPr>
            <p:ph type="title"/>
          </p:nvPr>
        </p:nvSpPr>
        <p:spPr>
          <a:xfrm>
            <a:off x="478508" y="284812"/>
            <a:ext cx="5723745" cy="2889471"/>
          </a:xfrm>
        </p:spPr>
        <p:txBody>
          <a:bodyPr>
            <a:noAutofit/>
          </a:bodyPr>
          <a:lstStyle/>
          <a:p>
            <a:pPr algn="ctr"/>
            <a:r>
              <a:rPr lang="en-US" sz="4800" dirty="0">
                <a:latin typeface="+mn-lt"/>
                <a:cs typeface="Times New Roman" panose="02020603050405020304" pitchFamily="18" charset="0"/>
              </a:rPr>
              <a:t>“a firm belief in something for which there is no proof.”</a:t>
            </a:r>
          </a:p>
        </p:txBody>
      </p:sp>
      <p:sp>
        <p:nvSpPr>
          <p:cNvPr id="7" name="Title 1">
            <a:extLst>
              <a:ext uri="{FF2B5EF4-FFF2-40B4-BE49-F238E27FC236}">
                <a16:creationId xmlns:a16="http://schemas.microsoft.com/office/drawing/2014/main" id="{97350646-22A4-3743-8581-5847400FF8EB}"/>
              </a:ext>
            </a:extLst>
          </p:cNvPr>
          <p:cNvSpPr txBox="1">
            <a:spLocks/>
          </p:cNvSpPr>
          <p:nvPr/>
        </p:nvSpPr>
        <p:spPr>
          <a:xfrm>
            <a:off x="1547032" y="2483104"/>
            <a:ext cx="3586697" cy="1200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latin typeface="+mn-lt"/>
                <a:cs typeface="Times New Roman" panose="02020603050405020304" pitchFamily="18" charset="0"/>
              </a:rPr>
              <a:t>Webster’s Ninth </a:t>
            </a:r>
          </a:p>
          <a:p>
            <a:pPr algn="ctr"/>
            <a:r>
              <a:rPr lang="en-US" sz="2000" i="1" dirty="0">
                <a:latin typeface="+mn-lt"/>
                <a:cs typeface="Times New Roman" panose="02020603050405020304" pitchFamily="18" charset="0"/>
              </a:rPr>
              <a:t>New Collegiate Dictionary</a:t>
            </a:r>
          </a:p>
        </p:txBody>
      </p:sp>
      <p:sp>
        <p:nvSpPr>
          <p:cNvPr id="8" name="Title 1">
            <a:extLst>
              <a:ext uri="{FF2B5EF4-FFF2-40B4-BE49-F238E27FC236}">
                <a16:creationId xmlns:a16="http://schemas.microsoft.com/office/drawing/2014/main" id="{B7BB90E7-0860-0342-A458-D19A0799FD56}"/>
              </a:ext>
            </a:extLst>
          </p:cNvPr>
          <p:cNvSpPr txBox="1">
            <a:spLocks/>
          </p:cNvSpPr>
          <p:nvPr/>
        </p:nvSpPr>
        <p:spPr>
          <a:xfrm>
            <a:off x="478508" y="3438260"/>
            <a:ext cx="5723745" cy="288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mn-lt"/>
                <a:cs typeface="Times New Roman" panose="02020603050405020304" pitchFamily="18" charset="0"/>
              </a:rPr>
              <a:t>“belief that does not rest on logical or material evidence.”</a:t>
            </a:r>
          </a:p>
        </p:txBody>
      </p:sp>
      <p:sp>
        <p:nvSpPr>
          <p:cNvPr id="9" name="Title 1">
            <a:extLst>
              <a:ext uri="{FF2B5EF4-FFF2-40B4-BE49-F238E27FC236}">
                <a16:creationId xmlns:a16="http://schemas.microsoft.com/office/drawing/2014/main" id="{38EFD379-9CCC-0042-BB42-633149A2628C}"/>
              </a:ext>
            </a:extLst>
          </p:cNvPr>
          <p:cNvSpPr txBox="1">
            <a:spLocks/>
          </p:cNvSpPr>
          <p:nvPr/>
        </p:nvSpPr>
        <p:spPr>
          <a:xfrm>
            <a:off x="1397278" y="5503895"/>
            <a:ext cx="3886205" cy="1200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latin typeface="+mn-lt"/>
                <a:cs typeface="Times New Roman" panose="02020603050405020304" pitchFamily="18" charset="0"/>
              </a:rPr>
              <a:t>The American Heritage Dictionary</a:t>
            </a:r>
          </a:p>
        </p:txBody>
      </p:sp>
    </p:spTree>
    <p:extLst>
      <p:ext uri="{BB962C8B-B14F-4D97-AF65-F5344CB8AC3E}">
        <p14:creationId xmlns:p14="http://schemas.microsoft.com/office/powerpoint/2010/main" val="854796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33F230A-319E-8148-83D5-F1C5F3050B4F}"/>
              </a:ext>
            </a:extLst>
          </p:cNvPr>
          <p:cNvSpPr>
            <a:spLocks noGrp="1"/>
          </p:cNvSpPr>
          <p:nvPr>
            <p:ph type="title"/>
          </p:nvPr>
        </p:nvSpPr>
        <p:spPr>
          <a:xfrm>
            <a:off x="478508" y="284812"/>
            <a:ext cx="5723745" cy="6301045"/>
          </a:xfrm>
        </p:spPr>
        <p:txBody>
          <a:bodyPr>
            <a:noAutofit/>
          </a:bodyPr>
          <a:lstStyle/>
          <a:p>
            <a:pPr algn="ctr"/>
            <a:r>
              <a:rPr lang="en-US" sz="4000" dirty="0">
                <a:latin typeface="+mn-lt"/>
                <a:cs typeface="Times New Roman" panose="02020603050405020304" pitchFamily="18" charset="0"/>
              </a:rPr>
              <a:t>“There is not a single item</a:t>
            </a:r>
            <a:br>
              <a:rPr lang="en-US" sz="4000" dirty="0">
                <a:latin typeface="+mn-lt"/>
                <a:cs typeface="Times New Roman" panose="02020603050405020304" pitchFamily="18" charset="0"/>
              </a:rPr>
            </a:br>
            <a:r>
              <a:rPr lang="en-US" sz="4000" dirty="0">
                <a:latin typeface="+mn-lt"/>
                <a:cs typeface="Times New Roman" panose="02020603050405020304" pitchFamily="18" charset="0"/>
              </a:rPr>
              <a:t>in Christianity, upon which our souls’ salvation depends, that is only ‘probably’ true.</a:t>
            </a:r>
            <a:br>
              <a:rPr lang="en-US" sz="4000" dirty="0">
                <a:latin typeface="+mn-lt"/>
                <a:cs typeface="Times New Roman" panose="02020603050405020304" pitchFamily="18" charset="0"/>
              </a:rPr>
            </a:br>
            <a:r>
              <a:rPr lang="en-US" sz="4000" dirty="0">
                <a:latin typeface="+mn-lt"/>
                <a:cs typeface="Times New Roman" panose="02020603050405020304" pitchFamily="18" charset="0"/>
              </a:rPr>
              <a:t>In each case, the</a:t>
            </a:r>
            <a:br>
              <a:rPr lang="en-US" sz="4000" dirty="0">
                <a:latin typeface="+mn-lt"/>
                <a:cs typeface="Times New Roman" panose="02020603050405020304" pitchFamily="18" charset="0"/>
              </a:rPr>
            </a:br>
            <a:r>
              <a:rPr lang="en-US" sz="4000" dirty="0">
                <a:latin typeface="+mn-lt"/>
                <a:cs typeface="Times New Roman" panose="02020603050405020304" pitchFamily="18" charset="0"/>
              </a:rPr>
              <a:t>evidence supplied is sufficient to establish conclusive proof regarding the truth of the Christian faith.”</a:t>
            </a:r>
          </a:p>
        </p:txBody>
      </p:sp>
      <p:pic>
        <p:nvPicPr>
          <p:cNvPr id="3" name="Picture 2">
            <a:extLst>
              <a:ext uri="{FF2B5EF4-FFF2-40B4-BE49-F238E27FC236}">
                <a16:creationId xmlns:a16="http://schemas.microsoft.com/office/drawing/2014/main" id="{0849DCAB-72D2-47D8-B644-57BC00FBAC05}"/>
              </a:ext>
            </a:extLst>
          </p:cNvPr>
          <p:cNvPicPr>
            <a:picLocks noChangeAspect="1"/>
          </p:cNvPicPr>
          <p:nvPr/>
        </p:nvPicPr>
        <p:blipFill>
          <a:blip r:embed="rId2"/>
          <a:stretch>
            <a:fillRect/>
          </a:stretch>
        </p:blipFill>
        <p:spPr>
          <a:xfrm>
            <a:off x="7058273" y="-1593"/>
            <a:ext cx="5208373" cy="6858000"/>
          </a:xfrm>
          <a:prstGeom prst="rect">
            <a:avLst/>
          </a:prstGeom>
        </p:spPr>
      </p:pic>
    </p:spTree>
    <p:extLst>
      <p:ext uri="{BB962C8B-B14F-4D97-AF65-F5344CB8AC3E}">
        <p14:creationId xmlns:p14="http://schemas.microsoft.com/office/powerpoint/2010/main" val="1253069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9B9-4814-9D4C-86E7-E677A2A1CC4A}"/>
              </a:ext>
            </a:extLst>
          </p:cNvPr>
          <p:cNvSpPr>
            <a:spLocks noGrp="1"/>
          </p:cNvSpPr>
          <p:nvPr>
            <p:ph type="title"/>
          </p:nvPr>
        </p:nvSpPr>
        <p:spPr>
          <a:xfrm>
            <a:off x="856937" y="539647"/>
            <a:ext cx="10478124" cy="5257916"/>
          </a:xfrm>
        </p:spPr>
        <p:txBody>
          <a:bodyPr>
            <a:noAutofit/>
          </a:bodyPr>
          <a:lstStyle/>
          <a:p>
            <a:pPr algn="ctr"/>
            <a:r>
              <a:rPr lang="en-US" sz="4800" dirty="0">
                <a:solidFill>
                  <a:schemeClr val="bg2"/>
                </a:solidFill>
                <a:latin typeface="+mn-lt"/>
                <a:cs typeface="Times New Roman" panose="02020603050405020304" pitchFamily="18" charset="0"/>
              </a:rPr>
              <a:t>“Without faith it is impossible to please Him [God], for he who comes to God must believe that He is, and that He is a rewarder of those who diligently </a:t>
            </a:r>
            <a:br>
              <a:rPr lang="en-US" sz="4800" dirty="0">
                <a:solidFill>
                  <a:schemeClr val="bg2"/>
                </a:solidFill>
                <a:latin typeface="+mn-lt"/>
                <a:cs typeface="Times New Roman" panose="02020603050405020304" pitchFamily="18" charset="0"/>
              </a:rPr>
            </a:br>
            <a:r>
              <a:rPr lang="en-US" sz="4800" dirty="0">
                <a:solidFill>
                  <a:schemeClr val="bg2"/>
                </a:solidFill>
                <a:latin typeface="+mn-lt"/>
                <a:cs typeface="Times New Roman" panose="02020603050405020304" pitchFamily="18" charset="0"/>
              </a:rPr>
              <a:t>seek Him.”</a:t>
            </a:r>
          </a:p>
        </p:txBody>
      </p:sp>
      <p:sp>
        <p:nvSpPr>
          <p:cNvPr id="3" name="Title 1">
            <a:extLst>
              <a:ext uri="{FF2B5EF4-FFF2-40B4-BE49-F238E27FC236}">
                <a16:creationId xmlns:a16="http://schemas.microsoft.com/office/drawing/2014/main" id="{916D3F98-F696-BF48-88ED-E3FDDFA55587}"/>
              </a:ext>
            </a:extLst>
          </p:cNvPr>
          <p:cNvSpPr txBox="1">
            <a:spLocks/>
          </p:cNvSpPr>
          <p:nvPr/>
        </p:nvSpPr>
        <p:spPr>
          <a:xfrm>
            <a:off x="250785" y="5485001"/>
            <a:ext cx="11690429" cy="1200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2"/>
                </a:solidFill>
                <a:latin typeface="+mn-lt"/>
                <a:cs typeface="Times New Roman" panose="02020603050405020304" pitchFamily="18" charset="0"/>
              </a:rPr>
              <a:t>Hebrews 11:6</a:t>
            </a:r>
          </a:p>
        </p:txBody>
      </p:sp>
    </p:spTree>
    <p:extLst>
      <p:ext uri="{BB962C8B-B14F-4D97-AF65-F5344CB8AC3E}">
        <p14:creationId xmlns:p14="http://schemas.microsoft.com/office/powerpoint/2010/main" val="3638882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 person&#10;&#10;Description automatically generated">
            <a:extLst>
              <a:ext uri="{FF2B5EF4-FFF2-40B4-BE49-F238E27FC236}">
                <a16:creationId xmlns:a16="http://schemas.microsoft.com/office/drawing/2014/main" id="{182E8CAD-E1B7-A746-8326-74F3415B22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1998" cy="6858000"/>
          </a:xfrm>
          <a:prstGeom prst="rect">
            <a:avLst/>
          </a:prstGeom>
        </p:spPr>
      </p:pic>
      <p:sp>
        <p:nvSpPr>
          <p:cNvPr id="6" name="TextBox 5">
            <a:extLst>
              <a:ext uri="{FF2B5EF4-FFF2-40B4-BE49-F238E27FC236}">
                <a16:creationId xmlns:a16="http://schemas.microsoft.com/office/drawing/2014/main" id="{C5DE0A85-D2FD-5D44-9CFF-191F2BB5AAE0}"/>
              </a:ext>
            </a:extLst>
          </p:cNvPr>
          <p:cNvSpPr txBox="1"/>
          <p:nvPr/>
        </p:nvSpPr>
        <p:spPr>
          <a:xfrm>
            <a:off x="-441434" y="2444816"/>
            <a:ext cx="13108280" cy="3400931"/>
          </a:xfrm>
          <a:prstGeom prst="rect">
            <a:avLst/>
          </a:prstGeom>
          <a:noFill/>
        </p:spPr>
        <p:txBody>
          <a:bodyPr wrap="square" rtlCol="0">
            <a:spAutoFit/>
          </a:bodyPr>
          <a:lstStyle/>
          <a:p>
            <a:pPr algn="ctr"/>
            <a:r>
              <a:rPr lang="en-US" sz="21500" b="1" dirty="0">
                <a:solidFill>
                  <a:schemeClr val="bg2">
                    <a:alpha val="80000"/>
                  </a:schemeClr>
                </a:solidFill>
                <a:effectLst>
                  <a:outerShdw blurRad="50800" dist="38100" dir="2700000" algn="tl" rotWithShape="0">
                    <a:prstClr val="black">
                      <a:alpha val="40000"/>
                    </a:prstClr>
                  </a:outerShdw>
                </a:effectLst>
                <a:latin typeface="Ratio Heavy" panose="02000503000000020004" pitchFamily="2" charset="77"/>
              </a:rPr>
              <a:t>THE MAN</a:t>
            </a:r>
          </a:p>
        </p:txBody>
      </p:sp>
      <p:sp>
        <p:nvSpPr>
          <p:cNvPr id="7" name="TextBox 6">
            <a:extLst>
              <a:ext uri="{FF2B5EF4-FFF2-40B4-BE49-F238E27FC236}">
                <a16:creationId xmlns:a16="http://schemas.microsoft.com/office/drawing/2014/main" id="{4FD03B8F-7208-4948-91A6-4146246F11F5}"/>
              </a:ext>
            </a:extLst>
          </p:cNvPr>
          <p:cNvSpPr txBox="1"/>
          <p:nvPr/>
        </p:nvSpPr>
        <p:spPr>
          <a:xfrm>
            <a:off x="0" y="2560320"/>
            <a:ext cx="12191999" cy="523220"/>
          </a:xfrm>
          <a:prstGeom prst="rect">
            <a:avLst/>
          </a:prstGeom>
          <a:noFill/>
        </p:spPr>
        <p:txBody>
          <a:bodyPr wrap="square" rtlCol="0">
            <a:spAutoFit/>
          </a:bodyPr>
          <a:lstStyle/>
          <a:p>
            <a:pPr algn="ctr"/>
            <a:r>
              <a:rPr lang="en-US" sz="2800" b="1" dirty="0">
                <a:solidFill>
                  <a:schemeClr val="bg2"/>
                </a:solidFill>
                <a:effectLst>
                  <a:outerShdw blurRad="50800" dist="38100" dir="2700000" algn="tl" rotWithShape="0">
                    <a:prstClr val="black">
                      <a:alpha val="40000"/>
                    </a:prstClr>
                  </a:outerShdw>
                </a:effectLst>
                <a:latin typeface="Ratio Heavy" panose="02000503000000020004" pitchFamily="2" charset="77"/>
              </a:rPr>
              <a:t>VACATION BIBLE SCHOOL</a:t>
            </a:r>
          </a:p>
        </p:txBody>
      </p:sp>
      <p:pic>
        <p:nvPicPr>
          <p:cNvPr id="8" name="Picture 7">
            <a:extLst>
              <a:ext uri="{FF2B5EF4-FFF2-40B4-BE49-F238E27FC236}">
                <a16:creationId xmlns:a16="http://schemas.microsoft.com/office/drawing/2014/main" id="{FDB813E4-20AB-F642-AED5-BB143BE2DE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37090" y="5845747"/>
            <a:ext cx="882719" cy="8756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31898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9B9-4814-9D4C-86E7-E677A2A1CC4A}"/>
              </a:ext>
            </a:extLst>
          </p:cNvPr>
          <p:cNvSpPr>
            <a:spLocks noGrp="1"/>
          </p:cNvSpPr>
          <p:nvPr>
            <p:ph type="title"/>
          </p:nvPr>
        </p:nvSpPr>
        <p:spPr>
          <a:xfrm>
            <a:off x="856937" y="539647"/>
            <a:ext cx="10478124" cy="5257916"/>
          </a:xfrm>
        </p:spPr>
        <p:txBody>
          <a:bodyPr>
            <a:noAutofit/>
          </a:bodyPr>
          <a:lstStyle/>
          <a:p>
            <a:pPr algn="ctr"/>
            <a:r>
              <a:rPr lang="en-US" sz="4800" dirty="0">
                <a:solidFill>
                  <a:schemeClr val="bg2"/>
                </a:solidFill>
                <a:latin typeface="+mn-lt"/>
                <a:cs typeface="Times New Roman" panose="02020603050405020304" pitchFamily="18" charset="0"/>
              </a:rPr>
              <a:t>“For since the creation of the world His [God’s] invisible attributes are clearly seen, being understood by the things that are made, even His eternal power and Godhead, so that they are </a:t>
            </a:r>
            <a:br>
              <a:rPr lang="en-US" sz="4800" dirty="0">
                <a:solidFill>
                  <a:schemeClr val="bg2"/>
                </a:solidFill>
                <a:latin typeface="+mn-lt"/>
                <a:cs typeface="Times New Roman" panose="02020603050405020304" pitchFamily="18" charset="0"/>
              </a:rPr>
            </a:br>
            <a:r>
              <a:rPr lang="en-US" sz="4800" dirty="0">
                <a:solidFill>
                  <a:schemeClr val="bg2"/>
                </a:solidFill>
                <a:latin typeface="+mn-lt"/>
                <a:cs typeface="Times New Roman" panose="02020603050405020304" pitchFamily="18" charset="0"/>
              </a:rPr>
              <a:t>without excuse.”</a:t>
            </a:r>
          </a:p>
        </p:txBody>
      </p:sp>
      <p:sp>
        <p:nvSpPr>
          <p:cNvPr id="3" name="Title 1">
            <a:extLst>
              <a:ext uri="{FF2B5EF4-FFF2-40B4-BE49-F238E27FC236}">
                <a16:creationId xmlns:a16="http://schemas.microsoft.com/office/drawing/2014/main" id="{916D3F98-F696-BF48-88ED-E3FDDFA55587}"/>
              </a:ext>
            </a:extLst>
          </p:cNvPr>
          <p:cNvSpPr txBox="1">
            <a:spLocks/>
          </p:cNvSpPr>
          <p:nvPr/>
        </p:nvSpPr>
        <p:spPr>
          <a:xfrm>
            <a:off x="250785" y="5485001"/>
            <a:ext cx="11690429" cy="1200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2"/>
                </a:solidFill>
                <a:latin typeface="+mn-lt"/>
                <a:cs typeface="Times New Roman" panose="02020603050405020304" pitchFamily="18" charset="0"/>
              </a:rPr>
              <a:t>Romans 1:20</a:t>
            </a:r>
          </a:p>
        </p:txBody>
      </p:sp>
    </p:spTree>
    <p:extLst>
      <p:ext uri="{BB962C8B-B14F-4D97-AF65-F5344CB8AC3E}">
        <p14:creationId xmlns:p14="http://schemas.microsoft.com/office/powerpoint/2010/main" val="87505477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iding a wave on a surfboard in the water&#10;&#10;Description automatically generated">
            <a:extLst>
              <a:ext uri="{FF2B5EF4-FFF2-40B4-BE49-F238E27FC236}">
                <a16:creationId xmlns:a16="http://schemas.microsoft.com/office/drawing/2014/main" id="{940B753E-A668-754B-A2FC-CE588CABA6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037616E-6938-5C44-A3FA-DE1CA9A5055E}"/>
              </a:ext>
            </a:extLst>
          </p:cNvPr>
          <p:cNvSpPr txBox="1"/>
          <p:nvPr/>
        </p:nvSpPr>
        <p:spPr>
          <a:xfrm>
            <a:off x="1029324" y="1344583"/>
            <a:ext cx="10133351" cy="4168834"/>
          </a:xfrm>
          <a:prstGeom prst="rect">
            <a:avLst/>
          </a:prstGeom>
          <a:noFill/>
        </p:spPr>
        <p:txBody>
          <a:bodyPr wrap="square" rtlCol="0">
            <a:spAutoFit/>
          </a:bodyPr>
          <a:lstStyle/>
          <a:p>
            <a:pPr algn="ctr">
              <a:lnSpc>
                <a:spcPts val="4500"/>
              </a:lnSpc>
            </a:pPr>
            <a:r>
              <a:rPr lang="en-US" sz="4800" dirty="0">
                <a:solidFill>
                  <a:schemeClr val="bg1"/>
                </a:solidFill>
                <a:effectLst>
                  <a:glow rad="101600">
                    <a:schemeClr val="tx1">
                      <a:alpha val="75000"/>
                    </a:schemeClr>
                  </a:glow>
                </a:effectLst>
                <a:cs typeface="Times New Roman" panose="02020603050405020304" pitchFamily="18" charset="0"/>
              </a:rPr>
              <a:t>“And behold, I Myself am bringing floodwaters on the Earth, to destroy from under heaven all flesh in which is the breath of life; everything that is on the Earth shall die.”</a:t>
            </a:r>
          </a:p>
          <a:p>
            <a:pPr algn="ctr">
              <a:lnSpc>
                <a:spcPts val="4500"/>
              </a:lnSpc>
            </a:pPr>
            <a:endParaRPr lang="en-US" sz="4800" dirty="0">
              <a:solidFill>
                <a:schemeClr val="bg1"/>
              </a:solidFill>
              <a:effectLst>
                <a:glow rad="101600">
                  <a:schemeClr val="tx1">
                    <a:alpha val="75000"/>
                  </a:schemeClr>
                </a:glow>
              </a:effectLst>
              <a:cs typeface="Big Caslon Medium" panose="02000603090000020003" pitchFamily="2" charset="-79"/>
            </a:endParaRPr>
          </a:p>
          <a:p>
            <a:pPr algn="ctr">
              <a:lnSpc>
                <a:spcPts val="4500"/>
              </a:lnSpc>
            </a:pPr>
            <a:r>
              <a:rPr lang="en-US" sz="4800" dirty="0">
                <a:solidFill>
                  <a:schemeClr val="bg1"/>
                </a:solidFill>
                <a:effectLst>
                  <a:glow rad="101600">
                    <a:schemeClr val="tx1">
                      <a:alpha val="75000"/>
                    </a:schemeClr>
                  </a:glow>
                </a:effectLst>
                <a:cs typeface="Times New Roman" panose="02020603050405020304" pitchFamily="18" charset="0"/>
              </a:rPr>
              <a:t>Genesis 6:17</a:t>
            </a:r>
          </a:p>
        </p:txBody>
      </p:sp>
    </p:spTree>
    <p:extLst>
      <p:ext uri="{BB962C8B-B14F-4D97-AF65-F5344CB8AC3E}">
        <p14:creationId xmlns:p14="http://schemas.microsoft.com/office/powerpoint/2010/main" val="17599386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light, star&#10;&#10;Description automatically generated">
            <a:extLst>
              <a:ext uri="{FF2B5EF4-FFF2-40B4-BE49-F238E27FC236}">
                <a16:creationId xmlns:a16="http://schemas.microsoft.com/office/drawing/2014/main" id="{4147E414-86B4-754E-923B-98D45C8104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6" name="TextBox 5">
            <a:extLst>
              <a:ext uri="{FF2B5EF4-FFF2-40B4-BE49-F238E27FC236}">
                <a16:creationId xmlns:a16="http://schemas.microsoft.com/office/drawing/2014/main" id="{305C91E3-C6A3-C045-807F-0204364D1E36}"/>
              </a:ext>
            </a:extLst>
          </p:cNvPr>
          <p:cNvSpPr txBox="1"/>
          <p:nvPr/>
        </p:nvSpPr>
        <p:spPr>
          <a:xfrm>
            <a:off x="712385" y="2109081"/>
            <a:ext cx="10545987" cy="3573029"/>
          </a:xfrm>
          <a:prstGeom prst="rect">
            <a:avLst/>
          </a:prstGeom>
          <a:noFill/>
        </p:spPr>
        <p:txBody>
          <a:bodyPr wrap="square" rtlCol="0">
            <a:spAutoFit/>
          </a:bodyPr>
          <a:lstStyle/>
          <a:p>
            <a:pPr algn="ctr">
              <a:lnSpc>
                <a:spcPts val="4500"/>
              </a:lnSpc>
            </a:pPr>
            <a:r>
              <a:rPr lang="en-US" sz="4800" dirty="0">
                <a:solidFill>
                  <a:schemeClr val="bg1"/>
                </a:solidFill>
                <a:effectLst>
                  <a:glow rad="101600">
                    <a:schemeClr val="tx1">
                      <a:alpha val="75000"/>
                    </a:schemeClr>
                  </a:glow>
                </a:effectLst>
                <a:cs typeface="Times New Roman" panose="02020603050405020304" pitchFamily="18" charset="0"/>
              </a:rPr>
              <a:t>“the heavens will pass away with a great noise, and the elements will melt with fervent heat; both the Earth and the works that are in it will be burned up.”</a:t>
            </a:r>
          </a:p>
          <a:p>
            <a:pPr algn="ctr">
              <a:lnSpc>
                <a:spcPts val="4500"/>
              </a:lnSpc>
            </a:pPr>
            <a:endParaRPr lang="en-US" sz="4800" dirty="0">
              <a:solidFill>
                <a:schemeClr val="bg1"/>
              </a:solidFill>
              <a:effectLst>
                <a:glow rad="101600">
                  <a:schemeClr val="tx1">
                    <a:alpha val="75000"/>
                  </a:schemeClr>
                </a:glow>
              </a:effectLst>
              <a:cs typeface="Times New Roman" panose="02020603050405020304" pitchFamily="18" charset="0"/>
            </a:endParaRPr>
          </a:p>
          <a:p>
            <a:pPr algn="ctr">
              <a:lnSpc>
                <a:spcPts val="4500"/>
              </a:lnSpc>
            </a:pPr>
            <a:r>
              <a:rPr lang="en-US" sz="4800" dirty="0">
                <a:solidFill>
                  <a:schemeClr val="bg1"/>
                </a:solidFill>
                <a:effectLst>
                  <a:glow rad="101600">
                    <a:schemeClr val="tx1">
                      <a:alpha val="75000"/>
                    </a:schemeClr>
                  </a:glow>
                </a:effectLst>
                <a:cs typeface="Times New Roman" panose="02020603050405020304" pitchFamily="18" charset="0"/>
              </a:rPr>
              <a:t>2 Peter 3:10</a:t>
            </a:r>
          </a:p>
        </p:txBody>
      </p:sp>
    </p:spTree>
    <p:extLst>
      <p:ext uri="{BB962C8B-B14F-4D97-AF65-F5344CB8AC3E}">
        <p14:creationId xmlns:p14="http://schemas.microsoft.com/office/powerpoint/2010/main" val="413478371"/>
      </p:ext>
    </p:extLst>
  </p:cSld>
  <p:clrMapOvr>
    <a:masterClrMapping/>
  </p:clrMapOvr>
  <mc:AlternateContent xmlns:mc="http://schemas.openxmlformats.org/markup-compatibility/2006" xmlns:p14="http://schemas.microsoft.com/office/powerpoint/2010/main">
    <mc:Choice Requires="p14">
      <p:transition spd="slow" p14:dur="40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un, animal, flying, plane&#10;&#10;Description automatically generated">
            <a:extLst>
              <a:ext uri="{FF2B5EF4-FFF2-40B4-BE49-F238E27FC236}">
                <a16:creationId xmlns:a16="http://schemas.microsoft.com/office/drawing/2014/main" id="{DA0899E9-6048-4942-AA27-75850767DB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05C91E3-C6A3-C045-807F-0204364D1E36}"/>
              </a:ext>
            </a:extLst>
          </p:cNvPr>
          <p:cNvSpPr txBox="1"/>
          <p:nvPr/>
        </p:nvSpPr>
        <p:spPr>
          <a:xfrm>
            <a:off x="1029324" y="610064"/>
            <a:ext cx="10133351" cy="5878276"/>
          </a:xfrm>
          <a:prstGeom prst="rect">
            <a:avLst/>
          </a:prstGeom>
          <a:noFill/>
        </p:spPr>
        <p:txBody>
          <a:bodyPr wrap="square" rtlCol="0">
            <a:spAutoFit/>
          </a:bodyPr>
          <a:lstStyle/>
          <a:p>
            <a:pPr algn="ctr">
              <a:lnSpc>
                <a:spcPts val="4500"/>
              </a:lnSpc>
            </a:pPr>
            <a:r>
              <a:rPr lang="en-US" sz="4800" dirty="0">
                <a:effectLst>
                  <a:glow rad="63500">
                    <a:schemeClr val="bg1"/>
                  </a:glow>
                </a:effectLst>
                <a:cs typeface="Times New Roman" panose="02020603050405020304" pitchFamily="18" charset="0"/>
              </a:rPr>
              <a:t>“Let not your heart be troubled; you believe in God, believe also in Me. In My Father’s house are many mansions; if it were not so, I would have told you. I go to prepare a place for you. And if I go and prepare a place for you, I will come again and receive you to Myself; that where I am, there you may be also.”</a:t>
            </a:r>
          </a:p>
          <a:p>
            <a:pPr algn="ctr">
              <a:lnSpc>
                <a:spcPts val="4500"/>
              </a:lnSpc>
            </a:pPr>
            <a:endParaRPr lang="en-US" sz="4800" dirty="0">
              <a:effectLst>
                <a:glow rad="63500">
                  <a:schemeClr val="bg1"/>
                </a:glow>
              </a:effectLst>
              <a:cs typeface="Times New Roman" panose="02020603050405020304" pitchFamily="18" charset="0"/>
            </a:endParaRPr>
          </a:p>
          <a:p>
            <a:pPr algn="ctr">
              <a:lnSpc>
                <a:spcPts val="4500"/>
              </a:lnSpc>
            </a:pPr>
            <a:r>
              <a:rPr lang="en-US" sz="4800" dirty="0">
                <a:effectLst>
                  <a:glow rad="63500">
                    <a:schemeClr val="bg1"/>
                  </a:glow>
                </a:effectLst>
                <a:cs typeface="Times New Roman" panose="02020603050405020304" pitchFamily="18" charset="0"/>
              </a:rPr>
              <a:t>John 14:1-3</a:t>
            </a:r>
          </a:p>
        </p:txBody>
      </p:sp>
    </p:spTree>
    <p:extLst>
      <p:ext uri="{BB962C8B-B14F-4D97-AF65-F5344CB8AC3E}">
        <p14:creationId xmlns:p14="http://schemas.microsoft.com/office/powerpoint/2010/main" val="2806957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42FE6D-09A1-E54F-9071-F265D92C1A83}"/>
              </a:ext>
            </a:extLst>
          </p:cNvPr>
          <p:cNvSpPr>
            <a:spLocks noGrp="1"/>
          </p:cNvSpPr>
          <p:nvPr>
            <p:ph type="title"/>
          </p:nvPr>
        </p:nvSpPr>
        <p:spPr>
          <a:xfrm>
            <a:off x="219919" y="625033"/>
            <a:ext cx="11690429" cy="5752617"/>
          </a:xfrm>
        </p:spPr>
        <p:txBody>
          <a:bodyPr>
            <a:normAutofit fontScale="90000"/>
          </a:bodyPr>
          <a:lstStyle/>
          <a:p>
            <a:pPr algn="ctr"/>
            <a:r>
              <a:rPr lang="en-US" dirty="0">
                <a:solidFill>
                  <a:schemeClr val="bg2"/>
                </a:solidFill>
                <a:latin typeface="+mn-lt"/>
                <a:cs typeface="Times New Roman" panose="02020603050405020304" pitchFamily="18" charset="0"/>
              </a:rPr>
              <a:t>“Therefore, since all these things will be dissolved, what manner of persons ought you to be in </a:t>
            </a:r>
            <a:r>
              <a:rPr lang="en-US" b="1" dirty="0">
                <a:solidFill>
                  <a:schemeClr val="bg2"/>
                </a:solidFill>
                <a:latin typeface="+mn-lt"/>
                <a:cs typeface="Times New Roman" panose="02020603050405020304" pitchFamily="18" charset="0"/>
              </a:rPr>
              <a:t>holy conduct </a:t>
            </a:r>
            <a:r>
              <a:rPr lang="en-US" dirty="0">
                <a:solidFill>
                  <a:schemeClr val="bg2"/>
                </a:solidFill>
                <a:latin typeface="+mn-lt"/>
                <a:cs typeface="Times New Roman" panose="02020603050405020304" pitchFamily="18" charset="0"/>
              </a:rPr>
              <a:t>and </a:t>
            </a:r>
            <a:r>
              <a:rPr lang="en-US" b="1" dirty="0">
                <a:solidFill>
                  <a:schemeClr val="bg2"/>
                </a:solidFill>
                <a:latin typeface="+mn-lt"/>
                <a:cs typeface="Times New Roman" panose="02020603050405020304" pitchFamily="18" charset="0"/>
              </a:rPr>
              <a:t>godliness</a:t>
            </a:r>
            <a:r>
              <a:rPr lang="en-US" dirty="0">
                <a:solidFill>
                  <a:schemeClr val="bg2"/>
                </a:solidFill>
                <a:latin typeface="+mn-lt"/>
                <a:cs typeface="Times New Roman" panose="02020603050405020304" pitchFamily="18" charset="0"/>
              </a:rPr>
              <a:t>, looking for and hastening the coming of the day of God....</a:t>
            </a:r>
            <a:br>
              <a:rPr lang="en-US" dirty="0">
                <a:solidFill>
                  <a:schemeClr val="bg2"/>
                </a:solidFill>
                <a:latin typeface="+mn-lt"/>
                <a:cs typeface="Times New Roman" panose="02020603050405020304" pitchFamily="18" charset="0"/>
              </a:rPr>
            </a:br>
            <a:r>
              <a:rPr lang="en-US" dirty="0">
                <a:solidFill>
                  <a:schemeClr val="bg2"/>
                </a:solidFill>
                <a:latin typeface="+mn-lt"/>
                <a:cs typeface="Times New Roman" panose="02020603050405020304" pitchFamily="18" charset="0"/>
              </a:rPr>
              <a:t>Therefore, beloved, looking forward to these things, be </a:t>
            </a:r>
            <a:r>
              <a:rPr lang="en-US" b="1" dirty="0">
                <a:solidFill>
                  <a:schemeClr val="bg2"/>
                </a:solidFill>
                <a:latin typeface="+mn-lt"/>
                <a:cs typeface="Times New Roman" panose="02020603050405020304" pitchFamily="18" charset="0"/>
              </a:rPr>
              <a:t>diligent</a:t>
            </a:r>
            <a:r>
              <a:rPr lang="en-US" dirty="0">
                <a:solidFill>
                  <a:schemeClr val="bg2"/>
                </a:solidFill>
                <a:latin typeface="+mn-lt"/>
                <a:cs typeface="Times New Roman" panose="02020603050405020304" pitchFamily="18" charset="0"/>
              </a:rPr>
              <a:t> to be found by Him in </a:t>
            </a:r>
            <a:r>
              <a:rPr lang="en-US" b="1" dirty="0">
                <a:solidFill>
                  <a:schemeClr val="bg2"/>
                </a:solidFill>
                <a:latin typeface="+mn-lt"/>
                <a:cs typeface="Times New Roman" panose="02020603050405020304" pitchFamily="18" charset="0"/>
              </a:rPr>
              <a:t>peace</a:t>
            </a:r>
            <a:r>
              <a:rPr lang="en-US" dirty="0">
                <a:solidFill>
                  <a:schemeClr val="bg2"/>
                </a:solidFill>
                <a:latin typeface="+mn-lt"/>
                <a:cs typeface="Times New Roman" panose="02020603050405020304" pitchFamily="18" charset="0"/>
              </a:rPr>
              <a:t>, without </a:t>
            </a:r>
            <a:r>
              <a:rPr lang="en-US" b="1" dirty="0">
                <a:solidFill>
                  <a:schemeClr val="bg2"/>
                </a:solidFill>
                <a:latin typeface="+mn-lt"/>
                <a:cs typeface="Times New Roman" panose="02020603050405020304" pitchFamily="18" charset="0"/>
              </a:rPr>
              <a:t>spot</a:t>
            </a:r>
            <a:r>
              <a:rPr lang="en-US" dirty="0">
                <a:solidFill>
                  <a:schemeClr val="bg2"/>
                </a:solidFill>
                <a:latin typeface="+mn-lt"/>
                <a:cs typeface="Times New Roman" panose="02020603050405020304" pitchFamily="18" charset="0"/>
              </a:rPr>
              <a:t> and </a:t>
            </a:r>
            <a:r>
              <a:rPr lang="en-US" b="1" dirty="0">
                <a:solidFill>
                  <a:schemeClr val="bg2"/>
                </a:solidFill>
                <a:latin typeface="+mn-lt"/>
                <a:cs typeface="Times New Roman" panose="02020603050405020304" pitchFamily="18" charset="0"/>
              </a:rPr>
              <a:t>blameless</a:t>
            </a:r>
            <a:r>
              <a:rPr lang="en-US" dirty="0">
                <a:solidFill>
                  <a:schemeClr val="bg2"/>
                </a:solidFill>
                <a:latin typeface="+mn-lt"/>
                <a:cs typeface="Times New Roman" panose="02020603050405020304" pitchFamily="18" charset="0"/>
              </a:rPr>
              <a:t>; and consider that the longsuffering of our Lord is </a:t>
            </a:r>
            <a:r>
              <a:rPr lang="en-US" b="1" dirty="0">
                <a:solidFill>
                  <a:schemeClr val="bg2"/>
                </a:solidFill>
                <a:latin typeface="+mn-lt"/>
                <a:cs typeface="Times New Roman" panose="02020603050405020304" pitchFamily="18" charset="0"/>
              </a:rPr>
              <a:t>salvation</a:t>
            </a:r>
            <a:r>
              <a:rPr lang="en-US" dirty="0">
                <a:solidFill>
                  <a:schemeClr val="bg2"/>
                </a:solidFill>
                <a:latin typeface="+mn-lt"/>
                <a:cs typeface="Times New Roman" panose="02020603050405020304" pitchFamily="18" charset="0"/>
              </a:rPr>
              <a:t>....”</a:t>
            </a:r>
            <a:br>
              <a:rPr lang="en-US" dirty="0">
                <a:solidFill>
                  <a:schemeClr val="bg2"/>
                </a:solidFill>
                <a:latin typeface="+mn-lt"/>
                <a:cs typeface="Times New Roman" panose="02020603050405020304" pitchFamily="18" charset="0"/>
              </a:rPr>
            </a:br>
            <a:br>
              <a:rPr lang="en-US" dirty="0">
                <a:solidFill>
                  <a:schemeClr val="bg2"/>
                </a:solidFill>
                <a:latin typeface="+mn-lt"/>
                <a:cs typeface="Times New Roman" panose="02020603050405020304" pitchFamily="18" charset="0"/>
              </a:rPr>
            </a:br>
            <a:r>
              <a:rPr lang="en-US" dirty="0">
                <a:solidFill>
                  <a:schemeClr val="bg2"/>
                </a:solidFill>
                <a:latin typeface="+mn-lt"/>
                <a:cs typeface="Times New Roman" panose="02020603050405020304" pitchFamily="18" charset="0"/>
              </a:rPr>
              <a:t>2 Peter 3:11-15</a:t>
            </a:r>
          </a:p>
        </p:txBody>
      </p:sp>
    </p:spTree>
    <p:extLst>
      <p:ext uri="{BB962C8B-B14F-4D97-AF65-F5344CB8AC3E}">
        <p14:creationId xmlns:p14="http://schemas.microsoft.com/office/powerpoint/2010/main" val="2435531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 person&#10;&#10;Description automatically generated">
            <a:extLst>
              <a:ext uri="{FF2B5EF4-FFF2-40B4-BE49-F238E27FC236}">
                <a16:creationId xmlns:a16="http://schemas.microsoft.com/office/drawing/2014/main" id="{182E8CAD-E1B7-A746-8326-74F3415B22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1998" cy="6858000"/>
          </a:xfrm>
          <a:prstGeom prst="rect">
            <a:avLst/>
          </a:prstGeom>
        </p:spPr>
      </p:pic>
      <p:sp>
        <p:nvSpPr>
          <p:cNvPr id="6" name="TextBox 5">
            <a:extLst>
              <a:ext uri="{FF2B5EF4-FFF2-40B4-BE49-F238E27FC236}">
                <a16:creationId xmlns:a16="http://schemas.microsoft.com/office/drawing/2014/main" id="{C5DE0A85-D2FD-5D44-9CFF-191F2BB5AAE0}"/>
              </a:ext>
            </a:extLst>
          </p:cNvPr>
          <p:cNvSpPr txBox="1"/>
          <p:nvPr/>
        </p:nvSpPr>
        <p:spPr>
          <a:xfrm>
            <a:off x="-441434" y="2444816"/>
            <a:ext cx="13108280" cy="3400931"/>
          </a:xfrm>
          <a:prstGeom prst="rect">
            <a:avLst/>
          </a:prstGeom>
          <a:noFill/>
        </p:spPr>
        <p:txBody>
          <a:bodyPr wrap="square" rtlCol="0">
            <a:spAutoFit/>
          </a:bodyPr>
          <a:lstStyle/>
          <a:p>
            <a:pPr algn="ctr"/>
            <a:r>
              <a:rPr lang="en-US" sz="21500" b="1" dirty="0">
                <a:solidFill>
                  <a:schemeClr val="bg2">
                    <a:alpha val="80000"/>
                  </a:schemeClr>
                </a:solidFill>
                <a:effectLst>
                  <a:outerShdw blurRad="50800" dist="38100" dir="2700000" algn="tl" rotWithShape="0">
                    <a:prstClr val="black">
                      <a:alpha val="40000"/>
                    </a:prstClr>
                  </a:outerShdw>
                </a:effectLst>
                <a:latin typeface="Ratio Heavy" panose="02000503000000020004" pitchFamily="2" charset="77"/>
              </a:rPr>
              <a:t>THE MAN</a:t>
            </a:r>
          </a:p>
        </p:txBody>
      </p:sp>
      <p:sp>
        <p:nvSpPr>
          <p:cNvPr id="7" name="TextBox 6">
            <a:extLst>
              <a:ext uri="{FF2B5EF4-FFF2-40B4-BE49-F238E27FC236}">
                <a16:creationId xmlns:a16="http://schemas.microsoft.com/office/drawing/2014/main" id="{4FD03B8F-7208-4948-91A6-4146246F11F5}"/>
              </a:ext>
            </a:extLst>
          </p:cNvPr>
          <p:cNvSpPr txBox="1"/>
          <p:nvPr/>
        </p:nvSpPr>
        <p:spPr>
          <a:xfrm>
            <a:off x="0" y="2560320"/>
            <a:ext cx="12191999" cy="523220"/>
          </a:xfrm>
          <a:prstGeom prst="rect">
            <a:avLst/>
          </a:prstGeom>
          <a:noFill/>
        </p:spPr>
        <p:txBody>
          <a:bodyPr wrap="square" rtlCol="0">
            <a:spAutoFit/>
          </a:bodyPr>
          <a:lstStyle/>
          <a:p>
            <a:pPr algn="ctr"/>
            <a:r>
              <a:rPr lang="en-US" sz="2800" b="1" dirty="0">
                <a:solidFill>
                  <a:schemeClr val="bg2"/>
                </a:solidFill>
                <a:effectLst>
                  <a:outerShdw blurRad="50800" dist="38100" dir="2700000" algn="tl" rotWithShape="0">
                    <a:prstClr val="black">
                      <a:alpha val="40000"/>
                    </a:prstClr>
                  </a:outerShdw>
                </a:effectLst>
                <a:latin typeface="Ratio Heavy" panose="02000503000000020004" pitchFamily="2" charset="77"/>
              </a:rPr>
              <a:t>VACATION BIBLE SCHOOL/ADULTS/NIGHT TWO:</a:t>
            </a:r>
          </a:p>
        </p:txBody>
      </p:sp>
      <p:pic>
        <p:nvPicPr>
          <p:cNvPr id="8" name="Picture 7">
            <a:extLst>
              <a:ext uri="{FF2B5EF4-FFF2-40B4-BE49-F238E27FC236}">
                <a16:creationId xmlns:a16="http://schemas.microsoft.com/office/drawing/2014/main" id="{5462A859-9D25-094C-8C8D-D5B0A3DA39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37090" y="5845747"/>
            <a:ext cx="882719" cy="8756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75166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242CAE-499B-424E-9D07-5F0A3526E172}"/>
              </a:ext>
            </a:extLst>
          </p:cNvPr>
          <p:cNvSpPr txBox="1"/>
          <p:nvPr/>
        </p:nvSpPr>
        <p:spPr>
          <a:xfrm>
            <a:off x="0" y="2828835"/>
            <a:ext cx="12192000" cy="1200329"/>
          </a:xfrm>
          <a:prstGeom prst="rect">
            <a:avLst/>
          </a:prstGeom>
          <a:noFill/>
        </p:spPr>
        <p:txBody>
          <a:bodyPr wrap="square" rtlCol="0">
            <a:spAutoFit/>
          </a:bodyPr>
          <a:lstStyle/>
          <a:p>
            <a:pPr algn="ctr"/>
            <a:r>
              <a:rPr lang="en-US" sz="7200" b="1" dirty="0">
                <a:solidFill>
                  <a:schemeClr val="bg1"/>
                </a:solidFill>
                <a:latin typeface="Avenir Black" panose="02000503020000020003" pitchFamily="2" charset="0"/>
              </a:rPr>
              <a:t>I. NOAH’S “PERFECTION”</a:t>
            </a:r>
          </a:p>
        </p:txBody>
      </p:sp>
    </p:spTree>
    <p:extLst>
      <p:ext uri="{BB962C8B-B14F-4D97-AF65-F5344CB8AC3E}">
        <p14:creationId xmlns:p14="http://schemas.microsoft.com/office/powerpoint/2010/main" val="57295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10;&#10;Description automatically generated">
            <a:extLst>
              <a:ext uri="{FF2B5EF4-FFF2-40B4-BE49-F238E27FC236}">
                <a16:creationId xmlns:a16="http://schemas.microsoft.com/office/drawing/2014/main" id="{C3801644-42D7-7442-9D5A-9696E24ACB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43"/>
          <a:stretch/>
        </p:blipFill>
        <p:spPr>
          <a:xfrm>
            <a:off x="0" y="0"/>
            <a:ext cx="12192000" cy="6858000"/>
          </a:xfrm>
          <a:prstGeom prst="rect">
            <a:avLst/>
          </a:prstGeom>
        </p:spPr>
      </p:pic>
      <p:sp>
        <p:nvSpPr>
          <p:cNvPr id="6" name="Title 1">
            <a:extLst>
              <a:ext uri="{FF2B5EF4-FFF2-40B4-BE49-F238E27FC236}">
                <a16:creationId xmlns:a16="http://schemas.microsoft.com/office/drawing/2014/main" id="{8379452D-4B36-DB4B-B812-06C77FD03203}"/>
              </a:ext>
            </a:extLst>
          </p:cNvPr>
          <p:cNvSpPr>
            <a:spLocks noGrp="1"/>
          </p:cNvSpPr>
          <p:nvPr>
            <p:ph type="title"/>
          </p:nvPr>
        </p:nvSpPr>
        <p:spPr>
          <a:xfrm>
            <a:off x="5938090" y="2372527"/>
            <a:ext cx="5696835" cy="2663787"/>
          </a:xfrm>
        </p:spPr>
        <p:txBody>
          <a:bodyPr>
            <a:normAutofit fontScale="90000"/>
          </a:bodyPr>
          <a:lstStyle/>
          <a:p>
            <a:pPr algn="ctr"/>
            <a:r>
              <a:rPr lang="en-US" dirty="0">
                <a:latin typeface="+mn-lt"/>
                <a:cs typeface="Times New Roman" panose="02020603050405020304" pitchFamily="18" charset="0"/>
              </a:rPr>
              <a:t>“Noah was a just man, perfect in his generations. Noah walked with God.”</a:t>
            </a:r>
            <a:br>
              <a:rPr lang="en-US" dirty="0">
                <a:latin typeface="+mn-lt"/>
                <a:cs typeface="Times New Roman" panose="02020603050405020304" pitchFamily="18" charset="0"/>
              </a:rPr>
            </a:br>
            <a:br>
              <a:rPr lang="en-US" dirty="0">
                <a:latin typeface="+mn-lt"/>
                <a:cs typeface="Times New Roman" panose="02020603050405020304" pitchFamily="18" charset="0"/>
              </a:rPr>
            </a:br>
            <a:r>
              <a:rPr lang="en-US" dirty="0">
                <a:latin typeface="+mn-lt"/>
                <a:cs typeface="Times New Roman" panose="02020603050405020304" pitchFamily="18" charset="0"/>
              </a:rPr>
              <a:t>Genesis 6:9</a:t>
            </a:r>
          </a:p>
        </p:txBody>
      </p:sp>
    </p:spTree>
    <p:extLst>
      <p:ext uri="{BB962C8B-B14F-4D97-AF65-F5344CB8AC3E}">
        <p14:creationId xmlns:p14="http://schemas.microsoft.com/office/powerpoint/2010/main" val="42471269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9B9-4814-9D4C-86E7-E677A2A1CC4A}"/>
              </a:ext>
            </a:extLst>
          </p:cNvPr>
          <p:cNvSpPr>
            <a:spLocks noGrp="1"/>
          </p:cNvSpPr>
          <p:nvPr>
            <p:ph type="title"/>
          </p:nvPr>
        </p:nvSpPr>
        <p:spPr>
          <a:xfrm>
            <a:off x="250785" y="1799650"/>
            <a:ext cx="11690429" cy="2663787"/>
          </a:xfrm>
        </p:spPr>
        <p:txBody>
          <a:bodyPr>
            <a:normAutofit/>
          </a:bodyPr>
          <a:lstStyle/>
          <a:p>
            <a:pPr algn="ctr"/>
            <a:r>
              <a:rPr lang="en-US" sz="8000" dirty="0">
                <a:solidFill>
                  <a:schemeClr val="bg2"/>
                </a:solidFill>
                <a:latin typeface="+mn-lt"/>
                <a:cs typeface="Times New Roman" panose="02020603050405020304" pitchFamily="18" charset="0"/>
              </a:rPr>
              <a:t>“perfect”=sinless?</a:t>
            </a:r>
          </a:p>
        </p:txBody>
      </p:sp>
      <p:sp>
        <p:nvSpPr>
          <p:cNvPr id="3" name="Title 1">
            <a:extLst>
              <a:ext uri="{FF2B5EF4-FFF2-40B4-BE49-F238E27FC236}">
                <a16:creationId xmlns:a16="http://schemas.microsoft.com/office/drawing/2014/main" id="{916D3F98-F696-BF48-88ED-E3FDDFA55587}"/>
              </a:ext>
            </a:extLst>
          </p:cNvPr>
          <p:cNvSpPr txBox="1">
            <a:spLocks/>
          </p:cNvSpPr>
          <p:nvPr/>
        </p:nvSpPr>
        <p:spPr>
          <a:xfrm>
            <a:off x="140616" y="2414758"/>
            <a:ext cx="11690429" cy="2663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2"/>
                </a:solidFill>
                <a:latin typeface="+mn-lt"/>
                <a:cs typeface="Times New Roman" panose="02020603050405020304" pitchFamily="18" charset="0"/>
              </a:rPr>
              <a:t>Genesis 9:20-21; Romans 3:23</a:t>
            </a:r>
          </a:p>
        </p:txBody>
      </p:sp>
    </p:spTree>
    <p:extLst>
      <p:ext uri="{BB962C8B-B14F-4D97-AF65-F5344CB8AC3E}">
        <p14:creationId xmlns:p14="http://schemas.microsoft.com/office/powerpoint/2010/main" val="93000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able, necklace, knot&#10;&#10;Description automatically generated">
            <a:extLst>
              <a:ext uri="{FF2B5EF4-FFF2-40B4-BE49-F238E27FC236}">
                <a16:creationId xmlns:a16="http://schemas.microsoft.com/office/drawing/2014/main" id="{FECC3B17-5BD8-D045-8F63-5CC9A701F3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2213" y="2147339"/>
            <a:ext cx="3822489" cy="3822489"/>
          </a:xfrm>
          <a:prstGeom prst="rect">
            <a:avLst/>
          </a:prstGeom>
        </p:spPr>
      </p:pic>
      <p:sp>
        <p:nvSpPr>
          <p:cNvPr id="8" name="Oval 7">
            <a:extLst>
              <a:ext uri="{FF2B5EF4-FFF2-40B4-BE49-F238E27FC236}">
                <a16:creationId xmlns:a16="http://schemas.microsoft.com/office/drawing/2014/main" id="{871A0B8E-71E0-104A-AE0B-D250EF61D255}"/>
              </a:ext>
            </a:extLst>
          </p:cNvPr>
          <p:cNvSpPr/>
          <p:nvPr/>
        </p:nvSpPr>
        <p:spPr>
          <a:xfrm>
            <a:off x="839448" y="2510970"/>
            <a:ext cx="3095226" cy="3095226"/>
          </a:xfrm>
          <a:prstGeom prst="ellipse">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pic>
        <p:nvPicPr>
          <p:cNvPr id="10" name="Picture 9" descr="A close up of a necklace&#10;&#10;Description automatically generated">
            <a:extLst>
              <a:ext uri="{FF2B5EF4-FFF2-40B4-BE49-F238E27FC236}">
                <a16:creationId xmlns:a16="http://schemas.microsoft.com/office/drawing/2014/main" id="{C9CD9387-980F-8E46-BA47-30947EAA34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7289" y="2017438"/>
            <a:ext cx="4249952" cy="4164978"/>
          </a:xfrm>
          <a:prstGeom prst="rect">
            <a:avLst/>
          </a:prstGeom>
        </p:spPr>
      </p:pic>
      <p:sp>
        <p:nvSpPr>
          <p:cNvPr id="11" name="Title 1">
            <a:extLst>
              <a:ext uri="{FF2B5EF4-FFF2-40B4-BE49-F238E27FC236}">
                <a16:creationId xmlns:a16="http://schemas.microsoft.com/office/drawing/2014/main" id="{82D22934-F193-5049-B9AD-1557CD881EAF}"/>
              </a:ext>
            </a:extLst>
          </p:cNvPr>
          <p:cNvSpPr>
            <a:spLocks noGrp="1"/>
          </p:cNvSpPr>
          <p:nvPr>
            <p:ph type="title"/>
          </p:nvPr>
        </p:nvSpPr>
        <p:spPr>
          <a:xfrm>
            <a:off x="250785" y="0"/>
            <a:ext cx="11690429" cy="2663787"/>
          </a:xfrm>
        </p:spPr>
        <p:txBody>
          <a:bodyPr>
            <a:normAutofit/>
          </a:bodyPr>
          <a:lstStyle/>
          <a:p>
            <a:pPr algn="ctr"/>
            <a:r>
              <a:rPr lang="en-US" sz="4800" b="1" dirty="0">
                <a:solidFill>
                  <a:schemeClr val="bg2"/>
                </a:solidFill>
                <a:latin typeface="+mn-lt"/>
                <a:cs typeface="Times New Roman" panose="02020603050405020304" pitchFamily="18" charset="0"/>
              </a:rPr>
              <a:t>Which circle is “perfect”?</a:t>
            </a:r>
          </a:p>
        </p:txBody>
      </p:sp>
    </p:spTree>
    <p:extLst>
      <p:ext uri="{BB962C8B-B14F-4D97-AF65-F5344CB8AC3E}">
        <p14:creationId xmlns:p14="http://schemas.microsoft.com/office/powerpoint/2010/main" val="4021296049"/>
      </p:ext>
    </p:extLst>
  </p:cSld>
  <p:clrMapOvr>
    <a:masterClrMapping/>
  </p:clrMapOvr>
  <mc:AlternateContent xmlns:mc="http://schemas.openxmlformats.org/markup-compatibility/2006" xmlns:p14="http://schemas.microsoft.com/office/powerpoint/2010/main">
    <mc:Choice Requires="p14">
      <p:transition spd="slow" p14:dur="30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9B9-4814-9D4C-86E7-E677A2A1CC4A}"/>
              </a:ext>
            </a:extLst>
          </p:cNvPr>
          <p:cNvSpPr>
            <a:spLocks noGrp="1"/>
          </p:cNvSpPr>
          <p:nvPr>
            <p:ph type="title"/>
          </p:nvPr>
        </p:nvSpPr>
        <p:spPr>
          <a:xfrm>
            <a:off x="794480" y="959371"/>
            <a:ext cx="10478124" cy="4193614"/>
          </a:xfrm>
        </p:spPr>
        <p:txBody>
          <a:bodyPr>
            <a:noAutofit/>
          </a:bodyPr>
          <a:lstStyle/>
          <a:p>
            <a:pPr algn="ctr"/>
            <a:r>
              <a:rPr lang="en-US" sz="6000" dirty="0">
                <a:solidFill>
                  <a:schemeClr val="bg2"/>
                </a:solidFill>
                <a:latin typeface="+mn-lt"/>
                <a:cs typeface="Times New Roman" panose="02020603050405020304" pitchFamily="18" charset="0"/>
              </a:rPr>
              <a:t>“But let patience have its perfect work, that you may be perfect and complete, lacking nothing.”</a:t>
            </a:r>
          </a:p>
        </p:txBody>
      </p:sp>
      <p:sp>
        <p:nvSpPr>
          <p:cNvPr id="3" name="Title 1">
            <a:extLst>
              <a:ext uri="{FF2B5EF4-FFF2-40B4-BE49-F238E27FC236}">
                <a16:creationId xmlns:a16="http://schemas.microsoft.com/office/drawing/2014/main" id="{916D3F98-F696-BF48-88ED-E3FDDFA55587}"/>
              </a:ext>
            </a:extLst>
          </p:cNvPr>
          <p:cNvSpPr txBox="1">
            <a:spLocks/>
          </p:cNvSpPr>
          <p:nvPr/>
        </p:nvSpPr>
        <p:spPr>
          <a:xfrm>
            <a:off x="250785" y="3821091"/>
            <a:ext cx="11690429" cy="2663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2"/>
                </a:solidFill>
                <a:latin typeface="+mn-lt"/>
                <a:cs typeface="Times New Roman" panose="02020603050405020304" pitchFamily="18" charset="0"/>
              </a:rPr>
              <a:t>James 1:4</a:t>
            </a:r>
          </a:p>
        </p:txBody>
      </p:sp>
    </p:spTree>
    <p:extLst>
      <p:ext uri="{BB962C8B-B14F-4D97-AF65-F5344CB8AC3E}">
        <p14:creationId xmlns:p14="http://schemas.microsoft.com/office/powerpoint/2010/main" val="13383180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9B9-4814-9D4C-86E7-E677A2A1CC4A}"/>
              </a:ext>
            </a:extLst>
          </p:cNvPr>
          <p:cNvSpPr>
            <a:spLocks noGrp="1"/>
          </p:cNvSpPr>
          <p:nvPr>
            <p:ph type="title"/>
          </p:nvPr>
        </p:nvSpPr>
        <p:spPr>
          <a:xfrm>
            <a:off x="250785" y="1799650"/>
            <a:ext cx="11690429" cy="2663787"/>
          </a:xfrm>
        </p:spPr>
        <p:txBody>
          <a:bodyPr>
            <a:normAutofit/>
          </a:bodyPr>
          <a:lstStyle/>
          <a:p>
            <a:pPr algn="ctr"/>
            <a:r>
              <a:rPr lang="en-US" sz="8000" dirty="0">
                <a:solidFill>
                  <a:schemeClr val="bg2"/>
                </a:solidFill>
                <a:latin typeface="+mn-lt"/>
                <a:cs typeface="Times New Roman" panose="02020603050405020304" pitchFamily="18" charset="0"/>
              </a:rPr>
              <a:t>maturity, not flawlessness</a:t>
            </a:r>
          </a:p>
        </p:txBody>
      </p:sp>
      <p:sp>
        <p:nvSpPr>
          <p:cNvPr id="3" name="Title 1">
            <a:extLst>
              <a:ext uri="{FF2B5EF4-FFF2-40B4-BE49-F238E27FC236}">
                <a16:creationId xmlns:a16="http://schemas.microsoft.com/office/drawing/2014/main" id="{6D60FDB9-41A4-4A39-A1A3-12C80116D2BC}"/>
              </a:ext>
            </a:extLst>
          </p:cNvPr>
          <p:cNvSpPr txBox="1">
            <a:spLocks/>
          </p:cNvSpPr>
          <p:nvPr/>
        </p:nvSpPr>
        <p:spPr>
          <a:xfrm>
            <a:off x="250785" y="874364"/>
            <a:ext cx="11690429" cy="2663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2"/>
                </a:solidFill>
                <a:latin typeface="+mn-lt"/>
                <a:cs typeface="Times New Roman" panose="02020603050405020304" pitchFamily="18" charset="0"/>
              </a:rPr>
              <a:t>We need to understand the concept of</a:t>
            </a:r>
          </a:p>
        </p:txBody>
      </p:sp>
      <p:sp>
        <p:nvSpPr>
          <p:cNvPr id="4" name="Title 1">
            <a:extLst>
              <a:ext uri="{FF2B5EF4-FFF2-40B4-BE49-F238E27FC236}">
                <a16:creationId xmlns:a16="http://schemas.microsoft.com/office/drawing/2014/main" id="{9D7B325F-4B09-412F-AB47-45A372B3CD67}"/>
              </a:ext>
            </a:extLst>
          </p:cNvPr>
          <p:cNvSpPr txBox="1">
            <a:spLocks/>
          </p:cNvSpPr>
          <p:nvPr/>
        </p:nvSpPr>
        <p:spPr>
          <a:xfrm>
            <a:off x="250785" y="3178629"/>
            <a:ext cx="11690429" cy="2663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2"/>
                </a:solidFill>
                <a:latin typeface="+mn-lt"/>
                <a:cs typeface="Times New Roman" panose="02020603050405020304" pitchFamily="18" charset="0"/>
              </a:rPr>
              <a:t>for TWO reasons:</a:t>
            </a:r>
          </a:p>
        </p:txBody>
      </p:sp>
    </p:spTree>
    <p:extLst>
      <p:ext uri="{BB962C8B-B14F-4D97-AF65-F5344CB8AC3E}">
        <p14:creationId xmlns:p14="http://schemas.microsoft.com/office/powerpoint/2010/main" val="104860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man, standing, young&#10;&#10;Description automatically generated">
            <a:extLst>
              <a:ext uri="{FF2B5EF4-FFF2-40B4-BE49-F238E27FC236}">
                <a16:creationId xmlns:a16="http://schemas.microsoft.com/office/drawing/2014/main" id="{CB827B82-42A2-9D49-AF70-C3684EB317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0"/>
            <a:ext cx="12191980" cy="6858000"/>
          </a:xfrm>
          <a:prstGeom prst="rect">
            <a:avLst/>
          </a:prstGeom>
        </p:spPr>
      </p:pic>
      <p:sp>
        <p:nvSpPr>
          <p:cNvPr id="6" name="TextBox 5">
            <a:extLst>
              <a:ext uri="{FF2B5EF4-FFF2-40B4-BE49-F238E27FC236}">
                <a16:creationId xmlns:a16="http://schemas.microsoft.com/office/drawing/2014/main" id="{797603CA-CA13-404F-966D-33EBAC53A11B}"/>
              </a:ext>
            </a:extLst>
          </p:cNvPr>
          <p:cNvSpPr txBox="1"/>
          <p:nvPr/>
        </p:nvSpPr>
        <p:spPr>
          <a:xfrm>
            <a:off x="119920" y="3927421"/>
            <a:ext cx="7585024" cy="1047082"/>
          </a:xfrm>
          <a:prstGeom prst="rect">
            <a:avLst/>
          </a:prstGeom>
          <a:noFill/>
        </p:spPr>
        <p:txBody>
          <a:bodyPr wrap="square" rtlCol="0">
            <a:spAutoFit/>
          </a:bodyPr>
          <a:lstStyle/>
          <a:p>
            <a:pPr algn="ctr">
              <a:lnSpc>
                <a:spcPts val="3500"/>
              </a:lnSpc>
            </a:pPr>
            <a:r>
              <a:rPr lang="en-US" sz="4400" b="1" dirty="0">
                <a:solidFill>
                  <a:schemeClr val="accent1">
                    <a:lumMod val="75000"/>
                  </a:schemeClr>
                </a:solidFill>
                <a:latin typeface="Avenir Black" panose="02000503020000020003" pitchFamily="2" charset="0"/>
              </a:rPr>
              <a:t>1. TO AVOID DISTANCING OURSELVES FROM NOAH</a:t>
            </a:r>
          </a:p>
        </p:txBody>
      </p:sp>
    </p:spTree>
    <p:extLst>
      <p:ext uri="{BB962C8B-B14F-4D97-AF65-F5344CB8AC3E}">
        <p14:creationId xmlns:p14="http://schemas.microsoft.com/office/powerpoint/2010/main" val="284143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650</Words>
  <Application>Microsoft Office PowerPoint</Application>
  <PresentationFormat>Widescreen</PresentationFormat>
  <Paragraphs>59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 Light</vt:lpstr>
      <vt:lpstr>Avenir Black</vt:lpstr>
      <vt:lpstr>Calibri</vt:lpstr>
      <vt:lpstr>Avenir Light Oblique</vt:lpstr>
      <vt:lpstr>Arial</vt:lpstr>
      <vt:lpstr>Ratio Heavy</vt:lpstr>
      <vt:lpstr>Office Theme</vt:lpstr>
      <vt:lpstr>PowerPoint Presentation</vt:lpstr>
      <vt:lpstr>PowerPoint Presentation</vt:lpstr>
      <vt:lpstr>PowerPoint Presentation</vt:lpstr>
      <vt:lpstr>“Noah was a just man, perfect in his generations. Noah walked with God.”  Genesis 6:9</vt:lpstr>
      <vt:lpstr>“perfect”=sinless?</vt:lpstr>
      <vt:lpstr>Which circle is “perfect”?</vt:lpstr>
      <vt:lpstr>“But let patience have its perfect work, that you may be perfect and complete, lacking nothing.”</vt:lpstr>
      <vt:lpstr>maturity, not flawlessness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 faith Noah, being divinely warned of things not yet seen, moved with godly fear, prepared an ark for the saving of his household, by which  he condemned the world and became  heir of the righteousness which is  according to faith.”</vt:lpstr>
      <vt:lpstr>“a firm belief in something for which there is no proof.”</vt:lpstr>
      <vt:lpstr>“There is not a single item in Christianity, upon which our souls’ salvation depends, that is only ‘probably’ true. In each case, the evidence supplied is sufficient to establish conclusive proof regarding the truth of the Christian faith.”</vt:lpstr>
      <vt:lpstr>“Without faith it is impossible to please Him [God], for he who comes to God must believe that He is, and that He is a rewarder of those who diligently  seek Him.”</vt:lpstr>
      <vt:lpstr>“For since the creation of the world His [God’s] invisible attributes are clearly seen, being understood by the things that are made, even His eternal power and Godhead, so that they are  without excuse.”</vt:lpstr>
      <vt:lpstr>PowerPoint Presentation</vt:lpstr>
      <vt:lpstr>PowerPoint Presentation</vt:lpstr>
      <vt:lpstr>PowerPoint Presentation</vt:lpstr>
      <vt:lpstr>“Therefore, since all these things will be dissolved, what manner of persons ought you to be in holy conduct and godliness, looking for and hastening the coming of the day of God.... Therefore, beloved, looking forward to these things, be diligent to be found by Him in peace, without spot and blameless; and consider that the longsuffering of our Lord is salvation....”  2 Peter 3:11-15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Pate</dc:creator>
  <cp:lastModifiedBy>Cindy Nelson</cp:lastModifiedBy>
  <cp:revision>22</cp:revision>
  <cp:lastPrinted>2019-10-16T13:29:30Z</cp:lastPrinted>
  <dcterms:created xsi:type="dcterms:W3CDTF">2019-10-16T12:53:34Z</dcterms:created>
  <dcterms:modified xsi:type="dcterms:W3CDTF">2021-06-28T19:17:53Z</dcterms:modified>
</cp:coreProperties>
</file>