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79" r:id="rId4"/>
    <p:sldId id="280" r:id="rId5"/>
    <p:sldId id="281" r:id="rId6"/>
    <p:sldId id="282" r:id="rId7"/>
    <p:sldId id="283" r:id="rId8"/>
    <p:sldId id="284"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70" r:id="rId22"/>
    <p:sldId id="269" r:id="rId23"/>
    <p:sldId id="271" r:id="rId24"/>
    <p:sldId id="272" r:id="rId25"/>
    <p:sldId id="273" r:id="rId26"/>
    <p:sldId id="274" r:id="rId27"/>
    <p:sldId id="275" r:id="rId28"/>
    <p:sldId id="276" r:id="rId29"/>
    <p:sldId id="2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3834"/>
    <a:srgbClr val="022C29"/>
    <a:srgbClr val="035B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897546-649A-4051-B661-F52E8337F6DE}" v="1125" dt="2021-06-20T12:09:10.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3" autoAdjust="0"/>
    <p:restoredTop sz="94660"/>
  </p:normalViewPr>
  <p:slideViewPr>
    <p:cSldViewPr snapToGrid="0">
      <p:cViewPr varScale="1">
        <p:scale>
          <a:sx n="111" d="100"/>
          <a:sy n="111" d="100"/>
        </p:scale>
        <p:origin x="300"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20789-50BC-4C28-9292-DF5C266F83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DC9722-0757-4F73-8970-5BD437DE4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13CE1F-130F-4C99-85E7-105F5D901E0C}"/>
              </a:ext>
            </a:extLst>
          </p:cNvPr>
          <p:cNvSpPr>
            <a:spLocks noGrp="1"/>
          </p:cNvSpPr>
          <p:nvPr>
            <p:ph type="dt" sz="half" idx="10"/>
          </p:nvPr>
        </p:nvSpPr>
        <p:spPr/>
        <p:txBody>
          <a:bodyPr/>
          <a:lstStyle/>
          <a:p>
            <a:fld id="{5CDF9BFF-DDB4-4EBB-AE52-484321E3E6EF}" type="datetimeFigureOut">
              <a:rPr lang="en-US" smtClean="0"/>
              <a:t>6/20/2021</a:t>
            </a:fld>
            <a:endParaRPr lang="en-US"/>
          </a:p>
        </p:txBody>
      </p:sp>
      <p:sp>
        <p:nvSpPr>
          <p:cNvPr id="5" name="Footer Placeholder 4">
            <a:extLst>
              <a:ext uri="{FF2B5EF4-FFF2-40B4-BE49-F238E27FC236}">
                <a16:creationId xmlns:a16="http://schemas.microsoft.com/office/drawing/2014/main" id="{47F50D28-3231-49B7-94CA-713362533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ECD092-CAA4-4EFF-8135-E1F7377A0F7E}"/>
              </a:ext>
            </a:extLst>
          </p:cNvPr>
          <p:cNvSpPr>
            <a:spLocks noGrp="1"/>
          </p:cNvSpPr>
          <p:nvPr>
            <p:ph type="sldNum" sz="quarter" idx="12"/>
          </p:nvPr>
        </p:nvSpPr>
        <p:spPr/>
        <p:txBody>
          <a:bodyPr/>
          <a:lstStyle/>
          <a:p>
            <a:fld id="{357F0021-F159-48A5-9AC3-2A2C7CB846BD}" type="slidenum">
              <a:rPr lang="en-US" smtClean="0"/>
              <a:t>‹#›</a:t>
            </a:fld>
            <a:endParaRPr lang="en-US"/>
          </a:p>
        </p:txBody>
      </p:sp>
      <p:pic>
        <p:nvPicPr>
          <p:cNvPr id="8" name="Picture 7" descr="A picture containing map&#10;&#10;Description automatically generated">
            <a:extLst>
              <a:ext uri="{FF2B5EF4-FFF2-40B4-BE49-F238E27FC236}">
                <a16:creationId xmlns:a16="http://schemas.microsoft.com/office/drawing/2014/main" id="{8890E95D-059F-4D27-ACC2-32AFAFCABB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7724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7486E-3B0F-4B99-B634-56B612F4C7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F03ED6-69C5-4779-8A57-E385B17FAC03}"/>
              </a:ext>
            </a:extLst>
          </p:cNvPr>
          <p:cNvSpPr>
            <a:spLocks noGrp="1"/>
          </p:cNvSpPr>
          <p:nvPr>
            <p:ph type="dt" sz="half" idx="10"/>
          </p:nvPr>
        </p:nvSpPr>
        <p:spPr/>
        <p:txBody>
          <a:bodyPr/>
          <a:lstStyle/>
          <a:p>
            <a:fld id="{5CDF9BFF-DDB4-4EBB-AE52-484321E3E6EF}" type="datetimeFigureOut">
              <a:rPr lang="en-US" smtClean="0"/>
              <a:t>6/20/2021</a:t>
            </a:fld>
            <a:endParaRPr lang="en-US"/>
          </a:p>
        </p:txBody>
      </p:sp>
      <p:sp>
        <p:nvSpPr>
          <p:cNvPr id="4" name="Footer Placeholder 3">
            <a:extLst>
              <a:ext uri="{FF2B5EF4-FFF2-40B4-BE49-F238E27FC236}">
                <a16:creationId xmlns:a16="http://schemas.microsoft.com/office/drawing/2014/main" id="{09471FDD-CF23-4342-B6B5-C953653982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591FA-99C8-4CFE-AAB5-E210A8F393B4}"/>
              </a:ext>
            </a:extLst>
          </p:cNvPr>
          <p:cNvSpPr>
            <a:spLocks noGrp="1"/>
          </p:cNvSpPr>
          <p:nvPr>
            <p:ph type="sldNum" sz="quarter" idx="12"/>
          </p:nvPr>
        </p:nvSpPr>
        <p:spPr/>
        <p:txBody>
          <a:bodyPr/>
          <a:lstStyle/>
          <a:p>
            <a:fld id="{357F0021-F159-48A5-9AC3-2A2C7CB846BD}" type="slidenum">
              <a:rPr lang="en-US" smtClean="0"/>
              <a:t>‹#›</a:t>
            </a:fld>
            <a:endParaRPr lang="en-US"/>
          </a:p>
        </p:txBody>
      </p:sp>
    </p:spTree>
    <p:extLst>
      <p:ext uri="{BB962C8B-B14F-4D97-AF65-F5344CB8AC3E}">
        <p14:creationId xmlns:p14="http://schemas.microsoft.com/office/powerpoint/2010/main" val="2429748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F727C-D9E9-41F5-ADB9-D0C7A703D753}"/>
              </a:ext>
            </a:extLst>
          </p:cNvPr>
          <p:cNvSpPr>
            <a:spLocks noGrp="1"/>
          </p:cNvSpPr>
          <p:nvPr>
            <p:ph type="dt" sz="half" idx="10"/>
          </p:nvPr>
        </p:nvSpPr>
        <p:spPr/>
        <p:txBody>
          <a:bodyPr/>
          <a:lstStyle/>
          <a:p>
            <a:fld id="{5CDF9BFF-DDB4-4EBB-AE52-484321E3E6EF}" type="datetimeFigureOut">
              <a:rPr lang="en-US" smtClean="0"/>
              <a:t>6/20/2021</a:t>
            </a:fld>
            <a:endParaRPr lang="en-US"/>
          </a:p>
        </p:txBody>
      </p:sp>
      <p:sp>
        <p:nvSpPr>
          <p:cNvPr id="3" name="Footer Placeholder 2">
            <a:extLst>
              <a:ext uri="{FF2B5EF4-FFF2-40B4-BE49-F238E27FC236}">
                <a16:creationId xmlns:a16="http://schemas.microsoft.com/office/drawing/2014/main" id="{E7D5A925-413E-4D17-AB9D-32C5D80B88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F99294-C39E-477C-A5D9-0ABA9BA2664F}"/>
              </a:ext>
            </a:extLst>
          </p:cNvPr>
          <p:cNvSpPr>
            <a:spLocks noGrp="1"/>
          </p:cNvSpPr>
          <p:nvPr>
            <p:ph type="sldNum" sz="quarter" idx="12"/>
          </p:nvPr>
        </p:nvSpPr>
        <p:spPr/>
        <p:txBody>
          <a:bodyPr/>
          <a:lstStyle/>
          <a:p>
            <a:fld id="{357F0021-F159-48A5-9AC3-2A2C7CB846BD}" type="slidenum">
              <a:rPr lang="en-US" smtClean="0"/>
              <a:t>‹#›</a:t>
            </a:fld>
            <a:endParaRPr lang="en-US"/>
          </a:p>
        </p:txBody>
      </p:sp>
    </p:spTree>
    <p:extLst>
      <p:ext uri="{BB962C8B-B14F-4D97-AF65-F5344CB8AC3E}">
        <p14:creationId xmlns:p14="http://schemas.microsoft.com/office/powerpoint/2010/main" val="716079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6EDC-3D72-415E-A317-24EB8DD43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5E9B47-50BD-45EC-8F69-2C84A76ABD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69B313-35F1-4E62-ACAB-E6E60F837A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F18E6F-DD7D-4D3C-87D4-CA6BF13C6B61}"/>
              </a:ext>
            </a:extLst>
          </p:cNvPr>
          <p:cNvSpPr>
            <a:spLocks noGrp="1"/>
          </p:cNvSpPr>
          <p:nvPr>
            <p:ph type="dt" sz="half" idx="10"/>
          </p:nvPr>
        </p:nvSpPr>
        <p:spPr/>
        <p:txBody>
          <a:bodyPr/>
          <a:lstStyle/>
          <a:p>
            <a:fld id="{5CDF9BFF-DDB4-4EBB-AE52-484321E3E6EF}" type="datetimeFigureOut">
              <a:rPr lang="en-US" smtClean="0"/>
              <a:t>6/20/2021</a:t>
            </a:fld>
            <a:endParaRPr lang="en-US"/>
          </a:p>
        </p:txBody>
      </p:sp>
      <p:sp>
        <p:nvSpPr>
          <p:cNvPr id="6" name="Footer Placeholder 5">
            <a:extLst>
              <a:ext uri="{FF2B5EF4-FFF2-40B4-BE49-F238E27FC236}">
                <a16:creationId xmlns:a16="http://schemas.microsoft.com/office/drawing/2014/main" id="{E3850D99-AC82-4EC0-ADBE-28B501C88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BC2C2-DF54-4B17-B9C3-63C347591D8E}"/>
              </a:ext>
            </a:extLst>
          </p:cNvPr>
          <p:cNvSpPr>
            <a:spLocks noGrp="1"/>
          </p:cNvSpPr>
          <p:nvPr>
            <p:ph type="sldNum" sz="quarter" idx="12"/>
          </p:nvPr>
        </p:nvSpPr>
        <p:spPr/>
        <p:txBody>
          <a:bodyPr/>
          <a:lstStyle/>
          <a:p>
            <a:fld id="{357F0021-F159-48A5-9AC3-2A2C7CB846BD}" type="slidenum">
              <a:rPr lang="en-US" smtClean="0"/>
              <a:t>‹#›</a:t>
            </a:fld>
            <a:endParaRPr lang="en-US"/>
          </a:p>
        </p:txBody>
      </p:sp>
    </p:spTree>
    <p:extLst>
      <p:ext uri="{BB962C8B-B14F-4D97-AF65-F5344CB8AC3E}">
        <p14:creationId xmlns:p14="http://schemas.microsoft.com/office/powerpoint/2010/main" val="1991188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AA26C-6A62-4B8E-A4A7-A184F68330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F90513-9A3C-40BD-8C19-0C48FE02BE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47A1C1-78B7-473F-95E1-21AFBE8550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785E70-989C-4FF9-A067-453C83988058}"/>
              </a:ext>
            </a:extLst>
          </p:cNvPr>
          <p:cNvSpPr>
            <a:spLocks noGrp="1"/>
          </p:cNvSpPr>
          <p:nvPr>
            <p:ph type="dt" sz="half" idx="10"/>
          </p:nvPr>
        </p:nvSpPr>
        <p:spPr/>
        <p:txBody>
          <a:bodyPr/>
          <a:lstStyle/>
          <a:p>
            <a:fld id="{5CDF9BFF-DDB4-4EBB-AE52-484321E3E6EF}" type="datetimeFigureOut">
              <a:rPr lang="en-US" smtClean="0"/>
              <a:t>6/20/2021</a:t>
            </a:fld>
            <a:endParaRPr lang="en-US"/>
          </a:p>
        </p:txBody>
      </p:sp>
      <p:sp>
        <p:nvSpPr>
          <p:cNvPr id="6" name="Footer Placeholder 5">
            <a:extLst>
              <a:ext uri="{FF2B5EF4-FFF2-40B4-BE49-F238E27FC236}">
                <a16:creationId xmlns:a16="http://schemas.microsoft.com/office/drawing/2014/main" id="{A212899A-1CD2-4818-A0B5-E7567C68BD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C9CBAA-6266-4B41-AB3F-5D1F17A488F5}"/>
              </a:ext>
            </a:extLst>
          </p:cNvPr>
          <p:cNvSpPr>
            <a:spLocks noGrp="1"/>
          </p:cNvSpPr>
          <p:nvPr>
            <p:ph type="sldNum" sz="quarter" idx="12"/>
          </p:nvPr>
        </p:nvSpPr>
        <p:spPr/>
        <p:txBody>
          <a:bodyPr/>
          <a:lstStyle/>
          <a:p>
            <a:fld id="{357F0021-F159-48A5-9AC3-2A2C7CB846BD}" type="slidenum">
              <a:rPr lang="en-US" smtClean="0"/>
              <a:t>‹#›</a:t>
            </a:fld>
            <a:endParaRPr lang="en-US"/>
          </a:p>
        </p:txBody>
      </p:sp>
    </p:spTree>
    <p:extLst>
      <p:ext uri="{BB962C8B-B14F-4D97-AF65-F5344CB8AC3E}">
        <p14:creationId xmlns:p14="http://schemas.microsoft.com/office/powerpoint/2010/main" val="63419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E324-62EE-43B0-8D6B-5EF798CA62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FCEB45-634E-472B-84D0-316752376A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1B177-E926-4DE5-B498-70E5DC342CFE}"/>
              </a:ext>
            </a:extLst>
          </p:cNvPr>
          <p:cNvSpPr>
            <a:spLocks noGrp="1"/>
          </p:cNvSpPr>
          <p:nvPr>
            <p:ph type="dt" sz="half" idx="10"/>
          </p:nvPr>
        </p:nvSpPr>
        <p:spPr/>
        <p:txBody>
          <a:bodyPr/>
          <a:lstStyle/>
          <a:p>
            <a:fld id="{5CDF9BFF-DDB4-4EBB-AE52-484321E3E6EF}" type="datetimeFigureOut">
              <a:rPr lang="en-US" smtClean="0"/>
              <a:t>6/20/2021</a:t>
            </a:fld>
            <a:endParaRPr lang="en-US"/>
          </a:p>
        </p:txBody>
      </p:sp>
      <p:sp>
        <p:nvSpPr>
          <p:cNvPr id="5" name="Footer Placeholder 4">
            <a:extLst>
              <a:ext uri="{FF2B5EF4-FFF2-40B4-BE49-F238E27FC236}">
                <a16:creationId xmlns:a16="http://schemas.microsoft.com/office/drawing/2014/main" id="{408469CC-AE4E-4A7E-9E30-D02E2C292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7B528E-6C47-4415-B8F3-F02FBBBC0CD7}"/>
              </a:ext>
            </a:extLst>
          </p:cNvPr>
          <p:cNvSpPr>
            <a:spLocks noGrp="1"/>
          </p:cNvSpPr>
          <p:nvPr>
            <p:ph type="sldNum" sz="quarter" idx="12"/>
          </p:nvPr>
        </p:nvSpPr>
        <p:spPr/>
        <p:txBody>
          <a:bodyPr/>
          <a:lstStyle/>
          <a:p>
            <a:fld id="{357F0021-F159-48A5-9AC3-2A2C7CB846BD}" type="slidenum">
              <a:rPr lang="en-US" smtClean="0"/>
              <a:t>‹#›</a:t>
            </a:fld>
            <a:endParaRPr lang="en-US"/>
          </a:p>
        </p:txBody>
      </p:sp>
    </p:spTree>
    <p:extLst>
      <p:ext uri="{BB962C8B-B14F-4D97-AF65-F5344CB8AC3E}">
        <p14:creationId xmlns:p14="http://schemas.microsoft.com/office/powerpoint/2010/main" val="98541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57551-2507-43EE-97DA-2173B3FEB0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56ACF6-A4C5-41D9-AFC8-D594650D04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11B796-63C3-4046-9866-E83DC2146794}"/>
              </a:ext>
            </a:extLst>
          </p:cNvPr>
          <p:cNvSpPr>
            <a:spLocks noGrp="1"/>
          </p:cNvSpPr>
          <p:nvPr>
            <p:ph type="dt" sz="half" idx="10"/>
          </p:nvPr>
        </p:nvSpPr>
        <p:spPr/>
        <p:txBody>
          <a:bodyPr/>
          <a:lstStyle/>
          <a:p>
            <a:fld id="{5CDF9BFF-DDB4-4EBB-AE52-484321E3E6EF}" type="datetimeFigureOut">
              <a:rPr lang="en-US" smtClean="0"/>
              <a:t>6/20/2021</a:t>
            </a:fld>
            <a:endParaRPr lang="en-US"/>
          </a:p>
        </p:txBody>
      </p:sp>
      <p:sp>
        <p:nvSpPr>
          <p:cNvPr id="5" name="Footer Placeholder 4">
            <a:extLst>
              <a:ext uri="{FF2B5EF4-FFF2-40B4-BE49-F238E27FC236}">
                <a16:creationId xmlns:a16="http://schemas.microsoft.com/office/drawing/2014/main" id="{2D807C2D-9C71-41C1-89E8-130E4D1B7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55664-BB1A-4596-9D23-EAF88B07DC92}"/>
              </a:ext>
            </a:extLst>
          </p:cNvPr>
          <p:cNvSpPr>
            <a:spLocks noGrp="1"/>
          </p:cNvSpPr>
          <p:nvPr>
            <p:ph type="sldNum" sz="quarter" idx="12"/>
          </p:nvPr>
        </p:nvSpPr>
        <p:spPr/>
        <p:txBody>
          <a:bodyPr/>
          <a:lstStyle/>
          <a:p>
            <a:fld id="{357F0021-F159-48A5-9AC3-2A2C7CB846BD}" type="slidenum">
              <a:rPr lang="en-US" smtClean="0"/>
              <a:t>‹#›</a:t>
            </a:fld>
            <a:endParaRPr lang="en-US"/>
          </a:p>
        </p:txBody>
      </p:sp>
    </p:spTree>
    <p:extLst>
      <p:ext uri="{BB962C8B-B14F-4D97-AF65-F5344CB8AC3E}">
        <p14:creationId xmlns:p14="http://schemas.microsoft.com/office/powerpoint/2010/main" val="3869427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3BAD82B3-B46B-4AF2-AE0A-D6DAD94E99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47E4C225-71EF-4925-86B5-65DC6BEA6006}"/>
              </a:ext>
            </a:extLst>
          </p:cNvPr>
          <p:cNvSpPr/>
          <p:nvPr userDrawn="1"/>
        </p:nvSpPr>
        <p:spPr>
          <a:xfrm>
            <a:off x="154537" y="2151938"/>
            <a:ext cx="11946308" cy="4675239"/>
          </a:xfrm>
          <a:prstGeom prst="roundRect">
            <a:avLst>
              <a:gd name="adj" fmla="val 4580"/>
            </a:avLst>
          </a:prstGeom>
          <a:solidFill>
            <a:srgbClr val="02383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02E1C6-9B8B-4467-A086-2BB3F77273F5}"/>
              </a:ext>
            </a:extLst>
          </p:cNvPr>
          <p:cNvSpPr>
            <a:spLocks noGrp="1"/>
          </p:cNvSpPr>
          <p:nvPr>
            <p:ph idx="1"/>
          </p:nvPr>
        </p:nvSpPr>
        <p:spPr>
          <a:xfrm>
            <a:off x="154537" y="2182761"/>
            <a:ext cx="11946308" cy="4675239"/>
          </a:xfrm>
        </p:spPr>
        <p:txBody>
          <a:bodyPr/>
          <a:lstStyle>
            <a:lvl1pPr>
              <a:defRPr b="1">
                <a:solidFill>
                  <a:schemeClr val="bg1"/>
                </a:solidFill>
                <a:effectLst>
                  <a:outerShdw blurRad="50800" dist="50800" dir="2700000" algn="ctr" rotWithShape="0">
                    <a:schemeClr val="tx1"/>
                  </a:outerShdw>
                </a:effectLst>
              </a:defRPr>
            </a:lvl1pPr>
            <a:lvl2pPr marL="569913"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5154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C86D4CD3-7B75-4E2E-A913-95E2462B2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D9612980-C4D7-4C78-B2D0-A8203676E406}"/>
              </a:ext>
            </a:extLst>
          </p:cNvPr>
          <p:cNvSpPr/>
          <p:nvPr userDrawn="1"/>
        </p:nvSpPr>
        <p:spPr>
          <a:xfrm>
            <a:off x="154537" y="2151939"/>
            <a:ext cx="11946308" cy="4675239"/>
          </a:xfrm>
          <a:prstGeom prst="roundRect">
            <a:avLst>
              <a:gd name="adj" fmla="val 4580"/>
            </a:avLst>
          </a:prstGeom>
          <a:solidFill>
            <a:srgbClr val="02383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02E1C6-9B8B-4467-A086-2BB3F77273F5}"/>
              </a:ext>
            </a:extLst>
          </p:cNvPr>
          <p:cNvSpPr>
            <a:spLocks noGrp="1"/>
          </p:cNvSpPr>
          <p:nvPr>
            <p:ph idx="1"/>
          </p:nvPr>
        </p:nvSpPr>
        <p:spPr>
          <a:xfrm>
            <a:off x="154537" y="2182761"/>
            <a:ext cx="11946308" cy="4675239"/>
          </a:xfrm>
        </p:spPr>
        <p:txBody>
          <a:bodyPr/>
          <a:lstStyle>
            <a:lvl1pPr>
              <a:defRPr b="1">
                <a:solidFill>
                  <a:schemeClr val="bg1"/>
                </a:solidFill>
                <a:effectLst>
                  <a:outerShdw blurRad="50800" dist="50800" dir="2700000" algn="ctr" rotWithShape="0">
                    <a:schemeClr val="tx1"/>
                  </a:outerShdw>
                </a:effectLst>
              </a:defRPr>
            </a:lvl1pPr>
            <a:lvl2pPr marL="569913"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4936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CB2D899-7957-4D90-BAF2-57E205EE4D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085C5A4-B25A-4F16-98F4-BCD51E895B8D}"/>
              </a:ext>
            </a:extLst>
          </p:cNvPr>
          <p:cNvSpPr/>
          <p:nvPr userDrawn="1"/>
        </p:nvSpPr>
        <p:spPr>
          <a:xfrm>
            <a:off x="154537" y="1699655"/>
            <a:ext cx="11946308" cy="5127523"/>
          </a:xfrm>
          <a:prstGeom prst="roundRect">
            <a:avLst>
              <a:gd name="adj" fmla="val 4580"/>
            </a:avLst>
          </a:prstGeom>
          <a:solidFill>
            <a:srgbClr val="02383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02E1C6-9B8B-4467-A086-2BB3F77273F5}"/>
              </a:ext>
            </a:extLst>
          </p:cNvPr>
          <p:cNvSpPr>
            <a:spLocks noGrp="1"/>
          </p:cNvSpPr>
          <p:nvPr>
            <p:ph idx="1"/>
          </p:nvPr>
        </p:nvSpPr>
        <p:spPr>
          <a:xfrm>
            <a:off x="154537" y="1730477"/>
            <a:ext cx="11946308" cy="5127523"/>
          </a:xfrm>
        </p:spPr>
        <p:txBody>
          <a:bodyPr/>
          <a:lstStyle>
            <a:lvl1pPr>
              <a:defRPr b="1">
                <a:solidFill>
                  <a:schemeClr val="bg1"/>
                </a:solidFill>
                <a:effectLst>
                  <a:outerShdw blurRad="50800" dist="50800" dir="2700000" algn="ctr" rotWithShape="0">
                    <a:schemeClr val="tx1"/>
                  </a:outerShdw>
                </a:effectLst>
              </a:defRPr>
            </a:lvl1pPr>
            <a:lvl2pPr marL="569913"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389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CE3F52B-72A4-43FD-ABAE-C3C9F8DA5E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E14B591-34F9-414E-B0DE-CE5D1CDED7D0}"/>
              </a:ext>
            </a:extLst>
          </p:cNvPr>
          <p:cNvSpPr/>
          <p:nvPr userDrawn="1"/>
        </p:nvSpPr>
        <p:spPr>
          <a:xfrm>
            <a:off x="154537" y="2149370"/>
            <a:ext cx="11946308" cy="4675239"/>
          </a:xfrm>
          <a:prstGeom prst="roundRect">
            <a:avLst>
              <a:gd name="adj" fmla="val 4580"/>
            </a:avLst>
          </a:prstGeom>
          <a:solidFill>
            <a:srgbClr val="02383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02E1C6-9B8B-4467-A086-2BB3F77273F5}"/>
              </a:ext>
            </a:extLst>
          </p:cNvPr>
          <p:cNvSpPr>
            <a:spLocks noGrp="1"/>
          </p:cNvSpPr>
          <p:nvPr>
            <p:ph idx="1"/>
          </p:nvPr>
        </p:nvSpPr>
        <p:spPr>
          <a:xfrm>
            <a:off x="154537" y="2182761"/>
            <a:ext cx="11946308" cy="4675239"/>
          </a:xfrm>
        </p:spPr>
        <p:txBody>
          <a:bodyPr/>
          <a:lstStyle>
            <a:lvl1pPr>
              <a:defRPr b="1">
                <a:solidFill>
                  <a:schemeClr val="bg1"/>
                </a:solidFill>
                <a:effectLst>
                  <a:outerShdw blurRad="50800" dist="50800" dir="2700000" algn="ctr" rotWithShape="0">
                    <a:schemeClr val="tx1"/>
                  </a:outerShdw>
                </a:effectLst>
              </a:defRPr>
            </a:lvl1pPr>
            <a:lvl2pPr marL="569913"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8817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85A59BC-1D4C-4335-B231-02B03E18CE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B2B9A446-0368-40C5-B134-5E85B5BA6FFA}"/>
              </a:ext>
            </a:extLst>
          </p:cNvPr>
          <p:cNvSpPr/>
          <p:nvPr userDrawn="1"/>
        </p:nvSpPr>
        <p:spPr>
          <a:xfrm>
            <a:off x="154537" y="2151939"/>
            <a:ext cx="11946308" cy="4675239"/>
          </a:xfrm>
          <a:prstGeom prst="roundRect">
            <a:avLst>
              <a:gd name="adj" fmla="val 4580"/>
            </a:avLst>
          </a:prstGeom>
          <a:solidFill>
            <a:srgbClr val="02383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02E1C6-9B8B-4467-A086-2BB3F77273F5}"/>
              </a:ext>
            </a:extLst>
          </p:cNvPr>
          <p:cNvSpPr>
            <a:spLocks noGrp="1"/>
          </p:cNvSpPr>
          <p:nvPr>
            <p:ph idx="1"/>
          </p:nvPr>
        </p:nvSpPr>
        <p:spPr>
          <a:xfrm>
            <a:off x="154537" y="2182761"/>
            <a:ext cx="11946308" cy="4675239"/>
          </a:xfrm>
        </p:spPr>
        <p:txBody>
          <a:bodyPr/>
          <a:lstStyle>
            <a:lvl1pPr>
              <a:defRPr b="1">
                <a:solidFill>
                  <a:schemeClr val="bg1"/>
                </a:solidFill>
                <a:effectLst>
                  <a:outerShdw blurRad="50800" dist="50800" dir="2700000" algn="ctr" rotWithShape="0">
                    <a:schemeClr val="tx1"/>
                  </a:outerShdw>
                </a:effectLst>
              </a:defRPr>
            </a:lvl1pPr>
            <a:lvl2pPr marL="569913"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8361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12745-06AE-44A9-AA51-CDDD2B13F8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0402D6-7484-449A-AE49-8034304C87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9BF063-C0AF-4776-BCF5-6D775423E094}"/>
              </a:ext>
            </a:extLst>
          </p:cNvPr>
          <p:cNvSpPr>
            <a:spLocks noGrp="1"/>
          </p:cNvSpPr>
          <p:nvPr>
            <p:ph type="dt" sz="half" idx="10"/>
          </p:nvPr>
        </p:nvSpPr>
        <p:spPr/>
        <p:txBody>
          <a:bodyPr/>
          <a:lstStyle/>
          <a:p>
            <a:fld id="{5CDF9BFF-DDB4-4EBB-AE52-484321E3E6EF}" type="datetimeFigureOut">
              <a:rPr lang="en-US" smtClean="0"/>
              <a:t>6/20/2021</a:t>
            </a:fld>
            <a:endParaRPr lang="en-US"/>
          </a:p>
        </p:txBody>
      </p:sp>
      <p:sp>
        <p:nvSpPr>
          <p:cNvPr id="5" name="Footer Placeholder 4">
            <a:extLst>
              <a:ext uri="{FF2B5EF4-FFF2-40B4-BE49-F238E27FC236}">
                <a16:creationId xmlns:a16="http://schemas.microsoft.com/office/drawing/2014/main" id="{EFF11FA3-39BA-40C9-8CDB-A8050CEDB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04ADD-001B-4BC3-8A93-38213EDF15D9}"/>
              </a:ext>
            </a:extLst>
          </p:cNvPr>
          <p:cNvSpPr>
            <a:spLocks noGrp="1"/>
          </p:cNvSpPr>
          <p:nvPr>
            <p:ph type="sldNum" sz="quarter" idx="12"/>
          </p:nvPr>
        </p:nvSpPr>
        <p:spPr/>
        <p:txBody>
          <a:bodyPr/>
          <a:lstStyle/>
          <a:p>
            <a:fld id="{357F0021-F159-48A5-9AC3-2A2C7CB846BD}" type="slidenum">
              <a:rPr lang="en-US" smtClean="0"/>
              <a:t>‹#›</a:t>
            </a:fld>
            <a:endParaRPr lang="en-US"/>
          </a:p>
        </p:txBody>
      </p:sp>
    </p:spTree>
    <p:extLst>
      <p:ext uri="{BB962C8B-B14F-4D97-AF65-F5344CB8AC3E}">
        <p14:creationId xmlns:p14="http://schemas.microsoft.com/office/powerpoint/2010/main" val="172139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7D8B1-BE19-42ED-BAC8-47EAAB716C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1A92E9-61CD-48F3-8EE1-58A195AD3F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C8B6F2-A9D6-41FD-B166-BDEAEFCA2E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6FC01E-B28B-4B50-94E5-A9C2F862BE9F}"/>
              </a:ext>
            </a:extLst>
          </p:cNvPr>
          <p:cNvSpPr>
            <a:spLocks noGrp="1"/>
          </p:cNvSpPr>
          <p:nvPr>
            <p:ph type="dt" sz="half" idx="10"/>
          </p:nvPr>
        </p:nvSpPr>
        <p:spPr/>
        <p:txBody>
          <a:bodyPr/>
          <a:lstStyle/>
          <a:p>
            <a:fld id="{5CDF9BFF-DDB4-4EBB-AE52-484321E3E6EF}" type="datetimeFigureOut">
              <a:rPr lang="en-US" smtClean="0"/>
              <a:t>6/20/2021</a:t>
            </a:fld>
            <a:endParaRPr lang="en-US"/>
          </a:p>
        </p:txBody>
      </p:sp>
      <p:sp>
        <p:nvSpPr>
          <p:cNvPr id="6" name="Footer Placeholder 5">
            <a:extLst>
              <a:ext uri="{FF2B5EF4-FFF2-40B4-BE49-F238E27FC236}">
                <a16:creationId xmlns:a16="http://schemas.microsoft.com/office/drawing/2014/main" id="{1D1783CF-60B2-47FD-931E-D04B143E68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4A16B8-7D9D-4DA7-9E15-53BBCE368BC5}"/>
              </a:ext>
            </a:extLst>
          </p:cNvPr>
          <p:cNvSpPr>
            <a:spLocks noGrp="1"/>
          </p:cNvSpPr>
          <p:nvPr>
            <p:ph type="sldNum" sz="quarter" idx="12"/>
          </p:nvPr>
        </p:nvSpPr>
        <p:spPr/>
        <p:txBody>
          <a:bodyPr/>
          <a:lstStyle/>
          <a:p>
            <a:fld id="{357F0021-F159-48A5-9AC3-2A2C7CB846BD}" type="slidenum">
              <a:rPr lang="en-US" smtClean="0"/>
              <a:t>‹#›</a:t>
            </a:fld>
            <a:endParaRPr lang="en-US"/>
          </a:p>
        </p:txBody>
      </p:sp>
    </p:spTree>
    <p:extLst>
      <p:ext uri="{BB962C8B-B14F-4D97-AF65-F5344CB8AC3E}">
        <p14:creationId xmlns:p14="http://schemas.microsoft.com/office/powerpoint/2010/main" val="3461191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9725-E96A-4558-AB6A-B39A2544A9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AD41BE-9BD5-4A1C-9401-955ADF427E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59CAE1-74E4-4641-8EFF-E2AD7B6D39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6E01F9-87EB-44B8-83AC-E9CD740E9E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DE711A-71E9-4BA2-8078-D837D8256E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6761D3-9278-4242-B3F3-8BE559D4FAF7}"/>
              </a:ext>
            </a:extLst>
          </p:cNvPr>
          <p:cNvSpPr>
            <a:spLocks noGrp="1"/>
          </p:cNvSpPr>
          <p:nvPr>
            <p:ph type="dt" sz="half" idx="10"/>
          </p:nvPr>
        </p:nvSpPr>
        <p:spPr/>
        <p:txBody>
          <a:bodyPr/>
          <a:lstStyle/>
          <a:p>
            <a:fld id="{5CDF9BFF-DDB4-4EBB-AE52-484321E3E6EF}" type="datetimeFigureOut">
              <a:rPr lang="en-US" smtClean="0"/>
              <a:t>6/20/2021</a:t>
            </a:fld>
            <a:endParaRPr lang="en-US"/>
          </a:p>
        </p:txBody>
      </p:sp>
      <p:sp>
        <p:nvSpPr>
          <p:cNvPr id="8" name="Footer Placeholder 7">
            <a:extLst>
              <a:ext uri="{FF2B5EF4-FFF2-40B4-BE49-F238E27FC236}">
                <a16:creationId xmlns:a16="http://schemas.microsoft.com/office/drawing/2014/main" id="{B2DBB255-2A1A-4A46-AE57-D9DBBF6E6F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F9847F-547E-4CF9-8638-3958BBB86228}"/>
              </a:ext>
            </a:extLst>
          </p:cNvPr>
          <p:cNvSpPr>
            <a:spLocks noGrp="1"/>
          </p:cNvSpPr>
          <p:nvPr>
            <p:ph type="sldNum" sz="quarter" idx="12"/>
          </p:nvPr>
        </p:nvSpPr>
        <p:spPr/>
        <p:txBody>
          <a:bodyPr/>
          <a:lstStyle/>
          <a:p>
            <a:fld id="{357F0021-F159-48A5-9AC3-2A2C7CB846BD}" type="slidenum">
              <a:rPr lang="en-US" smtClean="0"/>
              <a:t>‹#›</a:t>
            </a:fld>
            <a:endParaRPr lang="en-US"/>
          </a:p>
        </p:txBody>
      </p:sp>
    </p:spTree>
    <p:extLst>
      <p:ext uri="{BB962C8B-B14F-4D97-AF65-F5344CB8AC3E}">
        <p14:creationId xmlns:p14="http://schemas.microsoft.com/office/powerpoint/2010/main" val="1722530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E53FC1-D8F3-4DAD-BAF7-630C359C18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9E633A-4272-4650-810D-F1487EE9E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0CCA3-E32C-4EBC-8DF3-45CD85D787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DF9BFF-DDB4-4EBB-AE52-484321E3E6EF}" type="datetimeFigureOut">
              <a:rPr lang="en-US" smtClean="0"/>
              <a:t>6/20/2021</a:t>
            </a:fld>
            <a:endParaRPr lang="en-US"/>
          </a:p>
        </p:txBody>
      </p:sp>
      <p:sp>
        <p:nvSpPr>
          <p:cNvPr id="5" name="Footer Placeholder 4">
            <a:extLst>
              <a:ext uri="{FF2B5EF4-FFF2-40B4-BE49-F238E27FC236}">
                <a16:creationId xmlns:a16="http://schemas.microsoft.com/office/drawing/2014/main" id="{53139BED-C72D-4A2D-9202-223DE5009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11356A-479E-4C9D-B763-91F3995CA4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F0021-F159-48A5-9AC3-2A2C7CB846BD}" type="slidenum">
              <a:rPr lang="en-US" smtClean="0"/>
              <a:t>‹#›</a:t>
            </a:fld>
            <a:endParaRPr lang="en-US"/>
          </a:p>
        </p:txBody>
      </p:sp>
    </p:spTree>
    <p:extLst>
      <p:ext uri="{BB962C8B-B14F-4D97-AF65-F5344CB8AC3E}">
        <p14:creationId xmlns:p14="http://schemas.microsoft.com/office/powerpoint/2010/main" val="1390222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855094C3-C7D9-4EA3-9B6B-03EFED672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9260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fontScale="92500" lnSpcReduction="10000"/>
          </a:bodyPr>
          <a:lstStyle/>
          <a:p>
            <a:r>
              <a:rPr lang="en-US" dirty="0"/>
              <a:t>1987 Article in </a:t>
            </a:r>
            <a:r>
              <a:rPr lang="en-US" i="1" dirty="0"/>
              <a:t>Guide Magazine </a:t>
            </a:r>
            <a:r>
              <a:rPr lang="en-US" dirty="0"/>
              <a:t>by two gay men, Marshall Kirk and Hunter Madsen (writing under the pen-name of </a:t>
            </a:r>
            <a:r>
              <a:rPr lang="en-US" dirty="0" err="1"/>
              <a:t>Erastes</a:t>
            </a:r>
            <a:r>
              <a:rPr lang="en-US" dirty="0"/>
              <a:t> Pill), entitled, “The Overhauling of Straight America.”  </a:t>
            </a:r>
          </a:p>
          <a:p>
            <a:r>
              <a:rPr lang="en-US" dirty="0"/>
              <a:t>Step-by-step guide to bringing about complete cultural change, transforming beliefs on the issue of homosexuality (laying out a 6-point plan)</a:t>
            </a:r>
          </a:p>
          <a:p>
            <a:pPr lvl="1"/>
            <a:r>
              <a:rPr lang="en-US" dirty="0"/>
              <a:t>The conclusion of the article: “The Time Is Now.  We have sketched out here a blueprint for transforming the social values of straight America…”</a:t>
            </a:r>
          </a:p>
          <a:p>
            <a:pPr lvl="1"/>
            <a:r>
              <a:rPr lang="en-US" dirty="0"/>
              <a:t>The very first sentence of the article: “The first order of business is desensitization of the American public concerning gays and gay rights. To desensitize the public is to help it view homosexuality with indifference instead of with keen emotion… </a:t>
            </a:r>
          </a:p>
          <a:p>
            <a:pPr lvl="1"/>
            <a:r>
              <a:rPr lang="en-US" dirty="0"/>
              <a:t>They continued:  “If only you can get them to think that it is just another thing, with a shrug of their shoulders, then your battle for legal and social rights is virtually won…A large-scale media campaign will be required in order to change the image of gays in America. And any campaign to accomplish this turnaround should do six things.”</a:t>
            </a:r>
          </a:p>
        </p:txBody>
      </p:sp>
    </p:spTree>
    <p:extLst>
      <p:ext uri="{BB962C8B-B14F-4D97-AF65-F5344CB8AC3E}">
        <p14:creationId xmlns:p14="http://schemas.microsoft.com/office/powerpoint/2010/main" val="39305849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1987 Article: “The Overhauling of Straight America”  </a:t>
            </a:r>
          </a:p>
          <a:p>
            <a:r>
              <a:rPr lang="en-US" dirty="0"/>
              <a:t>Step-by-step guide to bringing about complete cultural change, transforming beliefs on the issue of homosexuality (laying out a 6-point plan)</a:t>
            </a:r>
          </a:p>
          <a:p>
            <a:pPr lvl="1"/>
            <a:r>
              <a:rPr lang="en-US" u="sng" dirty="0"/>
              <a:t>Point #1:  Talk About Gays and Gayness As Loudly and As Often As Possible</a:t>
            </a:r>
          </a:p>
          <a:p>
            <a:pPr lvl="2"/>
            <a:r>
              <a:rPr lang="en-US" dirty="0"/>
              <a:t>Almost any behavior begins to look normal if you are exposed to enough of it…</a:t>
            </a:r>
          </a:p>
          <a:p>
            <a:pPr lvl="2"/>
            <a:r>
              <a:rPr lang="en-US" dirty="0"/>
              <a:t>Open and frank talk makes the subject seem less furtive, alien, and sinful, more above-board.</a:t>
            </a:r>
          </a:p>
          <a:p>
            <a:pPr lvl="2"/>
            <a:r>
              <a:rPr lang="en-US" dirty="0"/>
              <a:t>The main thing is to talk about gayness until the issue becomes thoroughly tiresome…</a:t>
            </a:r>
          </a:p>
          <a:p>
            <a:pPr lvl="2"/>
            <a:r>
              <a:rPr lang="en-US" dirty="0"/>
              <a:t>Gay rights should be reduced to an abstract social question as much as possible. First let the camel get his nose inside the tent—only later his unsightly derriere…</a:t>
            </a:r>
          </a:p>
          <a:p>
            <a:pPr lvl="2"/>
            <a:r>
              <a:rPr lang="en-US" dirty="0"/>
              <a:t>When conservative churches condemn gays, there are only two things we can do: </a:t>
            </a:r>
          </a:p>
          <a:p>
            <a:pPr marL="1139825" lvl="3" indent="0">
              <a:spcBef>
                <a:spcPts val="0"/>
              </a:spcBef>
              <a:buNone/>
            </a:pPr>
            <a:r>
              <a:rPr lang="en-US" sz="2000" dirty="0"/>
              <a:t>(1) we can use talk to muddy the moral waters; </a:t>
            </a:r>
          </a:p>
          <a:p>
            <a:pPr marL="1139825" lvl="3" indent="0">
              <a:spcBef>
                <a:spcPts val="0"/>
              </a:spcBef>
              <a:buNone/>
            </a:pPr>
            <a:r>
              <a:rPr lang="en-US" sz="2000" dirty="0"/>
              <a:t>(2) we can undermine the moral authority of homophobic churches by portraying them as antiquated backwaters…</a:t>
            </a:r>
          </a:p>
          <a:p>
            <a:pPr lvl="1"/>
            <a:endParaRPr lang="en-US" dirty="0"/>
          </a:p>
        </p:txBody>
      </p:sp>
    </p:spTree>
    <p:extLst>
      <p:ext uri="{BB962C8B-B14F-4D97-AF65-F5344CB8AC3E}">
        <p14:creationId xmlns:p14="http://schemas.microsoft.com/office/powerpoint/2010/main" val="203202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left)">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ipe(left)">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left)">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wipe(left)">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wipe(left)">
                                      <p:cBhvr>
                                        <p:cTn id="4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1987 Article: “The Overhauling of Straight America”  </a:t>
            </a:r>
          </a:p>
          <a:p>
            <a:r>
              <a:rPr lang="en-US" dirty="0"/>
              <a:t>Step-by-step guide to bringing about complete cultural change, transforming beliefs on the issue of homosexuality (laying out a 6-point plan)</a:t>
            </a:r>
          </a:p>
          <a:p>
            <a:pPr lvl="1"/>
            <a:r>
              <a:rPr lang="en-US" u="sng" dirty="0"/>
              <a:t>Point #2:  Portray Gays As Victims, Not As Aggressive Challengers</a:t>
            </a:r>
          </a:p>
          <a:p>
            <a:pPr lvl="2"/>
            <a:r>
              <a:rPr lang="en-US" dirty="0"/>
              <a:t>In any campaign to win over the public, gays must be cast as victims in need of protection so that straights will be inclined by reflex to assume the role of protector…</a:t>
            </a:r>
          </a:p>
          <a:p>
            <a:pPr lvl="2"/>
            <a:r>
              <a:rPr lang="en-US" dirty="0"/>
              <a:t>We must forego the temptation to strut our “gay pride” publicly when it conflicts with the Gay Victim image.</a:t>
            </a:r>
          </a:p>
          <a:p>
            <a:pPr lvl="2"/>
            <a:r>
              <a:rPr lang="en-US" dirty="0"/>
              <a:t>The mainstream should be told that gays are victims of fate, in the sense that most never had a choice to accept or reject their sexual preference…</a:t>
            </a:r>
          </a:p>
          <a:p>
            <a:pPr lvl="2"/>
            <a:r>
              <a:rPr lang="en-US" dirty="0"/>
              <a:t>The second message would portray gays as victims of society. The straight majority does not recognize the suffering it brings to the lives of gays and must be shown…</a:t>
            </a:r>
          </a:p>
          <a:p>
            <a:pPr lvl="1"/>
            <a:endParaRPr lang="en-US" dirty="0"/>
          </a:p>
        </p:txBody>
      </p:sp>
    </p:spTree>
    <p:extLst>
      <p:ext uri="{BB962C8B-B14F-4D97-AF65-F5344CB8AC3E}">
        <p14:creationId xmlns:p14="http://schemas.microsoft.com/office/powerpoint/2010/main" val="2560021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left)">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ipe(left)">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1987 Article: “The Overhauling of Straight America”  </a:t>
            </a:r>
          </a:p>
          <a:p>
            <a:r>
              <a:rPr lang="en-US" dirty="0"/>
              <a:t>Step-by-step guide to bringing about complete cultural change, transforming beliefs on the issue of homosexuality (laying out a 6-point plan)</a:t>
            </a:r>
          </a:p>
          <a:p>
            <a:pPr lvl="1"/>
            <a:r>
              <a:rPr lang="en-US" u="sng" dirty="0"/>
              <a:t>Point #3:  Give Protectors A Just Cause</a:t>
            </a:r>
          </a:p>
          <a:p>
            <a:pPr lvl="2"/>
            <a:r>
              <a:rPr lang="en-US" dirty="0"/>
              <a:t>Our campaign should…take anti-discrimination as its theme. </a:t>
            </a:r>
          </a:p>
          <a:p>
            <a:pPr lvl="2"/>
            <a:r>
              <a:rPr lang="en-US" dirty="0"/>
              <a:t>The right to free speech, freedom of beliefs, freedom of association, due process and equal protection of laws-these should be the concerns brought to mind by our campaign.</a:t>
            </a:r>
          </a:p>
        </p:txBody>
      </p:sp>
    </p:spTree>
    <p:extLst>
      <p:ext uri="{BB962C8B-B14F-4D97-AF65-F5344CB8AC3E}">
        <p14:creationId xmlns:p14="http://schemas.microsoft.com/office/powerpoint/2010/main" val="2132926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left)">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1987 Article: “The Overhauling of Straight America”  </a:t>
            </a:r>
          </a:p>
          <a:p>
            <a:r>
              <a:rPr lang="en-US" dirty="0"/>
              <a:t>Step-by-step guide to bringing about complete cultural change, transforming beliefs on the issue of homosexuality (laying out a 6-point plan)</a:t>
            </a:r>
          </a:p>
          <a:p>
            <a:pPr lvl="1"/>
            <a:r>
              <a:rPr lang="en-US" u="sng" dirty="0"/>
              <a:t>Point #4:  Make Gays Look Good</a:t>
            </a:r>
          </a:p>
          <a:p>
            <a:pPr lvl="2"/>
            <a:r>
              <a:rPr lang="en-US" dirty="0"/>
              <a:t>In order to make a Gay Victim sympathetic to straights you have to portray him as Everyman…the campaign should paint gays as superior pillars of society.</a:t>
            </a:r>
          </a:p>
          <a:p>
            <a:pPr lvl="2"/>
            <a:r>
              <a:rPr lang="en-US" dirty="0"/>
              <a:t>The honor roll of prominent gay or bisexual men and women is truly eye popping…</a:t>
            </a:r>
          </a:p>
          <a:p>
            <a:pPr lvl="2"/>
            <a:r>
              <a:rPr lang="en-US" dirty="0"/>
              <a:t>In no time, a skillful and clever media campaign could have the gay community looking like the veritable fairy godmother to Western Civilization.</a:t>
            </a:r>
          </a:p>
          <a:p>
            <a:pPr lvl="2"/>
            <a:r>
              <a:rPr lang="en-US" dirty="0"/>
              <a:t>We shouldn’t overlook the Celebrity Endorsement.  The celebrities can be straight…or gay.</a:t>
            </a:r>
          </a:p>
        </p:txBody>
      </p:sp>
    </p:spTree>
    <p:extLst>
      <p:ext uri="{BB962C8B-B14F-4D97-AF65-F5344CB8AC3E}">
        <p14:creationId xmlns:p14="http://schemas.microsoft.com/office/powerpoint/2010/main" val="25459020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left)">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ipe(left)">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1987 Article: “The Overhauling of Straight America”  </a:t>
            </a:r>
          </a:p>
          <a:p>
            <a:r>
              <a:rPr lang="en-US" dirty="0"/>
              <a:t>Step-by-step guide to bringing about complete cultural change, transforming beliefs on the issue of homosexuality (laying out a 6-point plan)</a:t>
            </a:r>
          </a:p>
          <a:p>
            <a:pPr lvl="1"/>
            <a:r>
              <a:rPr lang="en-US" u="sng" dirty="0"/>
              <a:t>Point #5:  Make the Victimizers Look Bad</a:t>
            </a:r>
          </a:p>
          <a:p>
            <a:pPr lvl="2"/>
            <a:r>
              <a:rPr lang="en-US" dirty="0"/>
              <a:t>At a later stage of the media campaign for gay rights—long after other gay ads have become commonplace—it will be time to get tough with remaining opponents. To be blunt, they must be vilified.</a:t>
            </a:r>
          </a:p>
          <a:p>
            <a:pPr lvl="2"/>
            <a:r>
              <a:rPr lang="en-US" dirty="0"/>
              <a:t>Our goal is here is twofold. First, we seek to replace the mainstream’s self-righteous pride about its homophobia with shame and guilt. Second, we intend to make the </a:t>
            </a:r>
            <a:r>
              <a:rPr lang="en-US" dirty="0" err="1"/>
              <a:t>antigays</a:t>
            </a:r>
            <a:r>
              <a:rPr lang="en-US" dirty="0"/>
              <a:t> look so nasty that average Americans will want to dissociate themselves from such types.</a:t>
            </a:r>
          </a:p>
          <a:p>
            <a:pPr lvl="1"/>
            <a:r>
              <a:rPr lang="en-US" u="sng" dirty="0"/>
              <a:t>Point #6:  Solicit Funds from Corporate America</a:t>
            </a:r>
            <a:endParaRPr lang="en-US" dirty="0"/>
          </a:p>
          <a:p>
            <a:pPr lvl="2"/>
            <a:r>
              <a:rPr lang="en-US" dirty="0"/>
              <a:t>Any massive campaign of this kind would require unprecedented expenditures…</a:t>
            </a:r>
          </a:p>
          <a:p>
            <a:pPr lvl="2"/>
            <a:r>
              <a:rPr lang="en-US" dirty="0"/>
              <a:t>The appeal should be directed both at gays and at straights who care about social justice.</a:t>
            </a:r>
          </a:p>
        </p:txBody>
      </p:sp>
    </p:spTree>
    <p:extLst>
      <p:ext uri="{BB962C8B-B14F-4D97-AF65-F5344CB8AC3E}">
        <p14:creationId xmlns:p14="http://schemas.microsoft.com/office/powerpoint/2010/main" val="1084732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left)">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ipe(left)">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left)">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fontScale="92500" lnSpcReduction="10000"/>
          </a:bodyPr>
          <a:lstStyle/>
          <a:p>
            <a:r>
              <a:rPr lang="en-US" dirty="0"/>
              <a:t>They have fulfilled their agenda</a:t>
            </a:r>
          </a:p>
          <a:p>
            <a:pPr lvl="1"/>
            <a:r>
              <a:rPr lang="en-US" dirty="0"/>
              <a:t>1995 – Lesbian author Patricia Nell Warren wrote: “Whoever captures the kids owns the future.”</a:t>
            </a:r>
          </a:p>
          <a:p>
            <a:pPr lvl="1"/>
            <a:r>
              <a:rPr lang="en-US" dirty="0"/>
              <a:t>October 1-3, 1999 – Conference sponsored by Gay, Lesbian and Straight Education Network (GLSEN), which works to “end the damaging effects of anti-gay bias in America’s K-12 schools.”</a:t>
            </a:r>
          </a:p>
          <a:p>
            <a:pPr lvl="2"/>
            <a:r>
              <a:rPr lang="en-US" sz="2200" dirty="0"/>
              <a:t>GLSEN’s Executive Director, Kevin Jennings, said that his organization would be “shameless” in promoting pro-homosexual programs to all 15,000 schools in the country.</a:t>
            </a:r>
          </a:p>
          <a:p>
            <a:pPr lvl="2"/>
            <a:r>
              <a:rPr lang="en-US" sz="2200" dirty="0"/>
              <a:t>GLSEN’s Director of Communications, James Anderson, said, “If we do our jobs right, we’re going to raise a generation of kids who don’t believe [the claims of] the religious right.”</a:t>
            </a:r>
          </a:p>
          <a:p>
            <a:pPr lvl="1"/>
            <a:r>
              <a:rPr lang="en-US" dirty="0"/>
              <a:t>Research indicates a major shift in support for same-sex marriage in America:</a:t>
            </a:r>
          </a:p>
          <a:p>
            <a:pPr lvl="2"/>
            <a:r>
              <a:rPr lang="en-US" sz="2200" dirty="0"/>
              <a:t>1988 – 11% of Americans supported same-sex marriage</a:t>
            </a:r>
          </a:p>
          <a:p>
            <a:pPr lvl="2"/>
            <a:r>
              <a:rPr lang="en-US" sz="2200" dirty="0"/>
              <a:t>2004 – 31% of Americans supported same-sex marriage</a:t>
            </a:r>
          </a:p>
          <a:p>
            <a:pPr lvl="2"/>
            <a:r>
              <a:rPr lang="en-US" sz="2200" dirty="0"/>
              <a:t>2010 – 46% of Americans supported same-sex marriage</a:t>
            </a:r>
          </a:p>
          <a:p>
            <a:pPr lvl="2"/>
            <a:r>
              <a:rPr lang="en-US" sz="2200" dirty="0"/>
              <a:t>2018 – 67% of Americans supported same-sex marriage</a:t>
            </a:r>
          </a:p>
          <a:p>
            <a:pPr lvl="2"/>
            <a:r>
              <a:rPr lang="en-US" sz="2200" dirty="0"/>
              <a:t>2021 – 70% of Americans support same-sex marriage</a:t>
            </a:r>
          </a:p>
        </p:txBody>
      </p:sp>
    </p:spTree>
    <p:extLst>
      <p:ext uri="{BB962C8B-B14F-4D97-AF65-F5344CB8AC3E}">
        <p14:creationId xmlns:p14="http://schemas.microsoft.com/office/powerpoint/2010/main" val="679574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left)">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left)">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wipe(left)">
                                      <p:cBhvr>
                                        <p:cTn id="5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THE BIBLE IS:</a:t>
            </a:r>
          </a:p>
          <a:p>
            <a:pPr lvl="1"/>
            <a:r>
              <a:rPr lang="en-US" dirty="0"/>
              <a:t>God’s Word, Every Word of It (2 Tim. 3:16-17; 2 Pet. 1:20-21)</a:t>
            </a:r>
          </a:p>
          <a:p>
            <a:pPr lvl="1"/>
            <a:r>
              <a:rPr lang="en-US" dirty="0"/>
              <a:t>Complete (Jude 3) and Lacking Nothing (2 Pet. 1:3)</a:t>
            </a:r>
          </a:p>
          <a:p>
            <a:pPr lvl="1"/>
            <a:r>
              <a:rPr lang="en-US" dirty="0"/>
              <a:t>Unchanging Truth (Psa. 119:89; 1 Pet. 1:25; Rev. 22:18-19)</a:t>
            </a:r>
          </a:p>
          <a:p>
            <a:pPr lvl="1"/>
            <a:r>
              <a:rPr lang="en-US" dirty="0"/>
              <a:t>Always Right (Hos. 14:9; Psa. 19:7-11; Isa. 55:10-11) </a:t>
            </a:r>
          </a:p>
          <a:p>
            <a:pPr lvl="1"/>
            <a:r>
              <a:rPr lang="en-US" dirty="0"/>
              <a:t>Our Standard for Living (Col. 3:17; Matt. 7:21-27)</a:t>
            </a:r>
          </a:p>
          <a:p>
            <a:pPr lvl="1"/>
            <a:r>
              <a:rPr lang="en-US" dirty="0"/>
              <a:t>The Standard of Judgment (John 12:48; 2 Cor. 5:10)</a:t>
            </a:r>
          </a:p>
          <a:p>
            <a:pPr lvl="1"/>
            <a:r>
              <a:rPr lang="en-US" dirty="0"/>
              <a:t>All That Matters (Psalm 119; Gal. 1:6-9; Deut. 5:32; 28:14; Josh. 1:7-8)</a:t>
            </a:r>
          </a:p>
          <a:p>
            <a:pPr lvl="1"/>
            <a:r>
              <a:rPr lang="en-US" dirty="0"/>
              <a:t>Nothing to Be Ashamed Of (Rom. 1:16; Acts 4:29-31; Eph. 6:19-20)</a:t>
            </a:r>
          </a:p>
        </p:txBody>
      </p:sp>
    </p:spTree>
    <p:extLst>
      <p:ext uri="{BB962C8B-B14F-4D97-AF65-F5344CB8AC3E}">
        <p14:creationId xmlns:p14="http://schemas.microsoft.com/office/powerpoint/2010/main" val="4047706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left)">
                                      <p:cBhvr>
                                        <p:cTn id="31" dur="500"/>
                                        <p:tgtEl>
                                          <p:spTgt spid="2">
                                            <p:txEl>
                                              <p:pRg st="6" end="6"/>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wipe(left)">
                                      <p:cBhvr>
                                        <p:cTn id="35" dur="500"/>
                                        <p:tgtEl>
                                          <p:spTgt spid="2">
                                            <p:txEl>
                                              <p:pRg st="7" end="7"/>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wipe(left)">
                                      <p:cBhvr>
                                        <p:cTn id="3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God Created Man and Woman As Heterosexual Beings</a:t>
            </a:r>
          </a:p>
          <a:p>
            <a:pPr lvl="1"/>
            <a:r>
              <a:rPr lang="en-US" dirty="0"/>
              <a:t>“So God created man in His own image; in the image of God He created him; male and female He created them.  Then God blessed them, and God said to them, ‘Be fruitful and multiply; fill the earth and subdue it…’” (Gen. 1:27-28).</a:t>
            </a:r>
          </a:p>
          <a:p>
            <a:pPr lvl="1"/>
            <a:r>
              <a:rPr lang="en-US" dirty="0"/>
              <a:t>“And the LORD God said, ‘It is not good that man should be alone; I will make him a helper comparable to him.’…He made into a woman, and He brought her to the man.  And Adam said: ‘This is now bone of my bones And flesh of my flesh; She shall be called Woman, Because she was taken out of Man.’  Therefore a man shall leave his father and mother and be joined to his wife, and they shall become one flesh” (Gen. 2:18-24).</a:t>
            </a:r>
          </a:p>
          <a:p>
            <a:pPr lvl="1"/>
            <a:r>
              <a:rPr lang="en-US" dirty="0"/>
              <a:t>“And He answered and said to them, ‘Have you not read that He who made them at the beginning “made them male and female,” and said, “For this reason a man shall leave his father and mother and be joined to his wife, and the two shall become one flesh”?  So then, they are no longer two but one flesh. Therefore what God has joined together, let not man separate” (Matt. 19:4-6).</a:t>
            </a:r>
          </a:p>
        </p:txBody>
      </p:sp>
    </p:spTree>
    <p:extLst>
      <p:ext uri="{BB962C8B-B14F-4D97-AF65-F5344CB8AC3E}">
        <p14:creationId xmlns:p14="http://schemas.microsoft.com/office/powerpoint/2010/main" val="3438393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fontScale="92500" lnSpcReduction="10000"/>
          </a:bodyPr>
          <a:lstStyle/>
          <a:p>
            <a:pPr>
              <a:lnSpc>
                <a:spcPct val="95000"/>
              </a:lnSpc>
            </a:pPr>
            <a:r>
              <a:rPr lang="en-US" dirty="0"/>
              <a:t>God Declares (Even Commands) in Very Clear Terms to Not Engage in Homosexuality</a:t>
            </a:r>
          </a:p>
          <a:p>
            <a:pPr lvl="1">
              <a:lnSpc>
                <a:spcPct val="95000"/>
              </a:lnSpc>
            </a:pPr>
            <a:r>
              <a:rPr lang="en-US" dirty="0"/>
              <a:t>“You shall not lie with a male as with a woman” (Lev. 18:22)</a:t>
            </a:r>
          </a:p>
          <a:p>
            <a:pPr lvl="1">
              <a:lnSpc>
                <a:spcPct val="95000"/>
              </a:lnSpc>
            </a:pPr>
            <a:r>
              <a:rPr lang="en-US" dirty="0"/>
              <a:t>“Do not defile yourselves with any of these things” (Lev. 18:24)</a:t>
            </a:r>
          </a:p>
          <a:p>
            <a:pPr lvl="1">
              <a:lnSpc>
                <a:spcPct val="95000"/>
              </a:lnSpc>
            </a:pPr>
            <a:r>
              <a:rPr lang="en-US" dirty="0"/>
              <a:t>“You shall not commit any of these” (Lev. 18:26)</a:t>
            </a:r>
          </a:p>
          <a:p>
            <a:pPr lvl="1">
              <a:lnSpc>
                <a:spcPct val="95000"/>
              </a:lnSpc>
            </a:pPr>
            <a:r>
              <a:rPr lang="en-US" dirty="0"/>
              <a:t>“Do not commit any of these” (Lev. 18:30)</a:t>
            </a:r>
          </a:p>
          <a:p>
            <a:pPr lvl="1">
              <a:lnSpc>
                <a:spcPct val="95000"/>
              </a:lnSpc>
            </a:pPr>
            <a:r>
              <a:rPr lang="en-US" dirty="0"/>
              <a:t>“Do not defile yourselves by them” (Lev. 18:30)</a:t>
            </a:r>
          </a:p>
          <a:p>
            <a:pPr lvl="1">
              <a:lnSpc>
                <a:spcPct val="95000"/>
              </a:lnSpc>
            </a:pPr>
            <a:r>
              <a:rPr lang="en-US" dirty="0"/>
              <a:t>“A man” is not to “lie with a male as he lies with a woman” (Lev. 20:13)</a:t>
            </a:r>
          </a:p>
          <a:p>
            <a:pPr lvl="1">
              <a:lnSpc>
                <a:spcPct val="95000"/>
              </a:lnSpc>
            </a:pPr>
            <a:r>
              <a:rPr lang="en-US" dirty="0"/>
              <a:t>Do not “practice such things” or “approve of those who practice them” (Rom. 1:32)</a:t>
            </a:r>
          </a:p>
          <a:p>
            <a:pPr lvl="1">
              <a:lnSpc>
                <a:spcPct val="95000"/>
              </a:lnSpc>
            </a:pPr>
            <a:r>
              <a:rPr lang="en-US" dirty="0"/>
              <a:t>“Flee sexual immorality” (1 Cor. 6:18)</a:t>
            </a:r>
          </a:p>
          <a:p>
            <a:pPr lvl="1">
              <a:lnSpc>
                <a:spcPct val="95000"/>
              </a:lnSpc>
            </a:pPr>
            <a:r>
              <a:rPr lang="en-US" dirty="0"/>
              <a:t>Do not be “homosexuals” or “sodomites” (1 Cor. 6:9-10)</a:t>
            </a:r>
          </a:p>
          <a:p>
            <a:pPr lvl="1">
              <a:lnSpc>
                <a:spcPct val="95000"/>
              </a:lnSpc>
            </a:pPr>
            <a:r>
              <a:rPr lang="en-US" dirty="0"/>
              <a:t>“Let [fornication] not even be named among you” (Eph. 5:3)</a:t>
            </a:r>
          </a:p>
          <a:p>
            <a:pPr lvl="1">
              <a:lnSpc>
                <a:spcPct val="95000"/>
              </a:lnSpc>
            </a:pPr>
            <a:r>
              <a:rPr lang="en-US" dirty="0"/>
              <a:t>“Put to death your members which are on the earth: fornication” (Col. 3:5)</a:t>
            </a:r>
          </a:p>
          <a:p>
            <a:pPr lvl="1">
              <a:lnSpc>
                <a:spcPct val="95000"/>
              </a:lnSpc>
            </a:pPr>
            <a:r>
              <a:rPr lang="en-US" dirty="0"/>
              <a:t>“Abstain from sexual immorality” (1 Thess. 4:3)</a:t>
            </a:r>
          </a:p>
          <a:p>
            <a:pPr lvl="1">
              <a:lnSpc>
                <a:spcPct val="95000"/>
              </a:lnSpc>
            </a:pPr>
            <a:r>
              <a:rPr lang="en-US" dirty="0"/>
              <a:t>“Abstain from fleshly lusts that war against the soul” (1 Pet. 2:11)</a:t>
            </a:r>
          </a:p>
        </p:txBody>
      </p:sp>
    </p:spTree>
    <p:extLst>
      <p:ext uri="{BB962C8B-B14F-4D97-AF65-F5344CB8AC3E}">
        <p14:creationId xmlns:p14="http://schemas.microsoft.com/office/powerpoint/2010/main" val="15380798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left)">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left)">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wipe(left)">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wipe(left)">
                                      <p:cBhvr>
                                        <p:cTn id="62" dur="500"/>
                                        <p:tgtEl>
                                          <p:spTgt spid="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
                                            <p:txEl>
                                              <p:pRg st="12" end="12"/>
                                            </p:txEl>
                                          </p:spTgt>
                                        </p:tgtEl>
                                        <p:attrNameLst>
                                          <p:attrName>style.visibility</p:attrName>
                                        </p:attrNameLst>
                                      </p:cBhvr>
                                      <p:to>
                                        <p:strVal val="visible"/>
                                      </p:to>
                                    </p:set>
                                    <p:animEffect transition="in" filter="wipe(left)">
                                      <p:cBhvr>
                                        <p:cTn id="67" dur="500"/>
                                        <p:tgtEl>
                                          <p:spTgt spid="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xEl>
                                              <p:pRg st="13" end="13"/>
                                            </p:txEl>
                                          </p:spTgt>
                                        </p:tgtEl>
                                        <p:attrNameLst>
                                          <p:attrName>style.visibility</p:attrName>
                                        </p:attrNameLst>
                                      </p:cBhvr>
                                      <p:to>
                                        <p:strVal val="visible"/>
                                      </p:to>
                                    </p:set>
                                    <p:animEffect transition="in" filter="wipe(left)">
                                      <p:cBhvr>
                                        <p:cTn id="72"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rrow&#10;&#10;Description automatically generated">
            <a:extLst>
              <a:ext uri="{FF2B5EF4-FFF2-40B4-BE49-F238E27FC236}">
                <a16:creationId xmlns:a16="http://schemas.microsoft.com/office/drawing/2014/main" id="{6CD0843B-FB19-4AD2-840E-11C0D6331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1766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God Uses Precise and Potent Words to Describe Homosexuality</a:t>
            </a:r>
          </a:p>
          <a:p>
            <a:pPr lvl="1"/>
            <a:r>
              <a:rPr lang="en-US" dirty="0"/>
              <a:t>“Sin” (Gen. 18:20)</a:t>
            </a:r>
          </a:p>
          <a:p>
            <a:pPr lvl="1"/>
            <a:r>
              <a:rPr lang="en-US" dirty="0"/>
              <a:t>“Very grievous sin” (Gen. 18:20)</a:t>
            </a:r>
          </a:p>
          <a:p>
            <a:pPr lvl="1"/>
            <a:r>
              <a:rPr lang="en-US" dirty="0"/>
              <a:t>“Wicked” (Gen. 18:23, 25)</a:t>
            </a:r>
          </a:p>
          <a:p>
            <a:pPr lvl="1"/>
            <a:r>
              <a:rPr lang="en-US" dirty="0"/>
              <a:t>“So wickedly” (Gen. 19:7)</a:t>
            </a:r>
          </a:p>
          <a:p>
            <a:pPr lvl="1"/>
            <a:r>
              <a:rPr lang="en-US" dirty="0"/>
              <a:t>“Filthy conduct of the wicked” (2 Pet. 2:7)</a:t>
            </a:r>
          </a:p>
          <a:p>
            <a:pPr lvl="1"/>
            <a:r>
              <a:rPr lang="en-US" dirty="0"/>
              <a:t>“Lawless deeds” (2 Pet. 2:8)</a:t>
            </a:r>
          </a:p>
          <a:p>
            <a:pPr lvl="1"/>
            <a:r>
              <a:rPr lang="en-US" dirty="0"/>
              <a:t>“Unrighteous” (2 Pet. 2:9)</a:t>
            </a:r>
          </a:p>
          <a:p>
            <a:pPr lvl="1"/>
            <a:r>
              <a:rPr lang="en-US" dirty="0"/>
              <a:t>“Indulged in gross immorality” (Jude 7, NASB)</a:t>
            </a:r>
          </a:p>
          <a:p>
            <a:pPr lvl="1"/>
            <a:r>
              <a:rPr lang="en-US" dirty="0"/>
              <a:t>“Gone after strangle flesh” (Jude 7)</a:t>
            </a:r>
          </a:p>
          <a:p>
            <a:pPr lvl="1"/>
            <a:r>
              <a:rPr lang="en-US" dirty="0"/>
              <a:t>“An abomination” (Lev. 18:22)</a:t>
            </a:r>
          </a:p>
          <a:p>
            <a:pPr lvl="1"/>
            <a:r>
              <a:rPr lang="en-US" dirty="0"/>
              <a:t>“Defiled” (Lev. 18:24-25)</a:t>
            </a:r>
          </a:p>
        </p:txBody>
      </p:sp>
    </p:spTree>
    <p:extLst>
      <p:ext uri="{BB962C8B-B14F-4D97-AF65-F5344CB8AC3E}">
        <p14:creationId xmlns:p14="http://schemas.microsoft.com/office/powerpoint/2010/main" val="5772664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left)">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left)">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wipe(left)">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wipe(left)">
                                      <p:cBhvr>
                                        <p:cTn id="6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God Uses Precise and Potent Words to Describe Homosexuality</a:t>
            </a:r>
          </a:p>
          <a:p>
            <a:pPr lvl="1"/>
            <a:r>
              <a:rPr lang="en-US" dirty="0"/>
              <a:t>“Abomination” (Lev. 18:26)</a:t>
            </a:r>
          </a:p>
          <a:p>
            <a:pPr lvl="1"/>
            <a:r>
              <a:rPr lang="en-US" dirty="0"/>
              <a:t>“Abominable customs” (Lev. 18:30)</a:t>
            </a:r>
          </a:p>
          <a:p>
            <a:pPr lvl="1"/>
            <a:r>
              <a:rPr lang="en-US" dirty="0"/>
              <a:t>“A detestable act” (Lev. 20:13, NASB)</a:t>
            </a:r>
          </a:p>
          <a:p>
            <a:pPr lvl="1"/>
            <a:r>
              <a:rPr lang="en-US" dirty="0"/>
              <a:t>“Perverted” (Judg. 19:22)</a:t>
            </a:r>
          </a:p>
          <a:p>
            <a:pPr lvl="1"/>
            <a:r>
              <a:rPr lang="en-US" dirty="0"/>
              <a:t>“Vile passions” (Rom. 1:26)</a:t>
            </a:r>
          </a:p>
          <a:p>
            <a:pPr lvl="1"/>
            <a:r>
              <a:rPr lang="en-US" dirty="0"/>
              <a:t>“Exchanged the natural use” (Rom. 1:26)</a:t>
            </a:r>
          </a:p>
          <a:p>
            <a:pPr lvl="1"/>
            <a:r>
              <a:rPr lang="en-US" dirty="0"/>
              <a:t>“Against nature” (Rom. 1:26)</a:t>
            </a:r>
          </a:p>
          <a:p>
            <a:pPr lvl="1"/>
            <a:r>
              <a:rPr lang="en-US" dirty="0"/>
              <a:t>“Abandoned the natural function” (Rom. 1:27, NASB)</a:t>
            </a:r>
          </a:p>
          <a:p>
            <a:pPr lvl="1"/>
            <a:r>
              <a:rPr lang="en-US" dirty="0"/>
              <a:t>“Burned in their lust” (Rom. 1:27)</a:t>
            </a:r>
          </a:p>
          <a:p>
            <a:pPr lvl="1"/>
            <a:r>
              <a:rPr lang="en-US" dirty="0"/>
              <a:t>“Committing what is shameful” (Rom. 1:27)</a:t>
            </a:r>
          </a:p>
          <a:p>
            <a:pPr lvl="1"/>
            <a:r>
              <a:rPr lang="en-US" dirty="0"/>
              <a:t>“Error” (Rom. 1:27)</a:t>
            </a:r>
          </a:p>
        </p:txBody>
      </p:sp>
    </p:spTree>
    <p:extLst>
      <p:ext uri="{BB962C8B-B14F-4D97-AF65-F5344CB8AC3E}">
        <p14:creationId xmlns:p14="http://schemas.microsoft.com/office/powerpoint/2010/main" val="3841883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wipe(left)">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wipe(left)">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wipe(left)">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wipe(left)">
                                      <p:cBhvr>
                                        <p:cTn id="47" dur="5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wipe(left)">
                                      <p:cBhvr>
                                        <p:cTn id="52" dur="500"/>
                                        <p:tgtEl>
                                          <p:spTgt spid="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
                                            <p:txEl>
                                              <p:pRg st="11" end="11"/>
                                            </p:txEl>
                                          </p:spTgt>
                                        </p:tgtEl>
                                        <p:attrNameLst>
                                          <p:attrName>style.visibility</p:attrName>
                                        </p:attrNameLst>
                                      </p:cBhvr>
                                      <p:to>
                                        <p:strVal val="visible"/>
                                      </p:to>
                                    </p:set>
                                    <p:animEffect transition="in" filter="wipe(left)">
                                      <p:cBhvr>
                                        <p:cTn id="5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God Uses Precise and Potent Words to Describe Homosexuality</a:t>
            </a:r>
          </a:p>
          <a:p>
            <a:pPr lvl="1"/>
            <a:r>
              <a:rPr lang="en-US" dirty="0"/>
              <a:t>“Did not like to retain God” (Rom. 1:28)</a:t>
            </a:r>
          </a:p>
          <a:p>
            <a:pPr lvl="1"/>
            <a:r>
              <a:rPr lang="en-US" dirty="0"/>
              <a:t>“Things which are not fitting” (Rom. 1:28)</a:t>
            </a:r>
          </a:p>
          <a:p>
            <a:pPr lvl="1"/>
            <a:r>
              <a:rPr lang="en-US" dirty="0"/>
              <a:t>“Unrighteous” (1 Cor. 6:9)</a:t>
            </a:r>
          </a:p>
          <a:p>
            <a:pPr lvl="1"/>
            <a:r>
              <a:rPr lang="en-US" dirty="0"/>
              <a:t>“Lawless” (1 Tim. 1:9)</a:t>
            </a:r>
          </a:p>
          <a:p>
            <a:pPr lvl="1"/>
            <a:r>
              <a:rPr lang="en-US" dirty="0"/>
              <a:t>“Insubordinate/Disobedient” (1 Tim. 1:9)</a:t>
            </a:r>
          </a:p>
          <a:p>
            <a:pPr lvl="1"/>
            <a:r>
              <a:rPr lang="en-US" dirty="0"/>
              <a:t>“Ungodly” (1 Tim. 1:9)</a:t>
            </a:r>
          </a:p>
          <a:p>
            <a:pPr lvl="1"/>
            <a:r>
              <a:rPr lang="en-US" dirty="0"/>
              <a:t>“Sinner” (1 Tim. 1:9)</a:t>
            </a:r>
          </a:p>
          <a:p>
            <a:pPr lvl="1"/>
            <a:r>
              <a:rPr lang="en-US" dirty="0"/>
              <a:t>“Unholy” (1 Tim. 1:9)</a:t>
            </a:r>
          </a:p>
          <a:p>
            <a:pPr lvl="1"/>
            <a:r>
              <a:rPr lang="en-US" dirty="0"/>
              <a:t>“Profane” (1 Tim. 1:9)</a:t>
            </a:r>
          </a:p>
          <a:p>
            <a:pPr lvl="1"/>
            <a:r>
              <a:rPr lang="en-US" dirty="0"/>
              <a:t>“Contrary to the sound doctrine” (1 Tim. 1:10)</a:t>
            </a:r>
          </a:p>
          <a:p>
            <a:pPr lvl="1"/>
            <a:r>
              <a:rPr lang="en-US" dirty="0"/>
              <a:t>“Not fitting for the saints” (Eph. 5:3)</a:t>
            </a:r>
          </a:p>
        </p:txBody>
      </p:sp>
    </p:spTree>
    <p:extLst>
      <p:ext uri="{BB962C8B-B14F-4D97-AF65-F5344CB8AC3E}">
        <p14:creationId xmlns:p14="http://schemas.microsoft.com/office/powerpoint/2010/main" val="2832609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wipe(left)">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wipe(left)">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wipe(left)">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wipe(left)">
                                      <p:cBhvr>
                                        <p:cTn id="47" dur="5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wipe(left)">
                                      <p:cBhvr>
                                        <p:cTn id="52" dur="500"/>
                                        <p:tgtEl>
                                          <p:spTgt spid="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
                                            <p:txEl>
                                              <p:pRg st="11" end="11"/>
                                            </p:txEl>
                                          </p:spTgt>
                                        </p:tgtEl>
                                        <p:attrNameLst>
                                          <p:attrName>style.visibility</p:attrName>
                                        </p:attrNameLst>
                                      </p:cBhvr>
                                      <p:to>
                                        <p:strVal val="visible"/>
                                      </p:to>
                                    </p:set>
                                    <p:animEffect transition="in" filter="wipe(left)">
                                      <p:cBhvr>
                                        <p:cTn id="5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lnSpcReduction="10000"/>
          </a:bodyPr>
          <a:lstStyle/>
          <a:p>
            <a:pPr>
              <a:lnSpc>
                <a:spcPct val="100000"/>
              </a:lnSpc>
            </a:pPr>
            <a:r>
              <a:rPr lang="en-US" dirty="0"/>
              <a:t>God Announces Severe Consequences of Homosexuality</a:t>
            </a:r>
          </a:p>
          <a:p>
            <a:pPr lvl="1">
              <a:lnSpc>
                <a:spcPct val="100000"/>
              </a:lnSpc>
            </a:pPr>
            <a:r>
              <a:rPr lang="en-US" dirty="0"/>
              <a:t>“Punishment” (Gen. 19:15)</a:t>
            </a:r>
          </a:p>
          <a:p>
            <a:pPr lvl="1">
              <a:lnSpc>
                <a:spcPct val="95000"/>
              </a:lnSpc>
            </a:pPr>
            <a:r>
              <a:rPr lang="en-US" dirty="0"/>
              <a:t>“Brimstone and fire” (Gen. 19:24)</a:t>
            </a:r>
          </a:p>
          <a:p>
            <a:pPr lvl="1">
              <a:lnSpc>
                <a:spcPct val="95000"/>
              </a:lnSpc>
            </a:pPr>
            <a:r>
              <a:rPr lang="en-US" dirty="0"/>
              <a:t>“Turning into ashes” (2 Pet. 2:6)</a:t>
            </a:r>
          </a:p>
          <a:p>
            <a:pPr lvl="1">
              <a:lnSpc>
                <a:spcPct val="95000"/>
              </a:lnSpc>
            </a:pPr>
            <a:r>
              <a:rPr lang="en-US" dirty="0"/>
              <a:t>“Condemned them to destruction” (2 Pet. 2:6)</a:t>
            </a:r>
          </a:p>
          <a:p>
            <a:pPr lvl="1">
              <a:lnSpc>
                <a:spcPct val="95000"/>
              </a:lnSpc>
            </a:pPr>
            <a:r>
              <a:rPr lang="en-US" dirty="0"/>
              <a:t>“Keep under punishment for the day of judgment” (2 Pet. 2:9)</a:t>
            </a:r>
          </a:p>
          <a:p>
            <a:pPr lvl="1">
              <a:lnSpc>
                <a:spcPct val="95000"/>
              </a:lnSpc>
            </a:pPr>
            <a:r>
              <a:rPr lang="en-US" dirty="0"/>
              <a:t>“Reserved in everlasting chains” (Jude 6)</a:t>
            </a:r>
          </a:p>
          <a:p>
            <a:pPr lvl="1">
              <a:lnSpc>
                <a:spcPct val="95000"/>
              </a:lnSpc>
            </a:pPr>
            <a:r>
              <a:rPr lang="en-US" dirty="0"/>
              <a:t>“Under darkness for the judgment of the great day” (Jude 6)</a:t>
            </a:r>
          </a:p>
          <a:p>
            <a:pPr lvl="1">
              <a:lnSpc>
                <a:spcPct val="95000"/>
              </a:lnSpc>
            </a:pPr>
            <a:r>
              <a:rPr lang="en-US" dirty="0"/>
              <a:t>“I am casting out” (Lev. 18:24)</a:t>
            </a:r>
          </a:p>
          <a:p>
            <a:pPr lvl="1">
              <a:lnSpc>
                <a:spcPct val="95000"/>
              </a:lnSpc>
            </a:pPr>
            <a:r>
              <a:rPr lang="en-US" dirty="0"/>
              <a:t>“Punishment of its iniquity” (Lev. 18:25)</a:t>
            </a:r>
          </a:p>
          <a:p>
            <a:pPr lvl="1">
              <a:lnSpc>
                <a:spcPct val="95000"/>
              </a:lnSpc>
            </a:pPr>
            <a:r>
              <a:rPr lang="en-US" dirty="0"/>
              <a:t>“Shall be cut off” (Lev. 18:29)</a:t>
            </a:r>
          </a:p>
          <a:p>
            <a:pPr lvl="1">
              <a:lnSpc>
                <a:spcPct val="95000"/>
              </a:lnSpc>
            </a:pPr>
            <a:r>
              <a:rPr lang="en-US" dirty="0"/>
              <a:t>“Surely be put to death” (Lev. 20:13)</a:t>
            </a:r>
          </a:p>
          <a:p>
            <a:pPr lvl="1">
              <a:lnSpc>
                <a:spcPct val="95000"/>
              </a:lnSpc>
            </a:pPr>
            <a:r>
              <a:rPr lang="en-US" dirty="0"/>
              <a:t>“Their blood shall be upon them” (Lev. 20:13)</a:t>
            </a:r>
          </a:p>
        </p:txBody>
      </p:sp>
    </p:spTree>
    <p:extLst>
      <p:ext uri="{BB962C8B-B14F-4D97-AF65-F5344CB8AC3E}">
        <p14:creationId xmlns:p14="http://schemas.microsoft.com/office/powerpoint/2010/main" val="403163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left)">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left)">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wipe(left)">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wipe(left)">
                                      <p:cBhvr>
                                        <p:cTn id="62" dur="500"/>
                                        <p:tgtEl>
                                          <p:spTgt spid="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
                                            <p:txEl>
                                              <p:pRg st="12" end="12"/>
                                            </p:txEl>
                                          </p:spTgt>
                                        </p:tgtEl>
                                        <p:attrNameLst>
                                          <p:attrName>style.visibility</p:attrName>
                                        </p:attrNameLst>
                                      </p:cBhvr>
                                      <p:to>
                                        <p:strVal val="visible"/>
                                      </p:to>
                                    </p:set>
                                    <p:animEffect transition="in" filter="wipe(left)">
                                      <p:cBhvr>
                                        <p:cTn id="6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God Announces Severe Consequences of Homosexuality</a:t>
            </a:r>
          </a:p>
          <a:p>
            <a:pPr lvl="1"/>
            <a:r>
              <a:rPr lang="en-US" dirty="0"/>
              <a:t>“God gave them up” (Rom. 1:26)</a:t>
            </a:r>
          </a:p>
          <a:p>
            <a:pPr lvl="1"/>
            <a:r>
              <a:rPr lang="en-US" dirty="0"/>
              <a:t>“Receiving in themselves the penalty of their error which was due” (Rom. 1:27)</a:t>
            </a:r>
          </a:p>
          <a:p>
            <a:pPr lvl="1"/>
            <a:r>
              <a:rPr lang="en-US" dirty="0"/>
              <a:t>“God gave them over” (Rom. 1:28)</a:t>
            </a:r>
          </a:p>
          <a:p>
            <a:pPr lvl="1"/>
            <a:r>
              <a:rPr lang="en-US" dirty="0"/>
              <a:t>“Deserving of death” (Rom. 1:32)</a:t>
            </a:r>
          </a:p>
          <a:p>
            <a:pPr lvl="1"/>
            <a:r>
              <a:rPr lang="en-US" dirty="0"/>
              <a:t>“Not inherit the kingdom of God” (1 Cor. 6:9)</a:t>
            </a:r>
          </a:p>
          <a:p>
            <a:pPr lvl="1"/>
            <a:r>
              <a:rPr lang="en-US" dirty="0"/>
              <a:t>Not “inherit the kingdom of God” (1 Cor. 6:10)</a:t>
            </a:r>
          </a:p>
          <a:p>
            <a:pPr lvl="1"/>
            <a:r>
              <a:rPr lang="en-US" dirty="0"/>
              <a:t>“Will not inherit the kingdom of God” (Gal. 5:19-21)</a:t>
            </a:r>
          </a:p>
          <a:p>
            <a:pPr lvl="1"/>
            <a:r>
              <a:rPr lang="en-US" dirty="0"/>
              <a:t>“No inheritance in the kingdom of Christ and God” (Eph. 5:5)</a:t>
            </a:r>
          </a:p>
          <a:p>
            <a:pPr lvl="1"/>
            <a:r>
              <a:rPr lang="en-US" dirty="0"/>
              <a:t>“Fornicators God will judge” (Heb. 13:4)</a:t>
            </a:r>
          </a:p>
          <a:p>
            <a:pPr lvl="1"/>
            <a:r>
              <a:rPr lang="en-US" dirty="0"/>
              <a:t>“Suffering the vengeance of eternal fire” (Jude 7)</a:t>
            </a:r>
          </a:p>
          <a:p>
            <a:pPr lvl="1"/>
            <a:r>
              <a:rPr lang="en-US" dirty="0"/>
              <a:t>“The wrath of God” (Col. 3:6)</a:t>
            </a:r>
          </a:p>
        </p:txBody>
      </p:sp>
    </p:spTree>
    <p:extLst>
      <p:ext uri="{BB962C8B-B14F-4D97-AF65-F5344CB8AC3E}">
        <p14:creationId xmlns:p14="http://schemas.microsoft.com/office/powerpoint/2010/main" val="5971964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wipe(left)">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wipe(left)">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wipe(left)">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wipe(left)">
                                      <p:cBhvr>
                                        <p:cTn id="47" dur="5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wipe(left)">
                                      <p:cBhvr>
                                        <p:cTn id="52" dur="500"/>
                                        <p:tgtEl>
                                          <p:spTgt spid="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
                                            <p:txEl>
                                              <p:pRg st="11" end="11"/>
                                            </p:txEl>
                                          </p:spTgt>
                                        </p:tgtEl>
                                        <p:attrNameLst>
                                          <p:attrName>style.visibility</p:attrName>
                                        </p:attrNameLst>
                                      </p:cBhvr>
                                      <p:to>
                                        <p:strVal val="visible"/>
                                      </p:to>
                                    </p:set>
                                    <p:animEffect transition="in" filter="wipe(left)">
                                      <p:cBhvr>
                                        <p:cTn id="5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God Gives Hope</a:t>
            </a:r>
          </a:p>
          <a:p>
            <a:pPr lvl="1"/>
            <a:r>
              <a:rPr lang="en-US" dirty="0"/>
              <a:t>There are numerous examples of practicing homosexuals who changed their ways</a:t>
            </a:r>
          </a:p>
          <a:p>
            <a:pPr lvl="1"/>
            <a:r>
              <a:rPr lang="en-US" dirty="0"/>
              <a:t>God provides a way of escape (1 Cor. 10:13)</a:t>
            </a:r>
          </a:p>
          <a:p>
            <a:pPr lvl="1"/>
            <a:r>
              <a:rPr lang="en-US" dirty="0"/>
              <a:t>God offers the blessing of full forgiveness to those who turn to Him:</a:t>
            </a:r>
          </a:p>
          <a:p>
            <a:pPr lvl="2"/>
            <a:r>
              <a:rPr lang="en-US" dirty="0"/>
              <a:t>“Repent of the uncleanness, fornication and lewdness” (2 Cor. 12:21)</a:t>
            </a:r>
          </a:p>
          <a:p>
            <a:pPr lvl="2"/>
            <a:r>
              <a:rPr lang="en-US" dirty="0"/>
              <a:t>“Such were some of you” (1 Cor. 6:11)</a:t>
            </a:r>
          </a:p>
          <a:p>
            <a:pPr lvl="2"/>
            <a:r>
              <a:rPr lang="en-US" dirty="0"/>
              <a:t>“But you were washed…sanctified…justified” (1 Cor. 6:11)</a:t>
            </a:r>
          </a:p>
          <a:p>
            <a:pPr lvl="1"/>
            <a:r>
              <a:rPr lang="en-US" dirty="0"/>
              <a:t>God offers the blessing of the inheritance of His kingdom (1 Cor. 6:9-11)</a:t>
            </a:r>
          </a:p>
        </p:txBody>
      </p:sp>
    </p:spTree>
    <p:extLst>
      <p:ext uri="{BB962C8B-B14F-4D97-AF65-F5344CB8AC3E}">
        <p14:creationId xmlns:p14="http://schemas.microsoft.com/office/powerpoint/2010/main" val="11199846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left)">
                                      <p:cBhvr>
                                        <p:cTn id="26" dur="500"/>
                                        <p:tgtEl>
                                          <p:spTgt spid="2">
                                            <p:txEl>
                                              <p:pRg st="4" end="4"/>
                                            </p:txEl>
                                          </p:spTgt>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left)">
                                      <p:cBhvr>
                                        <p:cTn id="30" dur="500"/>
                                        <p:tgtEl>
                                          <p:spTgt spid="2">
                                            <p:txEl>
                                              <p:pRg st="5" end="5"/>
                                            </p:txEl>
                                          </p:spTgt>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wipe(left)">
                                      <p:cBhvr>
                                        <p:cTn id="34" dur="500"/>
                                        <p:tgtEl>
                                          <p:spTgt spid="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wipe(left)">
                                      <p:cBhvr>
                                        <p:cTn id="3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God punished sin – “wickedness…evil” (Gen. 6:1-7)</a:t>
            </a:r>
          </a:p>
          <a:p>
            <a:r>
              <a:rPr lang="en-US" dirty="0"/>
              <a:t>God preserved heterosexuals (Gen. 6:18; 7:7, 13; 8:16, 18; 1 Pet. 3:20)</a:t>
            </a:r>
          </a:p>
          <a:p>
            <a:r>
              <a:rPr lang="en-US" dirty="0"/>
              <a:t>God promised to never flood the earth again (Gen. 9:11, 15)</a:t>
            </a:r>
          </a:p>
          <a:p>
            <a:r>
              <a:rPr lang="en-US" dirty="0"/>
              <a:t>God provided a sign of a rainbow to remind us (Gen. 9:12-17):</a:t>
            </a:r>
          </a:p>
          <a:p>
            <a:pPr lvl="1"/>
            <a:r>
              <a:rPr lang="en-US" dirty="0"/>
              <a:t>The seriousness of sin</a:t>
            </a:r>
          </a:p>
          <a:p>
            <a:pPr lvl="1"/>
            <a:r>
              <a:rPr lang="en-US" dirty="0"/>
              <a:t>The salvation through God</a:t>
            </a:r>
          </a:p>
          <a:p>
            <a:pPr lvl="1"/>
            <a:r>
              <a:rPr lang="en-US" dirty="0"/>
              <a:t>The surety of His promise </a:t>
            </a:r>
          </a:p>
        </p:txBody>
      </p:sp>
    </p:spTree>
    <p:extLst>
      <p:ext uri="{BB962C8B-B14F-4D97-AF65-F5344CB8AC3E}">
        <p14:creationId xmlns:p14="http://schemas.microsoft.com/office/powerpoint/2010/main" val="29863548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Be a faithful Christian – emulate and demonstrate Christ (Gal. 2:20)</a:t>
            </a:r>
          </a:p>
          <a:p>
            <a:r>
              <a:rPr lang="en-US" dirty="0"/>
              <a:t>Understand the difference between temptation and engaging (Jas. 1:12-15)</a:t>
            </a:r>
          </a:p>
          <a:p>
            <a:r>
              <a:rPr lang="en-US" dirty="0"/>
              <a:t>Be a positive and steady influence for good in the lives of others (Mt. 5:13-16) </a:t>
            </a:r>
          </a:p>
          <a:p>
            <a:r>
              <a:rPr lang="en-US" dirty="0"/>
              <a:t>Be an example of genuine, faithful, enthusiastic Christian living for others to follow (1 Tim. 4:12)</a:t>
            </a:r>
          </a:p>
          <a:p>
            <a:r>
              <a:rPr lang="en-US" dirty="0"/>
              <a:t>Practice the Golden Rule (Luke 6:31)</a:t>
            </a:r>
          </a:p>
          <a:p>
            <a:r>
              <a:rPr lang="en-US" dirty="0"/>
              <a:t>Be kind (Eph. 5:32)</a:t>
            </a:r>
          </a:p>
          <a:p>
            <a:r>
              <a:rPr lang="en-US" dirty="0"/>
              <a:t>“Speak the truth in love” (Eph. 4:15)</a:t>
            </a:r>
          </a:p>
        </p:txBody>
      </p:sp>
    </p:spTree>
    <p:extLst>
      <p:ext uri="{BB962C8B-B14F-4D97-AF65-F5344CB8AC3E}">
        <p14:creationId xmlns:p14="http://schemas.microsoft.com/office/powerpoint/2010/main" val="24012971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Do not be ashamed of God’s truth or to speak it (Rom. 1:14-16)</a:t>
            </a:r>
          </a:p>
          <a:p>
            <a:r>
              <a:rPr lang="en-US" dirty="0"/>
              <a:t>Do not compromise God’s truth (Gal. 1:6-9) </a:t>
            </a:r>
          </a:p>
          <a:p>
            <a:r>
              <a:rPr lang="en-US" dirty="0"/>
              <a:t>Do not get discouraged when truth is dismissed and overrun (2 Tim. 3:1-17)</a:t>
            </a:r>
          </a:p>
          <a:p>
            <a:r>
              <a:rPr lang="en-US" dirty="0"/>
              <a:t>Stand up for the truth (Phil. 1:17; Eph. 6:10-18)</a:t>
            </a:r>
          </a:p>
          <a:p>
            <a:r>
              <a:rPr lang="en-US" dirty="0"/>
              <a:t>“Love the truth” (2 Thess. 2:10), knowing only IT can save!</a:t>
            </a:r>
          </a:p>
          <a:p>
            <a:r>
              <a:rPr lang="en-US" dirty="0"/>
              <a:t>“Expose” the “unfruitful works of darkness” with God’s truth (Eph. 5:11)</a:t>
            </a:r>
          </a:p>
          <a:p>
            <a:r>
              <a:rPr lang="en-US" dirty="0"/>
              <a:t>Strive to “live soberly, righteously and godly” (Titus 2:11-12)</a:t>
            </a:r>
          </a:p>
          <a:p>
            <a:r>
              <a:rPr lang="en-US" dirty="0"/>
              <a:t>Censor what goes into your heart (Matt. 15:19; Jas. 1:27)</a:t>
            </a:r>
          </a:p>
        </p:txBody>
      </p:sp>
    </p:spTree>
    <p:extLst>
      <p:ext uri="{BB962C8B-B14F-4D97-AF65-F5344CB8AC3E}">
        <p14:creationId xmlns:p14="http://schemas.microsoft.com/office/powerpoint/2010/main" val="25035307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Pray fervently &amp; without ceasing that God will help us (1 Th. 5:17; 1 </a:t>
            </a:r>
            <a:r>
              <a:rPr lang="en-US" dirty="0" err="1"/>
              <a:t>Ti</a:t>
            </a:r>
            <a:r>
              <a:rPr lang="en-US" dirty="0"/>
              <a:t>. 2:1-3)</a:t>
            </a:r>
          </a:p>
          <a:p>
            <a:r>
              <a:rPr lang="en-US" dirty="0"/>
              <a:t>Immerse yourself in God’s Word (Psa. 119:9-11, 97, 103-106; Heb. 4:12)</a:t>
            </a:r>
          </a:p>
          <a:p>
            <a:r>
              <a:rPr lang="en-US" dirty="0"/>
              <a:t>Parents must teach their children in the ways of the Lord (Eph. 6:4; Dt. 6:6-9)</a:t>
            </a:r>
          </a:p>
          <a:p>
            <a:r>
              <a:rPr lang="en-US" dirty="0"/>
              <a:t>Elders must feed the flock (Acts 20:28)</a:t>
            </a:r>
          </a:p>
          <a:p>
            <a:r>
              <a:rPr lang="en-US" dirty="0"/>
              <a:t>Preachers must preach the truth and stand for righteousness (2 Tim. 4:1-5)</a:t>
            </a:r>
          </a:p>
          <a:p>
            <a:r>
              <a:rPr lang="en-US" dirty="0"/>
              <a:t>Pray some more!</a:t>
            </a:r>
          </a:p>
        </p:txBody>
      </p:sp>
    </p:spTree>
    <p:extLst>
      <p:ext uri="{BB962C8B-B14F-4D97-AF65-F5344CB8AC3E}">
        <p14:creationId xmlns:p14="http://schemas.microsoft.com/office/powerpoint/2010/main" val="2578263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lendar&#10;&#10;Description automatically generated">
            <a:extLst>
              <a:ext uri="{FF2B5EF4-FFF2-40B4-BE49-F238E27FC236}">
                <a16:creationId xmlns:a16="http://schemas.microsoft.com/office/drawing/2014/main" id="{EF12E8B8-EF1E-4D8E-A74F-CBFB8F079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4476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80C572ED-443F-494D-9B0C-C6A6AFB23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9619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64065E4-AB79-4B96-B55C-3A9D382EC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3375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5BE6489B-FD98-4F90-95EF-5D6E89FDA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092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with low confidence">
            <a:extLst>
              <a:ext uri="{FF2B5EF4-FFF2-40B4-BE49-F238E27FC236}">
                <a16:creationId xmlns:a16="http://schemas.microsoft.com/office/drawing/2014/main" id="{71C05F22-068E-4596-B709-E508B1944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3526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855094C3-C7D9-4EA3-9B6B-03EFED672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map&#10;&#10;Description automatically generated">
            <a:extLst>
              <a:ext uri="{FF2B5EF4-FFF2-40B4-BE49-F238E27FC236}">
                <a16:creationId xmlns:a16="http://schemas.microsoft.com/office/drawing/2014/main" id="{314CC8E3-089D-426F-861B-883DAFDBF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map&#10;&#10;Description automatically generated">
            <a:extLst>
              <a:ext uri="{FF2B5EF4-FFF2-40B4-BE49-F238E27FC236}">
                <a16:creationId xmlns:a16="http://schemas.microsoft.com/office/drawing/2014/main" id="{A587D710-E581-4CC4-B0DE-08501517458B}"/>
              </a:ext>
            </a:extLst>
          </p:cNvPr>
          <p:cNvPicPr>
            <a:picLocks noChangeAspect="1"/>
          </p:cNvPicPr>
          <p:nvPr/>
        </p:nvPicPr>
        <p:blipFill rotWithShape="1">
          <a:blip r:embed="rId4">
            <a:extLst>
              <a:ext uri="{28A0092B-C50C-407E-A947-70E740481C1C}">
                <a14:useLocalDpi xmlns:a14="http://schemas.microsoft.com/office/drawing/2010/main" val="0"/>
              </a:ext>
            </a:extLst>
          </a:blip>
          <a:srcRect l="46273" t="64780" r="38656" b="17849"/>
          <a:stretch/>
        </p:blipFill>
        <p:spPr>
          <a:xfrm>
            <a:off x="5641674" y="4442604"/>
            <a:ext cx="1837427" cy="1191281"/>
          </a:xfrm>
          <a:prstGeom prst="rect">
            <a:avLst/>
          </a:prstGeom>
        </p:spPr>
      </p:pic>
      <p:pic>
        <p:nvPicPr>
          <p:cNvPr id="5" name="Picture 4" descr="A picture containing map&#10;&#10;Description automatically generated">
            <a:extLst>
              <a:ext uri="{FF2B5EF4-FFF2-40B4-BE49-F238E27FC236}">
                <a16:creationId xmlns:a16="http://schemas.microsoft.com/office/drawing/2014/main" id="{6804A16B-720B-424A-BEC4-F8DEE6613939}"/>
              </a:ext>
            </a:extLst>
          </p:cNvPr>
          <p:cNvPicPr>
            <a:picLocks noChangeAspect="1"/>
          </p:cNvPicPr>
          <p:nvPr/>
        </p:nvPicPr>
        <p:blipFill rotWithShape="1">
          <a:blip r:embed="rId5">
            <a:extLst>
              <a:ext uri="{28A0092B-C50C-407E-A947-70E740481C1C}">
                <a14:useLocalDpi xmlns:a14="http://schemas.microsoft.com/office/drawing/2010/main" val="0"/>
              </a:ext>
            </a:extLst>
          </a:blip>
          <a:srcRect l="61344" t="64780" r="22017" b="16855"/>
          <a:stretch/>
        </p:blipFill>
        <p:spPr>
          <a:xfrm>
            <a:off x="7479102" y="4442604"/>
            <a:ext cx="2028692" cy="1259456"/>
          </a:xfrm>
          <a:prstGeom prst="rect">
            <a:avLst/>
          </a:prstGeom>
        </p:spPr>
      </p:pic>
      <p:pic>
        <p:nvPicPr>
          <p:cNvPr id="7" name="Picture 6" descr="A picture containing map&#10;&#10;Description automatically generated">
            <a:extLst>
              <a:ext uri="{FF2B5EF4-FFF2-40B4-BE49-F238E27FC236}">
                <a16:creationId xmlns:a16="http://schemas.microsoft.com/office/drawing/2014/main" id="{EE916876-8861-4119-9E8A-E3B9ACBEECD3}"/>
              </a:ext>
            </a:extLst>
          </p:cNvPr>
          <p:cNvPicPr>
            <a:picLocks noChangeAspect="1"/>
          </p:cNvPicPr>
          <p:nvPr/>
        </p:nvPicPr>
        <p:blipFill rotWithShape="1">
          <a:blip r:embed="rId6">
            <a:extLst>
              <a:ext uri="{28A0092B-C50C-407E-A947-70E740481C1C}">
                <a14:useLocalDpi xmlns:a14="http://schemas.microsoft.com/office/drawing/2010/main" val="0"/>
              </a:ext>
            </a:extLst>
          </a:blip>
          <a:srcRect l="77984" t="66093" r="9355" b="17850"/>
          <a:stretch/>
        </p:blipFill>
        <p:spPr>
          <a:xfrm>
            <a:off x="9507794" y="4532671"/>
            <a:ext cx="1543664" cy="1101214"/>
          </a:xfrm>
          <a:prstGeom prst="rect">
            <a:avLst/>
          </a:prstGeom>
        </p:spPr>
      </p:pic>
    </p:spTree>
    <p:extLst>
      <p:ext uri="{BB962C8B-B14F-4D97-AF65-F5344CB8AC3E}">
        <p14:creationId xmlns:p14="http://schemas.microsoft.com/office/powerpoint/2010/main" val="676965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704B8-F2CE-4F69-BFD4-F24A9D60892A}"/>
              </a:ext>
            </a:extLst>
          </p:cNvPr>
          <p:cNvSpPr>
            <a:spLocks noGrp="1"/>
          </p:cNvSpPr>
          <p:nvPr>
            <p:ph idx="1"/>
          </p:nvPr>
        </p:nvSpPr>
        <p:spPr/>
        <p:txBody>
          <a:bodyPr>
            <a:normAutofit/>
          </a:bodyPr>
          <a:lstStyle/>
          <a:p>
            <a:r>
              <a:rPr lang="en-US" dirty="0"/>
              <a:t>Homosexuality “seems” to be in full acceptance today</a:t>
            </a:r>
          </a:p>
          <a:p>
            <a:pPr lvl="1"/>
            <a:r>
              <a:rPr lang="en-US" dirty="0"/>
              <a:t>In our NATION</a:t>
            </a:r>
          </a:p>
          <a:p>
            <a:pPr lvl="1"/>
            <a:r>
              <a:rPr lang="en-US" dirty="0"/>
              <a:t>In our COURTS</a:t>
            </a:r>
          </a:p>
          <a:p>
            <a:pPr lvl="1"/>
            <a:r>
              <a:rPr lang="en-US" dirty="0"/>
              <a:t>In our WORKPLACES</a:t>
            </a:r>
          </a:p>
          <a:p>
            <a:pPr lvl="1"/>
            <a:r>
              <a:rPr lang="en-US" dirty="0"/>
              <a:t>In our SCHOOLS</a:t>
            </a:r>
          </a:p>
          <a:p>
            <a:pPr lvl="1"/>
            <a:r>
              <a:rPr lang="en-US" dirty="0"/>
              <a:t>In our ENTERTAINMENT</a:t>
            </a:r>
          </a:p>
          <a:p>
            <a:r>
              <a:rPr lang="en-US" dirty="0"/>
              <a:t>We are surrounded by widespread acceptance today</a:t>
            </a:r>
          </a:p>
          <a:p>
            <a:endParaRPr lang="en-US" dirty="0"/>
          </a:p>
        </p:txBody>
      </p:sp>
    </p:spTree>
    <p:extLst>
      <p:ext uri="{BB962C8B-B14F-4D97-AF65-F5344CB8AC3E}">
        <p14:creationId xmlns:p14="http://schemas.microsoft.com/office/powerpoint/2010/main" val="30613816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2869</Words>
  <Application>Microsoft Office PowerPoint</Application>
  <PresentationFormat>Widescreen</PresentationFormat>
  <Paragraphs>184</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Sproule</dc:creator>
  <cp:lastModifiedBy>David Sproule</cp:lastModifiedBy>
  <cp:revision>5</cp:revision>
  <dcterms:created xsi:type="dcterms:W3CDTF">2021-06-18T19:11:47Z</dcterms:created>
  <dcterms:modified xsi:type="dcterms:W3CDTF">2021-06-20T12:37:14Z</dcterms:modified>
</cp:coreProperties>
</file>