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26"/>
  </p:notesMasterIdLst>
  <p:sldIdLst>
    <p:sldId id="256" r:id="rId2"/>
    <p:sldId id="257" r:id="rId3"/>
    <p:sldId id="258" r:id="rId4"/>
    <p:sldId id="263" r:id="rId5"/>
    <p:sldId id="315" r:id="rId6"/>
    <p:sldId id="279" r:id="rId7"/>
    <p:sldId id="280" r:id="rId8"/>
    <p:sldId id="264" r:id="rId9"/>
    <p:sldId id="265" r:id="rId10"/>
    <p:sldId id="266" r:id="rId11"/>
    <p:sldId id="267" r:id="rId12"/>
    <p:sldId id="268" r:id="rId13"/>
    <p:sldId id="269" r:id="rId14"/>
    <p:sldId id="281" r:id="rId15"/>
    <p:sldId id="282" r:id="rId16"/>
    <p:sldId id="316" r:id="rId17"/>
    <p:sldId id="307" r:id="rId18"/>
    <p:sldId id="313" r:id="rId19"/>
    <p:sldId id="311" r:id="rId20"/>
    <p:sldId id="312" r:id="rId21"/>
    <p:sldId id="314" r:id="rId22"/>
    <p:sldId id="271" r:id="rId23"/>
    <p:sldId id="272" r:id="rId24"/>
    <p:sldId id="277" r:id="rId25"/>
  </p:sldIdLst>
  <p:sldSz cx="12192000" cy="6858000"/>
  <p:notesSz cx="6858000" cy="9144000"/>
  <p:embeddedFontLst>
    <p:embeddedFont>
      <p:font typeface="Amador" panose="02000000000000000000" charset="0"/>
      <p:regular r:id="rId27"/>
    </p:embeddedFont>
    <p:embeddedFont>
      <p:font typeface="Avenir Black" panose="020B0604020202020204" charset="0"/>
      <p:bold r:id="rId28"/>
      <p:italic r:id="rId29"/>
      <p:boldItalic r:id="rId30"/>
    </p:embeddedFont>
    <p:embeddedFont>
      <p:font typeface="Avenir Black Oblique" panose="020B0604020202020204" charset="0"/>
      <p:bold r:id="rId31"/>
      <p:italic r:id="rId32"/>
      <p:boldItalic r:id="rId33"/>
    </p:embeddedFont>
    <p:embeddedFont>
      <p:font typeface="Avenir Book" panose="020B0604020202020204" charset="0"/>
      <p:regular r:id="rId34"/>
      <p:italic r:id="rId35"/>
    </p:embeddedFont>
    <p:embeddedFont>
      <p:font typeface="Avenir Heavy Oblique" panose="020B0604020202020204" charset="0"/>
      <p:bold r:id="rId36"/>
      <p:italic r:id="rId37"/>
      <p:boldItalic r:id="rId38"/>
    </p:embeddedFont>
    <p:embeddedFont>
      <p:font typeface="Avenir Light Oblique" panose="020B0604020202020204" charset="0"/>
      <p:bold r:id="rId39"/>
      <p:italic r:id="rId40"/>
      <p:boldItalic r:id="rId41"/>
    </p:embeddedFont>
    <p:embeddedFont>
      <p:font typeface="Avenir Medium Oblique" panose="020B0604020202020204" charset="0"/>
      <p:italic r:id="rId42"/>
    </p:embeddedFont>
    <p:embeddedFont>
      <p:font typeface="Azo Sans Uber" panose="02000000000000000000" charset="0"/>
      <p:regular r:id="rId43"/>
    </p:embeddedFon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Ratio Heavy" panose="02000503000000020004" charset="0"/>
      <p:bold r:id="rId50"/>
      <p:italic r:id="rId51"/>
      <p:bold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77"/>
    <p:restoredTop sz="94636"/>
  </p:normalViewPr>
  <p:slideViewPr>
    <p:cSldViewPr snapToGrid="0" snapToObjects="1">
      <p:cViewPr varScale="1">
        <p:scale>
          <a:sx n="107" d="100"/>
          <a:sy n="107" d="100"/>
        </p:scale>
        <p:origin x="120"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font" Target="fonts/font2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5F2B7-D152-3C4B-B462-BBC140C17141}"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0316DB-209B-C540-B1CE-7FDEE7000565}" type="slidenum">
              <a:rPr lang="en-US" smtClean="0"/>
              <a:t>‹#›</a:t>
            </a:fld>
            <a:endParaRPr lang="en-US"/>
          </a:p>
        </p:txBody>
      </p:sp>
    </p:spTree>
    <p:extLst>
      <p:ext uri="{BB962C8B-B14F-4D97-AF65-F5344CB8AC3E}">
        <p14:creationId xmlns:p14="http://schemas.microsoft.com/office/powerpoint/2010/main" val="2531878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39F6A7-56D6-024E-B84F-B3D19A0935B9}" type="slidenum">
              <a:rPr lang="en-US" smtClean="0"/>
              <a:t>20</a:t>
            </a:fld>
            <a:endParaRPr lang="en-US"/>
          </a:p>
        </p:txBody>
      </p:sp>
    </p:spTree>
    <p:extLst>
      <p:ext uri="{BB962C8B-B14F-4D97-AF65-F5344CB8AC3E}">
        <p14:creationId xmlns:p14="http://schemas.microsoft.com/office/powerpoint/2010/main" val="3328107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AC2D-4843-E548-A63C-E32BC03A8B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224CF3-A453-C849-9D68-7E86A708C9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93E3B5-0478-0747-BF8F-88A2492E9DCA}"/>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5" name="Footer Placeholder 4">
            <a:extLst>
              <a:ext uri="{FF2B5EF4-FFF2-40B4-BE49-F238E27FC236}">
                <a16:creationId xmlns:a16="http://schemas.microsoft.com/office/drawing/2014/main" id="{2CBCFAC2-41DE-9E4D-952C-D9EABDA87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A73A88-DAC1-C449-9323-B7FBFC0E0CC7}"/>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1952740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507E-450A-9848-9B06-BD2C032FE9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2AF3AE-7463-3947-A204-89FA996A995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3FAF5-95FC-1342-A92E-A7105C1388FB}"/>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5" name="Footer Placeholder 4">
            <a:extLst>
              <a:ext uri="{FF2B5EF4-FFF2-40B4-BE49-F238E27FC236}">
                <a16:creationId xmlns:a16="http://schemas.microsoft.com/office/drawing/2014/main" id="{2B0EE434-D820-F947-94AB-3A0A8C770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28EF84-9698-3B43-AC0B-90647239707F}"/>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1345380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8761E3-513E-B341-A731-7BF7DBE8AD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8A7263-834C-C44A-AEDC-39AEBD17C3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E8DE8B-AC2D-6749-808E-8D7DF981BF0F}"/>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5" name="Footer Placeholder 4">
            <a:extLst>
              <a:ext uri="{FF2B5EF4-FFF2-40B4-BE49-F238E27FC236}">
                <a16:creationId xmlns:a16="http://schemas.microsoft.com/office/drawing/2014/main" id="{B9D89665-A1E5-E64E-8AAF-1C95B821D9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DD8B20-1D38-3E47-958F-14E102B459FC}"/>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2526769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A2868-1C22-6645-A336-04F791766E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145D4-262B-C04A-966C-34B06F117F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860EA5-118D-F742-96A9-4BED9C8364F3}"/>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5" name="Footer Placeholder 4">
            <a:extLst>
              <a:ext uri="{FF2B5EF4-FFF2-40B4-BE49-F238E27FC236}">
                <a16:creationId xmlns:a16="http://schemas.microsoft.com/office/drawing/2014/main" id="{2355CC7C-4F23-D945-B219-676CAD88F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226A3-0489-0F44-8299-467447AD804F}"/>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2557840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BE4B7-5A3B-E349-8B51-EAA4A7967A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949B8C-55F7-8B42-A699-C2CE5A466C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3AE399-274C-4144-999D-979B994E23B0}"/>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5" name="Footer Placeholder 4">
            <a:extLst>
              <a:ext uri="{FF2B5EF4-FFF2-40B4-BE49-F238E27FC236}">
                <a16:creationId xmlns:a16="http://schemas.microsoft.com/office/drawing/2014/main" id="{8867D0E2-F9AD-9945-904E-B17F2BF432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3DFA31-488A-7C4F-8B76-FF62193828D4}"/>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3913977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A8CA8-B632-D84D-893B-D613CCD01E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D5B61A-92D1-6D43-A578-451CECEEC37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A20CB0-8327-4742-BA3B-2CE3F3C5618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96FEDF-3BFF-024B-893C-37B16A3D143B}"/>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6" name="Footer Placeholder 5">
            <a:extLst>
              <a:ext uri="{FF2B5EF4-FFF2-40B4-BE49-F238E27FC236}">
                <a16:creationId xmlns:a16="http://schemas.microsoft.com/office/drawing/2014/main" id="{7506BC47-79B3-ED47-A30B-2DB9FBFA69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C62066-DFA1-F54F-AE0D-C7BE231697F1}"/>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90107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204A-DBF9-9C4E-BB18-4F5149EAC9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1969C-EAE2-6444-A161-0E841E28D3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AA1D9F-A1A3-CB45-8034-FCC0F79B0DE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AB9087-17E4-2C4A-83AF-D3AF71F427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6EF76E-15A8-5D4A-B8CF-DE45A0CBD43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477BCC-DFDC-2F48-BF41-079F12CCF673}"/>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8" name="Footer Placeholder 7">
            <a:extLst>
              <a:ext uri="{FF2B5EF4-FFF2-40B4-BE49-F238E27FC236}">
                <a16:creationId xmlns:a16="http://schemas.microsoft.com/office/drawing/2014/main" id="{BFD11758-C405-204E-84A0-1F1460F84B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C97555-054F-084F-BC50-C1EA3E704DED}"/>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235173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6200-B5BF-0D40-B47B-14AB5EFED0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6649D3-89D5-6640-8C68-B68DEF20F55F}"/>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4" name="Footer Placeholder 3">
            <a:extLst>
              <a:ext uri="{FF2B5EF4-FFF2-40B4-BE49-F238E27FC236}">
                <a16:creationId xmlns:a16="http://schemas.microsoft.com/office/drawing/2014/main" id="{6D5E10A8-45C8-FA4A-8600-F65EAB44BA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EED649-AC68-4D4C-99BA-550222645592}"/>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337454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5E0E8-9828-F54B-9D9E-8711AA5FC0C2}"/>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3" name="Footer Placeholder 2">
            <a:extLst>
              <a:ext uri="{FF2B5EF4-FFF2-40B4-BE49-F238E27FC236}">
                <a16:creationId xmlns:a16="http://schemas.microsoft.com/office/drawing/2014/main" id="{E7C4DC30-45C7-F149-A1AB-70FE8E01E4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641506-BBAB-CC4B-81D3-3ACC945F6B1C}"/>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994664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4268C-7772-FC4E-98C0-77C2A96251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E383F-AE11-0E44-9D7C-0B87EF4196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F257321-DDE9-FB40-8832-A2E090590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4CFBD4C-CA1B-C844-BD40-76BDF99808A0}"/>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6" name="Footer Placeholder 5">
            <a:extLst>
              <a:ext uri="{FF2B5EF4-FFF2-40B4-BE49-F238E27FC236}">
                <a16:creationId xmlns:a16="http://schemas.microsoft.com/office/drawing/2014/main" id="{CEB8CEFD-32EF-A64F-BFF8-51EF7D1754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FF697-6CE8-434D-961D-9F0C6D43BDF8}"/>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741963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7BEC-EA0E-EF41-A58F-743B1325B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01C689-A241-D14C-BF68-DBEBEF821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C9AF9B-D098-6543-8D71-FEFDE09814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124410C-A88D-CA4B-B23E-3612FFC39802}"/>
              </a:ext>
            </a:extLst>
          </p:cNvPr>
          <p:cNvSpPr>
            <a:spLocks noGrp="1"/>
          </p:cNvSpPr>
          <p:nvPr>
            <p:ph type="dt" sz="half" idx="10"/>
          </p:nvPr>
        </p:nvSpPr>
        <p:spPr/>
        <p:txBody>
          <a:bodyPr/>
          <a:lstStyle/>
          <a:p>
            <a:fld id="{84CE2504-D547-1D4E-907E-D464D745D99D}" type="datetimeFigureOut">
              <a:rPr lang="en-US" smtClean="0"/>
              <a:t>6/28/2021</a:t>
            </a:fld>
            <a:endParaRPr lang="en-US"/>
          </a:p>
        </p:txBody>
      </p:sp>
      <p:sp>
        <p:nvSpPr>
          <p:cNvPr id="6" name="Footer Placeholder 5">
            <a:extLst>
              <a:ext uri="{FF2B5EF4-FFF2-40B4-BE49-F238E27FC236}">
                <a16:creationId xmlns:a16="http://schemas.microsoft.com/office/drawing/2014/main" id="{AE3B68CB-C949-B544-83EE-E3A58328F7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6A402F-EAB8-7946-9025-16D4FAF77C14}"/>
              </a:ext>
            </a:extLst>
          </p:cNvPr>
          <p:cNvSpPr>
            <a:spLocks noGrp="1"/>
          </p:cNvSpPr>
          <p:nvPr>
            <p:ph type="sldNum" sz="quarter" idx="12"/>
          </p:nvPr>
        </p:nvSpPr>
        <p:spPr/>
        <p:txBody>
          <a:bodyPr/>
          <a:lstStyle/>
          <a:p>
            <a:fld id="{87D07F1E-ADE3-3B4C-9272-A76349623C84}" type="slidenum">
              <a:rPr lang="en-US" smtClean="0"/>
              <a:t>‹#›</a:t>
            </a:fld>
            <a:endParaRPr lang="en-US"/>
          </a:p>
        </p:txBody>
      </p:sp>
    </p:spTree>
    <p:extLst>
      <p:ext uri="{BB962C8B-B14F-4D97-AF65-F5344CB8AC3E}">
        <p14:creationId xmlns:p14="http://schemas.microsoft.com/office/powerpoint/2010/main" val="3743428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A3F54F-53BE-F54F-B03F-88EEF1E8BD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E6E6E9-1F57-F04B-902C-C4B096710E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4FD709-8CE5-424F-92A0-C4797D1C0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CE2504-D547-1D4E-907E-D464D745D99D}" type="datetimeFigureOut">
              <a:rPr lang="en-US" smtClean="0"/>
              <a:t>6/28/2021</a:t>
            </a:fld>
            <a:endParaRPr lang="en-US"/>
          </a:p>
        </p:txBody>
      </p:sp>
      <p:sp>
        <p:nvSpPr>
          <p:cNvPr id="5" name="Footer Placeholder 4">
            <a:extLst>
              <a:ext uri="{FF2B5EF4-FFF2-40B4-BE49-F238E27FC236}">
                <a16:creationId xmlns:a16="http://schemas.microsoft.com/office/drawing/2014/main" id="{91E35278-1DA9-954F-B848-B562FBBEDE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435ED9-82E9-1246-A0D9-735990406B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D07F1E-ADE3-3B4C-9272-A76349623C84}" type="slidenum">
              <a:rPr lang="en-US" smtClean="0"/>
              <a:t>‹#›</a:t>
            </a:fld>
            <a:endParaRPr lang="en-US"/>
          </a:p>
        </p:txBody>
      </p:sp>
    </p:spTree>
    <p:extLst>
      <p:ext uri="{BB962C8B-B14F-4D97-AF65-F5344CB8AC3E}">
        <p14:creationId xmlns:p14="http://schemas.microsoft.com/office/powerpoint/2010/main" val="2356801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95CE9-F640-8F46-AB71-4861E176352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1C945E3-598E-4848-B997-80EC1EC06FBF}"/>
              </a:ext>
            </a:extLst>
          </p:cNvPr>
          <p:cNvSpPr>
            <a:spLocks noGrp="1"/>
          </p:cNvSpPr>
          <p:nvPr>
            <p:ph type="subTitle" idx="1"/>
          </p:nvPr>
        </p:nvSpPr>
        <p:spPr/>
        <p:txBody>
          <a:bodyPr/>
          <a:lstStyle/>
          <a:p>
            <a:endParaRPr lang="en-US"/>
          </a:p>
        </p:txBody>
      </p:sp>
      <p:pic>
        <p:nvPicPr>
          <p:cNvPr id="7" name="Picture 6" descr="A group of people posing for the camera&#10;&#10;Description automatically generated">
            <a:extLst>
              <a:ext uri="{FF2B5EF4-FFF2-40B4-BE49-F238E27FC236}">
                <a16:creationId xmlns:a16="http://schemas.microsoft.com/office/drawing/2014/main" id="{E8E44AC2-AACB-6D4C-92AF-E78CB960F1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49111"/>
            <a:ext cx="12192000" cy="5559778"/>
          </a:xfrm>
          <a:prstGeom prst="rect">
            <a:avLst/>
          </a:prstGeom>
        </p:spPr>
      </p:pic>
    </p:spTree>
    <p:extLst>
      <p:ext uri="{BB962C8B-B14F-4D97-AF65-F5344CB8AC3E}">
        <p14:creationId xmlns:p14="http://schemas.microsoft.com/office/powerpoint/2010/main" val="245124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black, wall, piece&#10;&#10;Description automatically generated">
            <a:extLst>
              <a:ext uri="{FF2B5EF4-FFF2-40B4-BE49-F238E27FC236}">
                <a16:creationId xmlns:a16="http://schemas.microsoft.com/office/drawing/2014/main" id="{D84789F7-C07D-B243-9CB7-41341DD3D9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04A2C630-B223-5B46-B06B-2463458F10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0" y="2167581"/>
            <a:ext cx="5260690" cy="4690419"/>
          </a:xfrm>
          <a:prstGeom prst="rect">
            <a:avLst/>
          </a:prstGeom>
          <a:effectLst>
            <a:outerShdw blurRad="444500" dist="330200" dir="5400000" algn="ctr" rotWithShape="0">
              <a:srgbClr val="000000">
                <a:alpha val="80000"/>
              </a:srgbClr>
            </a:outerShdw>
          </a:effectLst>
        </p:spPr>
      </p:pic>
      <p:sp>
        <p:nvSpPr>
          <p:cNvPr id="8" name="TextBox 7">
            <a:extLst>
              <a:ext uri="{FF2B5EF4-FFF2-40B4-BE49-F238E27FC236}">
                <a16:creationId xmlns:a16="http://schemas.microsoft.com/office/drawing/2014/main" id="{8113FB02-BA2C-C94D-B610-84B80331C215}"/>
              </a:ext>
            </a:extLst>
          </p:cNvPr>
          <p:cNvSpPr txBox="1"/>
          <p:nvPr/>
        </p:nvSpPr>
        <p:spPr>
          <a:xfrm>
            <a:off x="719757" y="990534"/>
            <a:ext cx="8669441" cy="805990"/>
          </a:xfrm>
          <a:prstGeom prst="rect">
            <a:avLst/>
          </a:prstGeom>
          <a:noFill/>
        </p:spPr>
        <p:txBody>
          <a:bodyPr wrap="square" rtlCol="0">
            <a:spAutoFit/>
          </a:bodyPr>
          <a:lstStyle/>
          <a:p>
            <a:pPr>
              <a:lnSpc>
                <a:spcPts val="5500"/>
              </a:lnSpc>
            </a:pPr>
            <a:r>
              <a:rPr lang="en-US" sz="4800" b="1" dirty="0">
                <a:solidFill>
                  <a:schemeClr val="bg1"/>
                </a:solidFill>
                <a:effectLst>
                  <a:glow rad="101600">
                    <a:schemeClr val="tx1">
                      <a:alpha val="75000"/>
                    </a:schemeClr>
                  </a:glow>
                </a:effectLst>
                <a:latin typeface="Avenir Black" panose="02000503020000020003" pitchFamily="2" charset="0"/>
              </a:rPr>
              <a:t>4. A SYNOPSIS </a:t>
            </a:r>
            <a:r>
              <a:rPr lang="en-US" sz="3200" b="1" dirty="0">
                <a:solidFill>
                  <a:schemeClr val="bg1"/>
                </a:solidFill>
                <a:effectLst>
                  <a:glow rad="101600">
                    <a:schemeClr val="tx1">
                      <a:alpha val="75000"/>
                    </a:schemeClr>
                  </a:glow>
                </a:effectLst>
                <a:latin typeface="Avenir Black" panose="02000503020000020003" pitchFamily="2" charset="0"/>
              </a:rPr>
              <a:t>– GENESIS 6:5-12</a:t>
            </a:r>
          </a:p>
        </p:txBody>
      </p:sp>
      <p:sp>
        <p:nvSpPr>
          <p:cNvPr id="11" name="TextBox 10">
            <a:extLst>
              <a:ext uri="{FF2B5EF4-FFF2-40B4-BE49-F238E27FC236}">
                <a16:creationId xmlns:a16="http://schemas.microsoft.com/office/drawing/2014/main" id="{78B7E0CB-F0DC-DC41-83D9-C340DFC3E2A1}"/>
              </a:ext>
            </a:extLst>
          </p:cNvPr>
          <p:cNvSpPr txBox="1"/>
          <p:nvPr/>
        </p:nvSpPr>
        <p:spPr>
          <a:xfrm>
            <a:off x="4195656" y="1911216"/>
            <a:ext cx="7020043" cy="4832092"/>
          </a:xfrm>
          <a:prstGeom prst="rect">
            <a:avLst/>
          </a:prstGeom>
          <a:noFill/>
        </p:spPr>
        <p:txBody>
          <a:bodyPr wrap="square" rtlCol="0">
            <a:spAutoFit/>
          </a:bodyPr>
          <a:lstStyle/>
          <a:p>
            <a:pPr algn="ctr"/>
            <a:r>
              <a:rPr lang="en-US" sz="2800" b="1" dirty="0">
                <a:solidFill>
                  <a:schemeClr val="bg1"/>
                </a:solidFill>
                <a:effectLst>
                  <a:glow rad="101600">
                    <a:schemeClr val="tx1">
                      <a:alpha val="75000"/>
                    </a:schemeClr>
                  </a:glow>
                </a:effectLst>
                <a:cs typeface="Times New Roman" panose="02020603050405020304" pitchFamily="18" charset="0"/>
              </a:rPr>
              <a:t>“The wickedness  of man was great in the Earth” – vs. 5</a:t>
            </a:r>
          </a:p>
          <a:p>
            <a:pPr algn="ctr"/>
            <a:endParaRPr lang="en-US" sz="2800" b="1" dirty="0">
              <a:solidFill>
                <a:schemeClr val="bg1"/>
              </a:solidFill>
              <a:effectLst>
                <a:glow rad="101600">
                  <a:schemeClr val="tx1">
                    <a:alpha val="75000"/>
                  </a:schemeClr>
                </a:glow>
              </a:effectLst>
              <a:cs typeface="Times New Roman" panose="02020603050405020304" pitchFamily="18" charset="0"/>
            </a:endParaRPr>
          </a:p>
          <a:p>
            <a:pPr algn="ctr"/>
            <a:r>
              <a:rPr lang="en-US" sz="2800" b="1" dirty="0">
                <a:solidFill>
                  <a:schemeClr val="bg1"/>
                </a:solidFill>
                <a:effectLst>
                  <a:glow rad="101600">
                    <a:schemeClr val="tx1">
                      <a:alpha val="75000"/>
                    </a:schemeClr>
                  </a:glow>
                </a:effectLst>
                <a:cs typeface="Times New Roman" panose="02020603050405020304" pitchFamily="18" charset="0"/>
              </a:rPr>
              <a:t>“Every intent of the thoughts of his heart was only evil continually</a:t>
            </a:r>
            <a:r>
              <a:rPr lang="en-US" sz="2800" b="1" i="1" dirty="0">
                <a:solidFill>
                  <a:schemeClr val="bg1"/>
                </a:solidFill>
                <a:effectLst>
                  <a:glow rad="101600">
                    <a:schemeClr val="tx1">
                      <a:alpha val="75000"/>
                    </a:schemeClr>
                  </a:glow>
                </a:effectLst>
                <a:cs typeface="Times New Roman" panose="02020603050405020304" pitchFamily="18" charset="0"/>
              </a:rPr>
              <a:t> </a:t>
            </a:r>
            <a:r>
              <a:rPr lang="en-US" sz="2800" b="1" dirty="0">
                <a:solidFill>
                  <a:schemeClr val="bg1"/>
                </a:solidFill>
                <a:effectLst>
                  <a:glow rad="101600">
                    <a:schemeClr val="tx1">
                      <a:alpha val="75000"/>
                    </a:schemeClr>
                  </a:glow>
                </a:effectLst>
                <a:cs typeface="Times New Roman" panose="02020603050405020304" pitchFamily="18" charset="0"/>
              </a:rPr>
              <a:t>” – vs. 5</a:t>
            </a:r>
          </a:p>
          <a:p>
            <a:pPr algn="ctr"/>
            <a:endParaRPr lang="en-US" sz="2800" b="1" dirty="0">
              <a:solidFill>
                <a:schemeClr val="bg1"/>
              </a:solidFill>
              <a:effectLst>
                <a:glow rad="101600">
                  <a:schemeClr val="tx1">
                    <a:alpha val="75000"/>
                  </a:schemeClr>
                </a:glow>
              </a:effectLst>
              <a:cs typeface="Times New Roman" panose="02020603050405020304" pitchFamily="18" charset="0"/>
            </a:endParaRPr>
          </a:p>
          <a:p>
            <a:pPr algn="ctr"/>
            <a:r>
              <a:rPr lang="en-US" sz="2800" b="1" dirty="0">
                <a:solidFill>
                  <a:schemeClr val="bg1"/>
                </a:solidFill>
                <a:effectLst>
                  <a:glow rad="101600">
                    <a:schemeClr val="tx1">
                      <a:alpha val="75000"/>
                    </a:schemeClr>
                  </a:glow>
                </a:effectLst>
                <a:cs typeface="Times New Roman" panose="02020603050405020304" pitchFamily="18" charset="0"/>
              </a:rPr>
              <a:t>“The Earth was also corrupt before God and the earth was filled  with violence” – vs. 11</a:t>
            </a:r>
          </a:p>
          <a:p>
            <a:pPr algn="ctr"/>
            <a:endParaRPr lang="en-US" sz="2800" b="1" dirty="0">
              <a:solidFill>
                <a:schemeClr val="bg1"/>
              </a:solidFill>
              <a:effectLst>
                <a:glow rad="101600">
                  <a:schemeClr val="tx1">
                    <a:alpha val="75000"/>
                  </a:schemeClr>
                </a:glow>
              </a:effectLst>
              <a:cs typeface="Times New Roman" panose="02020603050405020304" pitchFamily="18" charset="0"/>
            </a:endParaRPr>
          </a:p>
          <a:p>
            <a:pPr algn="ctr"/>
            <a:r>
              <a:rPr lang="en-US" sz="2800" b="1" dirty="0">
                <a:solidFill>
                  <a:schemeClr val="bg1"/>
                </a:solidFill>
                <a:effectLst>
                  <a:glow rad="101600">
                    <a:schemeClr val="tx1">
                      <a:alpha val="75000"/>
                    </a:schemeClr>
                  </a:glow>
                </a:effectLst>
                <a:cs typeface="Times New Roman" panose="02020603050405020304" pitchFamily="18" charset="0"/>
              </a:rPr>
              <a:t>“It was corrupt; for all</a:t>
            </a:r>
            <a:r>
              <a:rPr lang="en-US" sz="2800" b="1" i="1" dirty="0">
                <a:solidFill>
                  <a:schemeClr val="bg1"/>
                </a:solidFill>
                <a:effectLst>
                  <a:glow rad="101600">
                    <a:schemeClr val="tx1">
                      <a:alpha val="75000"/>
                    </a:schemeClr>
                  </a:glow>
                </a:effectLst>
                <a:cs typeface="Times New Roman" panose="02020603050405020304" pitchFamily="18" charset="0"/>
              </a:rPr>
              <a:t> </a:t>
            </a:r>
            <a:r>
              <a:rPr lang="en-US" sz="2800" b="1" dirty="0">
                <a:solidFill>
                  <a:schemeClr val="bg1"/>
                </a:solidFill>
                <a:effectLst>
                  <a:glow rad="101600">
                    <a:schemeClr val="tx1">
                      <a:alpha val="75000"/>
                    </a:schemeClr>
                  </a:glow>
                </a:effectLst>
                <a:cs typeface="Times New Roman" panose="02020603050405020304" pitchFamily="18" charset="0"/>
              </a:rPr>
              <a:t> flesh had corrupted their way on the Earth” – vs. 12</a:t>
            </a:r>
          </a:p>
        </p:txBody>
      </p:sp>
      <p:sp>
        <p:nvSpPr>
          <p:cNvPr id="9" name="TextBox 8">
            <a:extLst>
              <a:ext uri="{FF2B5EF4-FFF2-40B4-BE49-F238E27FC236}">
                <a16:creationId xmlns:a16="http://schemas.microsoft.com/office/drawing/2014/main" id="{78F25009-9822-8D4B-9AAB-C1CF89EBC6CB}"/>
              </a:ext>
            </a:extLst>
          </p:cNvPr>
          <p:cNvSpPr txBox="1"/>
          <p:nvPr/>
        </p:nvSpPr>
        <p:spPr>
          <a:xfrm>
            <a:off x="114301" y="12065"/>
            <a:ext cx="11944350" cy="732252"/>
          </a:xfrm>
          <a:prstGeom prst="rect">
            <a:avLst/>
          </a:prstGeom>
          <a:noFill/>
        </p:spPr>
        <p:txBody>
          <a:bodyPr wrap="square" rtlCol="0">
            <a:spAutoFit/>
          </a:bodyPr>
          <a:lstStyle/>
          <a:p>
            <a:pPr algn="ctr">
              <a:lnSpc>
                <a:spcPts val="5500"/>
              </a:lnSpc>
            </a:pPr>
            <a:r>
              <a:rPr lang="en-US" sz="3800" b="1" dirty="0">
                <a:solidFill>
                  <a:schemeClr val="bg1"/>
                </a:solidFill>
                <a:effectLst>
                  <a:glow rad="101600">
                    <a:schemeClr val="tx1">
                      <a:alpha val="75000"/>
                    </a:schemeClr>
                  </a:glow>
                </a:effectLst>
                <a:latin typeface="Avenir Black" panose="02000503020000020003" pitchFamily="2" charset="0"/>
              </a:rPr>
              <a:t>I. “THE SPIRITUAL CONDITION OF THE WORLD”</a:t>
            </a:r>
          </a:p>
        </p:txBody>
      </p:sp>
    </p:spTree>
    <p:extLst>
      <p:ext uri="{BB962C8B-B14F-4D97-AF65-F5344CB8AC3E}">
        <p14:creationId xmlns:p14="http://schemas.microsoft.com/office/powerpoint/2010/main" val="2583292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20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6" end="6"/>
                                            </p:txEl>
                                          </p:spTgt>
                                        </p:tgtEl>
                                        <p:attrNameLst>
                                          <p:attrName>style.visibility</p:attrName>
                                        </p:attrNameLst>
                                      </p:cBhvr>
                                      <p:to>
                                        <p:strVal val="visible"/>
                                      </p:to>
                                    </p:set>
                                    <p:animEffect transition="in" filter="fade">
                                      <p:cBhvr>
                                        <p:cTn id="30"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ooden box&#10;&#10;Description automatically generated">
            <a:extLst>
              <a:ext uri="{FF2B5EF4-FFF2-40B4-BE49-F238E27FC236}">
                <a16:creationId xmlns:a16="http://schemas.microsoft.com/office/drawing/2014/main" id="{6ED428EF-56D3-A64E-B53D-FA8B7A4D5C4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14963" y="0"/>
            <a:ext cx="6399113" cy="6858000"/>
          </a:xfrm>
          <a:prstGeom prst="rect">
            <a:avLst/>
          </a:prstGeom>
        </p:spPr>
      </p:pic>
      <p:sp>
        <p:nvSpPr>
          <p:cNvPr id="6" name="TextBox 5">
            <a:extLst>
              <a:ext uri="{FF2B5EF4-FFF2-40B4-BE49-F238E27FC236}">
                <a16:creationId xmlns:a16="http://schemas.microsoft.com/office/drawing/2014/main" id="{815FAFA1-164D-B442-B480-F6662401CC35}"/>
              </a:ext>
            </a:extLst>
          </p:cNvPr>
          <p:cNvSpPr txBox="1"/>
          <p:nvPr/>
        </p:nvSpPr>
        <p:spPr>
          <a:xfrm>
            <a:off x="163974" y="374533"/>
            <a:ext cx="4362450" cy="1863972"/>
          </a:xfrm>
          <a:prstGeom prst="rect">
            <a:avLst/>
          </a:prstGeom>
          <a:noFill/>
        </p:spPr>
        <p:txBody>
          <a:bodyPr wrap="square" rtlCol="0">
            <a:spAutoFit/>
          </a:bodyPr>
          <a:lstStyle/>
          <a:p>
            <a:pPr>
              <a:lnSpc>
                <a:spcPts val="4500"/>
              </a:lnSpc>
            </a:pPr>
            <a:r>
              <a:rPr lang="en-US" sz="4800" b="1" dirty="0">
                <a:solidFill>
                  <a:srgbClr val="C00000"/>
                </a:solidFill>
                <a:effectLst>
                  <a:outerShdw blurRad="76200" dist="63500" dir="5400000" sx="101000" sy="101000" algn="t" rotWithShape="0">
                    <a:prstClr val="black">
                      <a:alpha val="27000"/>
                    </a:prstClr>
                  </a:outerShdw>
                </a:effectLst>
                <a:latin typeface="Avenir Black" panose="02000503020000020003" pitchFamily="2" charset="0"/>
              </a:rPr>
              <a:t>II. ”GOD’S </a:t>
            </a:r>
          </a:p>
          <a:p>
            <a:pPr>
              <a:lnSpc>
                <a:spcPts val="4500"/>
              </a:lnSpc>
            </a:pPr>
            <a:r>
              <a:rPr lang="en-US" sz="4800" b="1" dirty="0">
                <a:solidFill>
                  <a:srgbClr val="C00000"/>
                </a:solidFill>
                <a:effectLst>
                  <a:outerShdw blurRad="76200" dist="63500" dir="5400000" sx="101000" sy="101000" algn="t" rotWithShape="0">
                    <a:prstClr val="black">
                      <a:alpha val="27000"/>
                    </a:prstClr>
                  </a:outerShdw>
                </a:effectLst>
                <a:latin typeface="Avenir Black" panose="02000503020000020003" pitchFamily="2" charset="0"/>
              </a:rPr>
              <a:t>INITIAL </a:t>
            </a:r>
          </a:p>
          <a:p>
            <a:pPr>
              <a:lnSpc>
                <a:spcPts val="4500"/>
              </a:lnSpc>
            </a:pPr>
            <a:r>
              <a:rPr lang="en-US" sz="4800" b="1" dirty="0">
                <a:solidFill>
                  <a:srgbClr val="C00000"/>
                </a:solidFill>
                <a:effectLst>
                  <a:outerShdw blurRad="76200" dist="63500" dir="5400000" sx="101000" sy="101000" algn="t" rotWithShape="0">
                    <a:prstClr val="black">
                      <a:alpha val="27000"/>
                    </a:prstClr>
                  </a:outerShdw>
                </a:effectLst>
                <a:latin typeface="Avenir Black" panose="02000503020000020003" pitchFamily="2" charset="0"/>
              </a:rPr>
              <a:t>SOLUTION”</a:t>
            </a:r>
          </a:p>
        </p:txBody>
      </p:sp>
      <p:sp>
        <p:nvSpPr>
          <p:cNvPr id="7" name="TextBox 6">
            <a:extLst>
              <a:ext uri="{FF2B5EF4-FFF2-40B4-BE49-F238E27FC236}">
                <a16:creationId xmlns:a16="http://schemas.microsoft.com/office/drawing/2014/main" id="{5C9C116E-91D5-594A-8E85-9F12B75C3610}"/>
              </a:ext>
            </a:extLst>
          </p:cNvPr>
          <p:cNvSpPr txBox="1"/>
          <p:nvPr/>
        </p:nvSpPr>
        <p:spPr>
          <a:xfrm>
            <a:off x="250542" y="3130264"/>
            <a:ext cx="3981691" cy="2677656"/>
          </a:xfrm>
          <a:prstGeom prst="rect">
            <a:avLst/>
          </a:prstGeom>
          <a:noFill/>
        </p:spPr>
        <p:txBody>
          <a:bodyPr wrap="square" rtlCol="0">
            <a:spAutoFit/>
          </a:bodyPr>
          <a:lstStyle/>
          <a:p>
            <a:pPr algn="ctr"/>
            <a:r>
              <a:rPr lang="en-US" sz="2400" b="1" dirty="0">
                <a:cs typeface="Times New Roman" panose="02020603050405020304" pitchFamily="18" charset="0"/>
              </a:rPr>
              <a:t>“And the Lord said, ‘My Spirit shall not strive with man forever, for he is indeed flesh; yet his days shall be one hundred and twenty years.’” </a:t>
            </a:r>
          </a:p>
          <a:p>
            <a:pPr algn="ctr"/>
            <a:endParaRPr lang="en-US" sz="2400" b="1" dirty="0">
              <a:cs typeface="Times New Roman" panose="02020603050405020304" pitchFamily="18" charset="0"/>
            </a:endParaRPr>
          </a:p>
          <a:p>
            <a:pPr algn="ctr"/>
            <a:r>
              <a:rPr lang="en-US" sz="2400" b="1" dirty="0">
                <a:cs typeface="Times New Roman" panose="02020603050405020304" pitchFamily="18" charset="0"/>
              </a:rPr>
              <a:t>Genesis 6:3</a:t>
            </a:r>
          </a:p>
        </p:txBody>
      </p:sp>
      <p:sp>
        <p:nvSpPr>
          <p:cNvPr id="8" name="TextBox 7">
            <a:extLst>
              <a:ext uri="{FF2B5EF4-FFF2-40B4-BE49-F238E27FC236}">
                <a16:creationId xmlns:a16="http://schemas.microsoft.com/office/drawing/2014/main" id="{596BCA62-D9B2-EB49-B0C3-39D3B3E9707A}"/>
              </a:ext>
            </a:extLst>
          </p:cNvPr>
          <p:cNvSpPr txBox="1"/>
          <p:nvPr/>
        </p:nvSpPr>
        <p:spPr>
          <a:xfrm>
            <a:off x="8024872" y="2070340"/>
            <a:ext cx="4240193" cy="3175228"/>
          </a:xfrm>
          <a:prstGeom prst="rect">
            <a:avLst/>
          </a:prstGeom>
          <a:noFill/>
        </p:spPr>
        <p:txBody>
          <a:bodyPr wrap="square" rtlCol="0">
            <a:spAutoFit/>
          </a:bodyPr>
          <a:lstStyle/>
          <a:p>
            <a:pPr marL="342900" indent="-342900">
              <a:lnSpc>
                <a:spcPts val="2000"/>
              </a:lnSpc>
              <a:buFont typeface="Courier New" panose="02070309020205020404" pitchFamily="49" charset="0"/>
              <a:buChar char="o"/>
            </a:pPr>
            <a:r>
              <a:rPr lang="en-US" sz="2200" b="1" dirty="0">
                <a:solidFill>
                  <a:srgbClr val="C00000"/>
                </a:solidFill>
                <a:latin typeface="Avenir Black" panose="02000503020000020003" pitchFamily="2" charset="0"/>
                <a:cs typeface="Big Caslon Medium" panose="02000603090000020003" pitchFamily="2" charset="-79"/>
              </a:rPr>
              <a:t>SODOM &amp; GOMORRAH: </a:t>
            </a:r>
            <a:r>
              <a:rPr lang="en-US" b="1" dirty="0">
                <a:latin typeface="Avenir Black" panose="02000503020000020003" pitchFamily="2" charset="0"/>
                <a:cs typeface="Big Caslon Medium" panose="02000603090000020003" pitchFamily="2" charset="-79"/>
              </a:rPr>
              <a:t>Genesis 18-19</a:t>
            </a:r>
            <a:endParaRPr lang="en-US" sz="2400" b="1" dirty="0">
              <a:latin typeface="Avenir Black" panose="02000503020000020003" pitchFamily="2" charset="0"/>
              <a:cs typeface="Big Caslon Medium" panose="02000603090000020003" pitchFamily="2" charset="-79"/>
            </a:endParaRPr>
          </a:p>
          <a:p>
            <a:pPr marL="342900" indent="-342900">
              <a:lnSpc>
                <a:spcPts val="2000"/>
              </a:lnSpc>
              <a:buFont typeface="Courier New" panose="02070309020205020404" pitchFamily="49" charset="0"/>
              <a:buChar char="o"/>
            </a:pPr>
            <a:endParaRPr lang="en-US" sz="2400" b="1" dirty="0">
              <a:solidFill>
                <a:srgbClr val="C00000"/>
              </a:solidFill>
              <a:latin typeface="Avenir Black" panose="02000503020000020003" pitchFamily="2" charset="0"/>
              <a:cs typeface="Big Caslon Medium" panose="02000603090000020003" pitchFamily="2" charset="-79"/>
            </a:endParaRPr>
          </a:p>
          <a:p>
            <a:pPr marL="342900" indent="-342900">
              <a:lnSpc>
                <a:spcPts val="2000"/>
              </a:lnSpc>
              <a:buFont typeface="Courier New" panose="02070309020205020404" pitchFamily="49" charset="0"/>
              <a:buChar char="o"/>
            </a:pPr>
            <a:r>
              <a:rPr lang="en-US" sz="2400" b="1" dirty="0">
                <a:solidFill>
                  <a:srgbClr val="C00000"/>
                </a:solidFill>
                <a:latin typeface="Avenir Black" panose="02000503020000020003" pitchFamily="2" charset="0"/>
                <a:cs typeface="Big Caslon Medium" panose="02000603090000020003" pitchFamily="2" charset="-79"/>
              </a:rPr>
              <a:t>DAVID: </a:t>
            </a:r>
            <a:r>
              <a:rPr lang="en-US" b="1" dirty="0">
                <a:latin typeface="Avenir Black" panose="02000503020000020003" pitchFamily="2" charset="0"/>
                <a:cs typeface="Big Caslon Medium" panose="02000603090000020003" pitchFamily="2" charset="-79"/>
              </a:rPr>
              <a:t>2 Samuel 11-12</a:t>
            </a:r>
            <a:endParaRPr lang="en-US" sz="2400" b="1" dirty="0">
              <a:latin typeface="Avenir Black" panose="02000503020000020003" pitchFamily="2" charset="0"/>
              <a:cs typeface="Big Caslon Medium" panose="02000603090000020003" pitchFamily="2" charset="-79"/>
            </a:endParaRPr>
          </a:p>
          <a:p>
            <a:pPr marL="342900" indent="-342900">
              <a:lnSpc>
                <a:spcPts val="2000"/>
              </a:lnSpc>
              <a:buFont typeface="Courier New" panose="02070309020205020404" pitchFamily="49" charset="0"/>
              <a:buChar char="o"/>
            </a:pPr>
            <a:endParaRPr lang="en-US" sz="2400" b="1" dirty="0">
              <a:solidFill>
                <a:srgbClr val="C00000"/>
              </a:solidFill>
              <a:latin typeface="Avenir Black" panose="02000503020000020003" pitchFamily="2" charset="0"/>
              <a:cs typeface="Big Caslon Medium" panose="02000603090000020003" pitchFamily="2" charset="-79"/>
            </a:endParaRPr>
          </a:p>
          <a:p>
            <a:pPr marL="342900" indent="-342900">
              <a:lnSpc>
                <a:spcPts val="2000"/>
              </a:lnSpc>
              <a:buFont typeface="Courier New" panose="02070309020205020404" pitchFamily="49" charset="0"/>
              <a:buChar char="o"/>
            </a:pPr>
            <a:r>
              <a:rPr lang="en-US" sz="2400" b="1" dirty="0">
                <a:solidFill>
                  <a:srgbClr val="C00000"/>
                </a:solidFill>
                <a:latin typeface="Avenir Black" panose="02000503020000020003" pitchFamily="2" charset="0"/>
                <a:cs typeface="Big Caslon Medium" panose="02000603090000020003" pitchFamily="2" charset="-79"/>
              </a:rPr>
              <a:t>THE</a:t>
            </a:r>
            <a:r>
              <a:rPr lang="en-US" sz="2400" b="1" dirty="0">
                <a:latin typeface="Avenir Black" panose="02000503020000020003" pitchFamily="2" charset="0"/>
                <a:cs typeface="Big Caslon Medium" panose="02000603090000020003" pitchFamily="2" charset="-79"/>
              </a:rPr>
              <a:t> </a:t>
            </a:r>
            <a:r>
              <a:rPr lang="en-US" sz="2400" b="1" dirty="0">
                <a:solidFill>
                  <a:srgbClr val="C00000"/>
                </a:solidFill>
                <a:latin typeface="Avenir Black" panose="02000503020000020003" pitchFamily="2" charset="0"/>
                <a:cs typeface="Big Caslon Medium" panose="02000603090000020003" pitchFamily="2" charset="-79"/>
              </a:rPr>
              <a:t>ISRAELITES: </a:t>
            </a:r>
            <a:br>
              <a:rPr lang="en-US" sz="2400" b="1" dirty="0">
                <a:solidFill>
                  <a:srgbClr val="C00000"/>
                </a:solidFill>
                <a:latin typeface="Avenir Black" panose="02000503020000020003" pitchFamily="2" charset="0"/>
                <a:cs typeface="Big Caslon Medium" panose="02000603090000020003" pitchFamily="2" charset="-79"/>
              </a:rPr>
            </a:br>
            <a:r>
              <a:rPr lang="en-US" b="1" dirty="0">
                <a:latin typeface="Avenir Black" panose="02000503020000020003" pitchFamily="2" charset="0"/>
                <a:cs typeface="Big Caslon Medium" panose="02000603090000020003" pitchFamily="2" charset="-79"/>
              </a:rPr>
              <a:t>Hebrews 3:7-11</a:t>
            </a:r>
            <a:endParaRPr lang="en-US" sz="2400" b="1" dirty="0">
              <a:latin typeface="Avenir Black" panose="02000503020000020003" pitchFamily="2" charset="0"/>
              <a:cs typeface="Big Caslon Medium" panose="02000603090000020003" pitchFamily="2" charset="-79"/>
            </a:endParaRPr>
          </a:p>
          <a:p>
            <a:pPr marL="342900" indent="-342900">
              <a:lnSpc>
                <a:spcPts val="2000"/>
              </a:lnSpc>
              <a:buFont typeface="Courier New" panose="02070309020205020404" pitchFamily="49" charset="0"/>
              <a:buChar char="o"/>
            </a:pPr>
            <a:endParaRPr lang="en-US" sz="2400" b="1" dirty="0">
              <a:solidFill>
                <a:srgbClr val="C00000"/>
              </a:solidFill>
              <a:latin typeface="Avenir Black" panose="02000503020000020003" pitchFamily="2" charset="0"/>
              <a:cs typeface="Big Caslon Medium" panose="02000603090000020003" pitchFamily="2" charset="-79"/>
            </a:endParaRPr>
          </a:p>
          <a:p>
            <a:pPr marL="342900" indent="-342900">
              <a:lnSpc>
                <a:spcPts val="2000"/>
              </a:lnSpc>
              <a:buFont typeface="Courier New" panose="02070309020205020404" pitchFamily="49" charset="0"/>
              <a:buChar char="o"/>
            </a:pPr>
            <a:r>
              <a:rPr lang="en-US" sz="2400" b="1" dirty="0">
                <a:solidFill>
                  <a:srgbClr val="C00000"/>
                </a:solidFill>
                <a:latin typeface="Avenir Black" panose="02000503020000020003" pitchFamily="2" charset="0"/>
                <a:cs typeface="Big Caslon Medium" panose="02000603090000020003" pitchFamily="2" charset="-79"/>
              </a:rPr>
              <a:t>MANKIND, IN </a:t>
            </a:r>
            <a:br>
              <a:rPr lang="en-US" sz="2400" b="1" dirty="0">
                <a:solidFill>
                  <a:srgbClr val="C00000"/>
                </a:solidFill>
                <a:latin typeface="Avenir Black" panose="02000503020000020003" pitchFamily="2" charset="0"/>
                <a:cs typeface="Big Caslon Medium" panose="02000603090000020003" pitchFamily="2" charset="-79"/>
              </a:rPr>
            </a:br>
            <a:r>
              <a:rPr lang="en-US" sz="2400" b="1" dirty="0">
                <a:solidFill>
                  <a:srgbClr val="C00000"/>
                </a:solidFill>
                <a:latin typeface="Avenir Black" panose="02000503020000020003" pitchFamily="2" charset="0"/>
                <a:cs typeface="Big Caslon Medium" panose="02000603090000020003" pitchFamily="2" charset="-79"/>
              </a:rPr>
              <a:t>GENERAL: </a:t>
            </a:r>
            <a:br>
              <a:rPr lang="en-US" sz="2400" b="1" dirty="0">
                <a:solidFill>
                  <a:srgbClr val="C00000"/>
                </a:solidFill>
                <a:latin typeface="Avenir Black" panose="02000503020000020003" pitchFamily="2" charset="0"/>
                <a:cs typeface="Big Caslon Medium" panose="02000603090000020003" pitchFamily="2" charset="-79"/>
              </a:rPr>
            </a:br>
            <a:r>
              <a:rPr lang="en-US" b="1" dirty="0">
                <a:latin typeface="Avenir Black" panose="02000503020000020003" pitchFamily="2" charset="0"/>
                <a:cs typeface="Big Caslon Medium" panose="02000603090000020003" pitchFamily="2" charset="-79"/>
              </a:rPr>
              <a:t>2 Thessalonians 1:8-9; </a:t>
            </a:r>
            <a:br>
              <a:rPr lang="en-US" b="1" dirty="0">
                <a:latin typeface="Avenir Black" panose="02000503020000020003" pitchFamily="2" charset="0"/>
                <a:cs typeface="Big Caslon Medium" panose="02000603090000020003" pitchFamily="2" charset="-79"/>
              </a:rPr>
            </a:br>
            <a:r>
              <a:rPr lang="en-US" b="1" dirty="0">
                <a:latin typeface="Avenir Black" panose="02000503020000020003" pitchFamily="2" charset="0"/>
                <a:cs typeface="Big Caslon Medium" panose="02000603090000020003" pitchFamily="2" charset="-79"/>
              </a:rPr>
              <a:t>2 Pet. 3:9</a:t>
            </a:r>
            <a:endParaRPr lang="en-US" sz="2400" b="1" dirty="0">
              <a:latin typeface="Avenir Black" panose="02000503020000020003" pitchFamily="2" charset="0"/>
              <a:cs typeface="Big Caslon Medium" panose="02000603090000020003" pitchFamily="2" charset="-79"/>
            </a:endParaRPr>
          </a:p>
        </p:txBody>
      </p:sp>
    </p:spTree>
    <p:extLst>
      <p:ext uri="{BB962C8B-B14F-4D97-AF65-F5344CB8AC3E}">
        <p14:creationId xmlns:p14="http://schemas.microsoft.com/office/powerpoint/2010/main" val="92302568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20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20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fade">
                                      <p:cBhvr>
                                        <p:cTn id="27" dur="2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red, blanket&#10;&#10;Description automatically generated">
            <a:extLst>
              <a:ext uri="{FF2B5EF4-FFF2-40B4-BE49-F238E27FC236}">
                <a16:creationId xmlns:a16="http://schemas.microsoft.com/office/drawing/2014/main" id="{D10028F0-1A36-B146-A783-ABB824F244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8AA48C5-03CE-6D40-A82B-0E6AC11E03FA}"/>
              </a:ext>
            </a:extLst>
          </p:cNvPr>
          <p:cNvSpPr txBox="1"/>
          <p:nvPr/>
        </p:nvSpPr>
        <p:spPr>
          <a:xfrm>
            <a:off x="163973" y="301569"/>
            <a:ext cx="11864053" cy="831510"/>
          </a:xfrm>
          <a:prstGeom prst="rect">
            <a:avLst/>
          </a:prstGeom>
          <a:noFill/>
        </p:spPr>
        <p:txBody>
          <a:bodyPr wrap="square" rtlCol="0">
            <a:spAutoFit/>
          </a:bodyPr>
          <a:lstStyle/>
          <a:p>
            <a:pPr>
              <a:lnSpc>
                <a:spcPts val="5500"/>
              </a:lnSpc>
            </a:pPr>
            <a:r>
              <a:rPr lang="en-US" sz="7200" b="1" dirty="0">
                <a:solidFill>
                  <a:schemeClr val="bg1"/>
                </a:solidFill>
                <a:effectLst>
                  <a:outerShdw blurRad="114300" dist="101600" dir="5400000" sx="101000" sy="101000" algn="t" rotWithShape="0">
                    <a:prstClr val="black">
                      <a:alpha val="75000"/>
                    </a:prstClr>
                  </a:outerShdw>
                </a:effectLst>
                <a:latin typeface="Avenir Black" panose="02000503020000020003" pitchFamily="2" charset="0"/>
              </a:rPr>
              <a:t>III. “APPLICATION”</a:t>
            </a:r>
          </a:p>
        </p:txBody>
      </p:sp>
      <p:sp>
        <p:nvSpPr>
          <p:cNvPr id="8" name="TextBox 7">
            <a:extLst>
              <a:ext uri="{FF2B5EF4-FFF2-40B4-BE49-F238E27FC236}">
                <a16:creationId xmlns:a16="http://schemas.microsoft.com/office/drawing/2014/main" id="{9C0DD728-8D24-DD4E-BC3F-0A6D7AE42946}"/>
              </a:ext>
            </a:extLst>
          </p:cNvPr>
          <p:cNvSpPr txBox="1"/>
          <p:nvPr/>
        </p:nvSpPr>
        <p:spPr>
          <a:xfrm>
            <a:off x="3094628" y="859389"/>
            <a:ext cx="6661234" cy="400110"/>
          </a:xfrm>
          <a:prstGeom prst="rect">
            <a:avLst/>
          </a:prstGeom>
          <a:noFill/>
        </p:spPr>
        <p:txBody>
          <a:bodyPr wrap="square" rtlCol="0">
            <a:spAutoFit/>
          </a:bodyPr>
          <a:lstStyle/>
          <a:p>
            <a:pPr algn="ctr"/>
            <a:r>
              <a:rPr lang="en-US" sz="2000" dirty="0">
                <a:solidFill>
                  <a:schemeClr val="bg1"/>
                </a:solidFill>
                <a:effectLst>
                  <a:outerShdw blurRad="152400" dist="63500" dir="5400000" algn="t" rotWithShape="0">
                    <a:prstClr val="black">
                      <a:alpha val="75000"/>
                    </a:prstClr>
                  </a:outerShdw>
                </a:effectLst>
                <a:latin typeface="Avenir Book" panose="02000503020000020003" pitchFamily="2" charset="0"/>
              </a:rPr>
              <a:t>A MORE MODERN EXAMPLE</a:t>
            </a:r>
          </a:p>
        </p:txBody>
      </p:sp>
      <p:pic>
        <p:nvPicPr>
          <p:cNvPr id="12" name="Picture 11" descr="A person wearing a suit and tie smiling at the camera&#10;&#10;Description automatically generated">
            <a:extLst>
              <a:ext uri="{FF2B5EF4-FFF2-40B4-BE49-F238E27FC236}">
                <a16:creationId xmlns:a16="http://schemas.microsoft.com/office/drawing/2014/main" id="{1BB83886-68EA-1541-BC8E-D34D00173E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2552" y="3429000"/>
            <a:ext cx="3089448" cy="3429000"/>
          </a:xfrm>
          <a:prstGeom prst="rect">
            <a:avLst/>
          </a:prstGeom>
        </p:spPr>
      </p:pic>
      <p:sp>
        <p:nvSpPr>
          <p:cNvPr id="13" name="TextBox 12">
            <a:extLst>
              <a:ext uri="{FF2B5EF4-FFF2-40B4-BE49-F238E27FC236}">
                <a16:creationId xmlns:a16="http://schemas.microsoft.com/office/drawing/2014/main" id="{3B7E11BF-A4B1-CB41-A657-B7F01C41C62E}"/>
              </a:ext>
            </a:extLst>
          </p:cNvPr>
          <p:cNvSpPr txBox="1"/>
          <p:nvPr/>
        </p:nvSpPr>
        <p:spPr>
          <a:xfrm>
            <a:off x="774437" y="4008505"/>
            <a:ext cx="8188153" cy="2308324"/>
          </a:xfrm>
          <a:prstGeom prst="rect">
            <a:avLst/>
          </a:prstGeom>
          <a:noFill/>
        </p:spPr>
        <p:txBody>
          <a:bodyPr wrap="square" rtlCol="0">
            <a:spAutoFit/>
          </a:bodyPr>
          <a:lstStyle/>
          <a:p>
            <a:pPr algn="ctr"/>
            <a:r>
              <a:rPr lang="en-US" sz="4400" b="1" dirty="0">
                <a:solidFill>
                  <a:schemeClr val="bg1"/>
                </a:solidFill>
                <a:effectLst>
                  <a:glow rad="101600">
                    <a:schemeClr val="tx1">
                      <a:alpha val="75000"/>
                    </a:schemeClr>
                  </a:glow>
                </a:effectLst>
                <a:cs typeface="Times New Roman" panose="02020603050405020304" pitchFamily="18" charset="0"/>
              </a:rPr>
              <a:t>“For 185 years, American culture was friendly toward Christianity.”</a:t>
            </a:r>
          </a:p>
          <a:p>
            <a:pPr algn="ctr"/>
            <a:endParaRPr lang="en-US" sz="2800" b="1" dirty="0">
              <a:solidFill>
                <a:schemeClr val="bg1"/>
              </a:solidFill>
              <a:effectLst>
                <a:glow rad="101600">
                  <a:schemeClr val="tx1">
                    <a:alpha val="75000"/>
                  </a:schemeClr>
                </a:glow>
              </a:effectLst>
              <a:cs typeface="Times New Roman" panose="02020603050405020304" pitchFamily="18" charset="0"/>
            </a:endParaRPr>
          </a:p>
          <a:p>
            <a:pPr algn="ctr"/>
            <a:r>
              <a:rPr lang="en-US" sz="2800" dirty="0">
                <a:solidFill>
                  <a:schemeClr val="bg1"/>
                </a:solidFill>
                <a:effectLst>
                  <a:glow rad="101600">
                    <a:schemeClr val="tx1">
                      <a:alpha val="75000"/>
                    </a:schemeClr>
                  </a:glow>
                </a:effectLst>
                <a:cs typeface="Times New Roman" panose="02020603050405020304" pitchFamily="18" charset="0"/>
              </a:rPr>
              <a:t>Dr. Dave Miller, “The Silencing of God”</a:t>
            </a:r>
          </a:p>
        </p:txBody>
      </p:sp>
    </p:spTree>
    <p:extLst>
      <p:ext uri="{BB962C8B-B14F-4D97-AF65-F5344CB8AC3E}">
        <p14:creationId xmlns:p14="http://schemas.microsoft.com/office/powerpoint/2010/main" val="8483864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red, blanket&#10;&#10;Description automatically generated">
            <a:extLst>
              <a:ext uri="{FF2B5EF4-FFF2-40B4-BE49-F238E27FC236}">
                <a16:creationId xmlns:a16="http://schemas.microsoft.com/office/drawing/2014/main" id="{D10028F0-1A36-B146-A783-ABB824F244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12982A22-ECF6-2342-BED3-A565EA0A7AFA}"/>
              </a:ext>
            </a:extLst>
          </p:cNvPr>
          <p:cNvSpPr txBox="1"/>
          <p:nvPr/>
        </p:nvSpPr>
        <p:spPr>
          <a:xfrm>
            <a:off x="1199102" y="2569612"/>
            <a:ext cx="10239945" cy="3416320"/>
          </a:xfrm>
          <a:prstGeom prst="rect">
            <a:avLst/>
          </a:prstGeom>
          <a:noFill/>
        </p:spPr>
        <p:txBody>
          <a:bodyPr wrap="square" rtlCol="0">
            <a:spAutoFit/>
          </a:bodyPr>
          <a:lstStyle/>
          <a:p>
            <a:pPr marL="342900" indent="-342900">
              <a:buFontTx/>
              <a:buChar char="-"/>
            </a:pPr>
            <a:r>
              <a:rPr lang="en-US" sz="3600" dirty="0">
                <a:solidFill>
                  <a:schemeClr val="bg1"/>
                </a:solidFill>
                <a:effectLst>
                  <a:glow rad="101600">
                    <a:schemeClr val="tx1">
                      <a:alpha val="75000"/>
                    </a:schemeClr>
                  </a:glow>
                </a:effectLst>
                <a:cs typeface="Times New Roman" panose="02020603050405020304" pitchFamily="18" charset="0"/>
              </a:rPr>
              <a:t>“Nature’s </a:t>
            </a:r>
            <a:r>
              <a:rPr lang="en-US" sz="3600" b="1" dirty="0">
                <a:solidFill>
                  <a:schemeClr val="bg1"/>
                </a:solidFill>
                <a:effectLst>
                  <a:glow rad="101600">
                    <a:schemeClr val="tx1">
                      <a:alpha val="75000"/>
                    </a:schemeClr>
                  </a:glow>
                </a:effectLst>
                <a:cs typeface="Times New Roman" panose="02020603050405020304" pitchFamily="18" charset="0"/>
              </a:rPr>
              <a:t>God</a:t>
            </a:r>
            <a:r>
              <a:rPr lang="en-US" sz="3600" dirty="0">
                <a:solidFill>
                  <a:schemeClr val="bg1"/>
                </a:solidFill>
                <a:effectLst>
                  <a:glow rad="101600">
                    <a:schemeClr val="tx1">
                      <a:alpha val="75000"/>
                    </a:schemeClr>
                  </a:glow>
                </a:effectLst>
                <a:cs typeface="Times New Roman" panose="02020603050405020304" pitchFamily="18" charset="0"/>
              </a:rPr>
              <a:t>”</a:t>
            </a:r>
          </a:p>
          <a:p>
            <a:pPr marL="342900" indent="-342900">
              <a:buFontTx/>
              <a:buChar char="-"/>
            </a:pPr>
            <a:r>
              <a:rPr lang="en-US" sz="3600" dirty="0">
                <a:solidFill>
                  <a:schemeClr val="bg1"/>
                </a:solidFill>
                <a:effectLst>
                  <a:glow rad="101600">
                    <a:schemeClr val="tx1">
                      <a:alpha val="75000"/>
                    </a:schemeClr>
                  </a:glow>
                </a:effectLst>
                <a:cs typeface="Times New Roman" panose="02020603050405020304" pitchFamily="18" charset="0"/>
              </a:rPr>
              <a:t>“all men are </a:t>
            </a:r>
            <a:r>
              <a:rPr lang="en-US" sz="3600" b="1" dirty="0">
                <a:solidFill>
                  <a:schemeClr val="bg1"/>
                </a:solidFill>
                <a:effectLst>
                  <a:glow rad="101600">
                    <a:schemeClr val="tx1">
                      <a:alpha val="75000"/>
                    </a:schemeClr>
                  </a:glow>
                </a:effectLst>
                <a:cs typeface="Times New Roman" panose="02020603050405020304" pitchFamily="18" charset="0"/>
              </a:rPr>
              <a:t>created</a:t>
            </a:r>
            <a:r>
              <a:rPr lang="en-US" sz="3600" dirty="0">
                <a:solidFill>
                  <a:schemeClr val="bg1"/>
                </a:solidFill>
                <a:effectLst>
                  <a:glow rad="101600">
                    <a:schemeClr val="tx1">
                      <a:alpha val="75000"/>
                    </a:schemeClr>
                  </a:glow>
                </a:effectLst>
                <a:cs typeface="Times New Roman" panose="02020603050405020304" pitchFamily="18" charset="0"/>
              </a:rPr>
              <a:t> equal” and “endowed by their </a:t>
            </a:r>
            <a:r>
              <a:rPr lang="en-US" sz="3600" b="1" dirty="0">
                <a:solidFill>
                  <a:schemeClr val="bg1"/>
                </a:solidFill>
                <a:effectLst>
                  <a:glow rad="101600">
                    <a:schemeClr val="tx1">
                      <a:alpha val="75000"/>
                    </a:schemeClr>
                  </a:glow>
                </a:effectLst>
                <a:cs typeface="Times New Roman" panose="02020603050405020304" pitchFamily="18" charset="0"/>
              </a:rPr>
              <a:t>Creator</a:t>
            </a:r>
            <a:r>
              <a:rPr lang="en-US" sz="3600" dirty="0">
                <a:solidFill>
                  <a:schemeClr val="bg1"/>
                </a:solidFill>
                <a:effectLst>
                  <a:glow rad="101600">
                    <a:schemeClr val="tx1">
                      <a:alpha val="75000"/>
                    </a:schemeClr>
                  </a:glow>
                </a:effectLst>
                <a:cs typeface="Times New Roman" panose="02020603050405020304" pitchFamily="18" charset="0"/>
              </a:rPr>
              <a:t>”</a:t>
            </a:r>
          </a:p>
          <a:p>
            <a:pPr marL="342900" indent="-342900">
              <a:buFontTx/>
              <a:buChar char="-"/>
            </a:pPr>
            <a:r>
              <a:rPr lang="en-US" sz="3600" dirty="0">
                <a:solidFill>
                  <a:schemeClr val="bg1"/>
                </a:solidFill>
                <a:effectLst>
                  <a:glow rad="101600">
                    <a:schemeClr val="tx1">
                      <a:alpha val="75000"/>
                    </a:schemeClr>
                  </a:glow>
                </a:effectLst>
                <a:cs typeface="Times New Roman" panose="02020603050405020304" pitchFamily="18" charset="0"/>
              </a:rPr>
              <a:t>“appealing to the </a:t>
            </a:r>
            <a:r>
              <a:rPr lang="en-US" sz="3600" b="1" dirty="0">
                <a:solidFill>
                  <a:schemeClr val="bg1"/>
                </a:solidFill>
                <a:effectLst>
                  <a:glow rad="101600">
                    <a:schemeClr val="tx1">
                      <a:alpha val="75000"/>
                    </a:schemeClr>
                  </a:glow>
                </a:effectLst>
                <a:cs typeface="Times New Roman" panose="02020603050405020304" pitchFamily="18" charset="0"/>
              </a:rPr>
              <a:t>Supreme Judge </a:t>
            </a:r>
            <a:r>
              <a:rPr lang="en-US" sz="3600" dirty="0">
                <a:solidFill>
                  <a:schemeClr val="bg1"/>
                </a:solidFill>
                <a:effectLst>
                  <a:glow rad="101600">
                    <a:schemeClr val="tx1">
                      <a:alpha val="75000"/>
                    </a:schemeClr>
                  </a:glow>
                </a:effectLst>
                <a:cs typeface="Times New Roman" panose="02020603050405020304" pitchFamily="18" charset="0"/>
              </a:rPr>
              <a:t>of the world”</a:t>
            </a:r>
          </a:p>
          <a:p>
            <a:pPr marL="342900" indent="-342900">
              <a:buFontTx/>
              <a:buChar char="-"/>
            </a:pPr>
            <a:r>
              <a:rPr lang="en-US" sz="3600" dirty="0">
                <a:solidFill>
                  <a:schemeClr val="bg1"/>
                </a:solidFill>
                <a:effectLst>
                  <a:glow rad="101600">
                    <a:schemeClr val="tx1">
                      <a:alpha val="75000"/>
                    </a:schemeClr>
                  </a:glow>
                </a:effectLst>
                <a:cs typeface="Times New Roman" panose="02020603050405020304" pitchFamily="18" charset="0"/>
              </a:rPr>
              <a:t>“with a firm reliance on the protection of </a:t>
            </a:r>
            <a:br>
              <a:rPr lang="en-US" sz="3600" dirty="0">
                <a:solidFill>
                  <a:schemeClr val="bg1"/>
                </a:solidFill>
                <a:effectLst>
                  <a:glow rad="101600">
                    <a:schemeClr val="tx1">
                      <a:alpha val="75000"/>
                    </a:schemeClr>
                  </a:glow>
                </a:effectLst>
                <a:cs typeface="Times New Roman" panose="02020603050405020304" pitchFamily="18" charset="0"/>
              </a:rPr>
            </a:br>
            <a:r>
              <a:rPr lang="en-US" sz="3600" b="1" dirty="0">
                <a:solidFill>
                  <a:schemeClr val="bg1"/>
                </a:solidFill>
                <a:effectLst>
                  <a:glow rad="101600">
                    <a:schemeClr val="tx1">
                      <a:alpha val="75000"/>
                    </a:schemeClr>
                  </a:glow>
                </a:effectLst>
                <a:cs typeface="Times New Roman" panose="02020603050405020304" pitchFamily="18" charset="0"/>
              </a:rPr>
              <a:t>divine Providence</a:t>
            </a:r>
            <a:r>
              <a:rPr lang="en-US" sz="3600" dirty="0">
                <a:solidFill>
                  <a:schemeClr val="bg1"/>
                </a:solidFill>
                <a:effectLst>
                  <a:glow rad="101600">
                    <a:schemeClr val="tx1">
                      <a:alpha val="75000"/>
                    </a:schemeClr>
                  </a:glow>
                </a:effectLst>
                <a:cs typeface="Times New Roman" panose="02020603050405020304" pitchFamily="18" charset="0"/>
              </a:rPr>
              <a:t>”</a:t>
            </a:r>
          </a:p>
        </p:txBody>
      </p:sp>
      <p:sp>
        <p:nvSpPr>
          <p:cNvPr id="11" name="TextBox 10">
            <a:extLst>
              <a:ext uri="{FF2B5EF4-FFF2-40B4-BE49-F238E27FC236}">
                <a16:creationId xmlns:a16="http://schemas.microsoft.com/office/drawing/2014/main" id="{FEF18222-F654-704B-93BD-27AD6C076592}"/>
              </a:ext>
            </a:extLst>
          </p:cNvPr>
          <p:cNvSpPr txBox="1"/>
          <p:nvPr/>
        </p:nvSpPr>
        <p:spPr>
          <a:xfrm>
            <a:off x="752953" y="1469930"/>
            <a:ext cx="10686094" cy="726417"/>
          </a:xfrm>
          <a:prstGeom prst="rect">
            <a:avLst/>
          </a:prstGeom>
          <a:noFill/>
        </p:spPr>
        <p:txBody>
          <a:bodyPr wrap="square" rtlCol="0">
            <a:spAutoFit/>
          </a:bodyPr>
          <a:lstStyle/>
          <a:p>
            <a:pPr>
              <a:lnSpc>
                <a:spcPts val="5500"/>
              </a:lnSpc>
            </a:pPr>
            <a:r>
              <a:rPr lang="en-US" sz="3600" b="1" dirty="0">
                <a:solidFill>
                  <a:schemeClr val="bg1"/>
                </a:solidFill>
                <a:effectLst>
                  <a:glow rad="101600">
                    <a:schemeClr val="tx1">
                      <a:alpha val="75000"/>
                    </a:schemeClr>
                  </a:glow>
                </a:effectLst>
                <a:latin typeface="Avenir Black" panose="02000503020000020003" pitchFamily="2" charset="0"/>
              </a:rPr>
              <a:t>1. THE DECLARATION OF INDEPENDENCE</a:t>
            </a:r>
          </a:p>
        </p:txBody>
      </p:sp>
    </p:spTree>
    <p:extLst>
      <p:ext uri="{BB962C8B-B14F-4D97-AF65-F5344CB8AC3E}">
        <p14:creationId xmlns:p14="http://schemas.microsoft.com/office/powerpoint/2010/main" val="240568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20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20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2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or, indoor, red, blanket&#10;&#10;Description automatically generated">
            <a:extLst>
              <a:ext uri="{FF2B5EF4-FFF2-40B4-BE49-F238E27FC236}">
                <a16:creationId xmlns:a16="http://schemas.microsoft.com/office/drawing/2014/main" id="{D10028F0-1A36-B146-A783-ABB824F244D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12982A22-ECF6-2342-BED3-A565EA0A7AFA}"/>
              </a:ext>
            </a:extLst>
          </p:cNvPr>
          <p:cNvSpPr txBox="1"/>
          <p:nvPr/>
        </p:nvSpPr>
        <p:spPr>
          <a:xfrm>
            <a:off x="878401" y="2853390"/>
            <a:ext cx="10015436" cy="2308324"/>
          </a:xfrm>
          <a:prstGeom prst="rect">
            <a:avLst/>
          </a:prstGeom>
          <a:noFill/>
        </p:spPr>
        <p:txBody>
          <a:bodyPr wrap="square" rtlCol="0">
            <a:spAutoFit/>
          </a:bodyPr>
          <a:lstStyle/>
          <a:p>
            <a:pPr marL="342900" indent="-342900">
              <a:buFontTx/>
              <a:buChar char="-"/>
            </a:pPr>
            <a:r>
              <a:rPr lang="en-US" sz="3600" dirty="0">
                <a:solidFill>
                  <a:schemeClr val="bg1"/>
                </a:solidFill>
                <a:effectLst>
                  <a:glow rad="101600">
                    <a:schemeClr val="tx1">
                      <a:alpha val="75000"/>
                    </a:schemeClr>
                  </a:glow>
                </a:effectLst>
                <a:cs typeface="Times New Roman" panose="02020603050405020304" pitchFamily="18" charset="0"/>
              </a:rPr>
              <a:t>“The Christian religion is inherently assumed and implicitly present in the </a:t>
            </a:r>
            <a:r>
              <a:rPr lang="en-US" sz="3600" i="1" dirty="0">
                <a:solidFill>
                  <a:schemeClr val="bg1"/>
                </a:solidFill>
                <a:effectLst>
                  <a:glow rad="101600">
                    <a:schemeClr val="tx1">
                      <a:alpha val="75000"/>
                    </a:schemeClr>
                  </a:glow>
                </a:effectLst>
                <a:cs typeface="Times New Roman" panose="02020603050405020304" pitchFamily="18" charset="0"/>
              </a:rPr>
              <a:t>Constitution</a:t>
            </a:r>
            <a:r>
              <a:rPr lang="en-US" sz="3600" dirty="0">
                <a:solidFill>
                  <a:schemeClr val="bg1"/>
                </a:solidFill>
                <a:effectLst>
                  <a:glow rad="101600">
                    <a:schemeClr val="tx1">
                      <a:alpha val="75000"/>
                    </a:schemeClr>
                  </a:glow>
                </a:effectLst>
                <a:cs typeface="Times New Roman" panose="02020603050405020304" pitchFamily="18" charset="0"/>
              </a:rPr>
              <a:t>. In fact, the </a:t>
            </a:r>
            <a:r>
              <a:rPr lang="en-US" sz="3600" i="1" dirty="0">
                <a:solidFill>
                  <a:schemeClr val="bg1"/>
                </a:solidFill>
                <a:effectLst>
                  <a:glow rad="101600">
                    <a:schemeClr val="tx1">
                      <a:alpha val="75000"/>
                    </a:schemeClr>
                  </a:glow>
                </a:effectLst>
                <a:cs typeface="Times New Roman" panose="02020603050405020304" pitchFamily="18" charset="0"/>
              </a:rPr>
              <a:t>United States Constitution </a:t>
            </a:r>
            <a:r>
              <a:rPr lang="en-US" sz="3600" dirty="0">
                <a:solidFill>
                  <a:schemeClr val="bg1"/>
                </a:solidFill>
                <a:effectLst>
                  <a:glow rad="101600">
                    <a:schemeClr val="tx1">
                      <a:alpha val="75000"/>
                    </a:schemeClr>
                  </a:glow>
                </a:effectLst>
                <a:cs typeface="Times New Roman" panose="02020603050405020304" pitchFamily="18" charset="0"/>
              </a:rPr>
              <a:t>contains a direct reference to Jesus Christ!”</a:t>
            </a:r>
          </a:p>
        </p:txBody>
      </p:sp>
      <p:sp>
        <p:nvSpPr>
          <p:cNvPr id="11" name="TextBox 10">
            <a:extLst>
              <a:ext uri="{FF2B5EF4-FFF2-40B4-BE49-F238E27FC236}">
                <a16:creationId xmlns:a16="http://schemas.microsoft.com/office/drawing/2014/main" id="{FEF18222-F654-704B-93BD-27AD6C076592}"/>
              </a:ext>
            </a:extLst>
          </p:cNvPr>
          <p:cNvSpPr txBox="1"/>
          <p:nvPr/>
        </p:nvSpPr>
        <p:spPr>
          <a:xfrm>
            <a:off x="432251" y="1953404"/>
            <a:ext cx="11759749" cy="726417"/>
          </a:xfrm>
          <a:prstGeom prst="rect">
            <a:avLst/>
          </a:prstGeom>
          <a:noFill/>
        </p:spPr>
        <p:txBody>
          <a:bodyPr wrap="square" rtlCol="0">
            <a:spAutoFit/>
          </a:bodyPr>
          <a:lstStyle/>
          <a:p>
            <a:pPr>
              <a:lnSpc>
                <a:spcPts val="5500"/>
              </a:lnSpc>
            </a:pPr>
            <a:r>
              <a:rPr lang="en-US" sz="3600" b="1" dirty="0">
                <a:solidFill>
                  <a:schemeClr val="bg1"/>
                </a:solidFill>
                <a:effectLst>
                  <a:glow rad="101600">
                    <a:schemeClr val="tx1">
                      <a:alpha val="75000"/>
                    </a:schemeClr>
                  </a:glow>
                </a:effectLst>
                <a:latin typeface="Avenir Black" panose="02000503020000020003" pitchFamily="2" charset="0"/>
              </a:rPr>
              <a:t>2. THE FEDERAL CONSTITUTION</a:t>
            </a:r>
          </a:p>
        </p:txBody>
      </p:sp>
    </p:spTree>
    <p:extLst>
      <p:ext uri="{BB962C8B-B14F-4D97-AF65-F5344CB8AC3E}">
        <p14:creationId xmlns:p14="http://schemas.microsoft.com/office/powerpoint/2010/main" val="412633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 red, blanket&#10;&#10;Description automatically generated">
            <a:extLst>
              <a:ext uri="{FF2B5EF4-FFF2-40B4-BE49-F238E27FC236}">
                <a16:creationId xmlns:a16="http://schemas.microsoft.com/office/drawing/2014/main" id="{60957665-EDA3-FD43-AFFB-01901F2538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C02BC9A-2F73-5C40-ADFC-EB81964A910F}"/>
              </a:ext>
            </a:extLst>
          </p:cNvPr>
          <p:cNvSpPr>
            <a:spLocks noGrp="1"/>
          </p:cNvSpPr>
          <p:nvPr>
            <p:ph idx="1"/>
          </p:nvPr>
        </p:nvSpPr>
        <p:spPr>
          <a:xfrm>
            <a:off x="651511" y="1371282"/>
            <a:ext cx="11108238" cy="4903788"/>
          </a:xfrm>
        </p:spPr>
        <p:txBody>
          <a:bodyPr>
            <a:noAutofit/>
          </a:bodyPr>
          <a:lstStyle/>
          <a:p>
            <a:pPr marL="971550" lvl="1" indent="-514350">
              <a:buAutoNum type="arabicPeriod"/>
            </a:pPr>
            <a:r>
              <a:rPr lang="en-US" sz="3400" dirty="0">
                <a:solidFill>
                  <a:schemeClr val="bg1"/>
                </a:solidFill>
                <a:effectLst>
                  <a:glow rad="101600">
                    <a:schemeClr val="tx1">
                      <a:alpha val="75000"/>
                    </a:schemeClr>
                  </a:glow>
                </a:effectLst>
                <a:cs typeface="Times New Roman" panose="02020603050405020304" pitchFamily="18" charset="0"/>
              </a:rPr>
              <a:t>“Congress shall make no law respecting an establishment of religion, or prohibiting the free exercise thereof...”</a:t>
            </a:r>
          </a:p>
        </p:txBody>
      </p:sp>
      <p:sp>
        <p:nvSpPr>
          <p:cNvPr id="5" name="TextBox 4">
            <a:extLst>
              <a:ext uri="{FF2B5EF4-FFF2-40B4-BE49-F238E27FC236}">
                <a16:creationId xmlns:a16="http://schemas.microsoft.com/office/drawing/2014/main" id="{9ACAD1DD-A189-8940-908E-7B6E87A1E507}"/>
              </a:ext>
            </a:extLst>
          </p:cNvPr>
          <p:cNvSpPr txBox="1"/>
          <p:nvPr/>
        </p:nvSpPr>
        <p:spPr>
          <a:xfrm>
            <a:off x="432251" y="611459"/>
            <a:ext cx="11759749" cy="726417"/>
          </a:xfrm>
          <a:prstGeom prst="rect">
            <a:avLst/>
          </a:prstGeom>
          <a:noFill/>
        </p:spPr>
        <p:txBody>
          <a:bodyPr wrap="square" rtlCol="0">
            <a:spAutoFit/>
          </a:bodyPr>
          <a:lstStyle/>
          <a:p>
            <a:pPr>
              <a:lnSpc>
                <a:spcPts val="5500"/>
              </a:lnSpc>
            </a:pPr>
            <a:r>
              <a:rPr lang="en-US" sz="3600" b="1" dirty="0">
                <a:solidFill>
                  <a:schemeClr val="bg1"/>
                </a:solidFill>
                <a:effectLst>
                  <a:glow rad="101600">
                    <a:schemeClr val="tx1">
                      <a:alpha val="75000"/>
                    </a:schemeClr>
                  </a:glow>
                </a:effectLst>
                <a:latin typeface="Avenir Black" panose="02000503020000020003" pitchFamily="2" charset="0"/>
              </a:rPr>
              <a:t>EVIDENCE WITHIN THE CONSTITUTION:</a:t>
            </a:r>
          </a:p>
        </p:txBody>
      </p:sp>
      <p:sp>
        <p:nvSpPr>
          <p:cNvPr id="2" name="TextBox 1">
            <a:extLst>
              <a:ext uri="{FF2B5EF4-FFF2-40B4-BE49-F238E27FC236}">
                <a16:creationId xmlns:a16="http://schemas.microsoft.com/office/drawing/2014/main" id="{290C6257-72C6-445E-8037-39201F517A3B}"/>
              </a:ext>
            </a:extLst>
          </p:cNvPr>
          <p:cNvSpPr txBox="1"/>
          <p:nvPr/>
        </p:nvSpPr>
        <p:spPr>
          <a:xfrm>
            <a:off x="1344263" y="3630820"/>
            <a:ext cx="9722734" cy="2677656"/>
          </a:xfrm>
          <a:prstGeom prst="rect">
            <a:avLst/>
          </a:prstGeom>
          <a:solidFill>
            <a:schemeClr val="tx1"/>
          </a:solidFill>
        </p:spPr>
        <p:txBody>
          <a:bodyPr wrap="square" rtlCol="0">
            <a:spAutoFit/>
          </a:bodyPr>
          <a:lstStyle/>
          <a:p>
            <a:r>
              <a:rPr lang="en-US" sz="2800" b="1" dirty="0">
                <a:solidFill>
                  <a:schemeClr val="bg1"/>
                </a:solidFill>
              </a:rPr>
              <a:t>“[A]</a:t>
            </a:r>
            <a:r>
              <a:rPr lang="en-US" sz="2800" b="1" dirty="0" err="1">
                <a:solidFill>
                  <a:schemeClr val="bg1"/>
                </a:solidFill>
              </a:rPr>
              <a:t>ll</a:t>
            </a:r>
            <a:r>
              <a:rPr lang="en-US" sz="2800" b="1" dirty="0">
                <a:solidFill>
                  <a:schemeClr val="bg1"/>
                </a:solidFill>
              </a:rPr>
              <a:t> men have an equal, natural, and unalienable Right to the free Exercise of Religion according to the dictates of conscience, and that no particular religious sect or society of Christians ought to be favored or established by law in preference to others.” </a:t>
            </a:r>
            <a:r>
              <a:rPr lang="en-US" sz="2800" dirty="0">
                <a:solidFill>
                  <a:schemeClr val="bg1"/>
                </a:solidFill>
              </a:rPr>
              <a:t>– George Mason (“Father of the Bill of Rights”), proposed this wording for the First Amendment </a:t>
            </a:r>
          </a:p>
        </p:txBody>
      </p:sp>
    </p:spTree>
    <p:extLst>
      <p:ext uri="{BB962C8B-B14F-4D97-AF65-F5344CB8AC3E}">
        <p14:creationId xmlns:p14="http://schemas.microsoft.com/office/powerpoint/2010/main" val="31450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 red, blanket&#10;&#10;Description automatically generated">
            <a:extLst>
              <a:ext uri="{FF2B5EF4-FFF2-40B4-BE49-F238E27FC236}">
                <a16:creationId xmlns:a16="http://schemas.microsoft.com/office/drawing/2014/main" id="{60957665-EDA3-FD43-AFFB-01901F2538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C02BC9A-2F73-5C40-ADFC-EB81964A910F}"/>
              </a:ext>
            </a:extLst>
          </p:cNvPr>
          <p:cNvSpPr>
            <a:spLocks noGrp="1"/>
          </p:cNvSpPr>
          <p:nvPr>
            <p:ph idx="1"/>
          </p:nvPr>
        </p:nvSpPr>
        <p:spPr>
          <a:xfrm>
            <a:off x="651511" y="1371282"/>
            <a:ext cx="11108238" cy="4903788"/>
          </a:xfrm>
        </p:spPr>
        <p:txBody>
          <a:bodyPr>
            <a:noAutofit/>
          </a:bodyPr>
          <a:lstStyle/>
          <a:p>
            <a:pPr marL="971550" lvl="1" indent="-514350">
              <a:buAutoNum type="arabicPeriod"/>
            </a:pPr>
            <a:r>
              <a:rPr lang="en-US" sz="3400" dirty="0">
                <a:solidFill>
                  <a:schemeClr val="bg1"/>
                </a:solidFill>
                <a:effectLst>
                  <a:glow rad="101600">
                    <a:schemeClr val="tx1">
                      <a:alpha val="75000"/>
                    </a:schemeClr>
                  </a:glow>
                </a:effectLst>
                <a:cs typeface="Times New Roman" panose="02020603050405020304" pitchFamily="18" charset="0"/>
              </a:rPr>
              <a:t>“Congress shall make no law respecting an establishment of religion, or prohibiting the free exercise thereof...”</a:t>
            </a:r>
          </a:p>
          <a:p>
            <a:pPr marL="971550" lvl="1" indent="-514350">
              <a:buAutoNum type="arabicPeriod"/>
            </a:pPr>
            <a:r>
              <a:rPr lang="en-US" sz="3400" dirty="0">
                <a:solidFill>
                  <a:schemeClr val="bg1"/>
                </a:solidFill>
                <a:effectLst>
                  <a:glow rad="101600">
                    <a:schemeClr val="tx1">
                      <a:alpha val="75000"/>
                    </a:schemeClr>
                  </a:glow>
                </a:effectLst>
                <a:cs typeface="Times New Roman" panose="02020603050405020304" pitchFamily="18" charset="0"/>
              </a:rPr>
              <a:t>“If any Bill shall not be returned by the President within ten Days (Sundays excepted) after it shall have been presented to him, the Same shall be a Law, in like Manner as if he had signed it...”</a:t>
            </a:r>
          </a:p>
          <a:p>
            <a:pPr marL="971550" lvl="1" indent="-514350">
              <a:buAutoNum type="arabicPeriod"/>
            </a:pPr>
            <a:r>
              <a:rPr lang="en-US" sz="3400" dirty="0">
                <a:solidFill>
                  <a:schemeClr val="bg1"/>
                </a:solidFill>
                <a:effectLst>
                  <a:glow rad="101600">
                    <a:schemeClr val="tx1">
                      <a:alpha val="75000"/>
                    </a:schemeClr>
                  </a:glow>
                </a:effectLst>
                <a:cs typeface="Times New Roman" panose="02020603050405020304" pitchFamily="18" charset="0"/>
              </a:rPr>
              <a:t>“Done in Convention of September in the Year of our Lord one thousand seven hundred and Eighty seven and of the Independence of the United States of America </a:t>
            </a:r>
            <a:br>
              <a:rPr lang="en-US" sz="3400" dirty="0">
                <a:solidFill>
                  <a:schemeClr val="bg1"/>
                </a:solidFill>
                <a:effectLst>
                  <a:glow rad="101600">
                    <a:schemeClr val="tx1">
                      <a:alpha val="75000"/>
                    </a:schemeClr>
                  </a:glow>
                </a:effectLst>
                <a:cs typeface="Times New Roman" panose="02020603050405020304" pitchFamily="18" charset="0"/>
              </a:rPr>
            </a:br>
            <a:r>
              <a:rPr lang="en-US" sz="3400" dirty="0">
                <a:solidFill>
                  <a:schemeClr val="bg1"/>
                </a:solidFill>
                <a:effectLst>
                  <a:glow rad="101600">
                    <a:schemeClr val="tx1">
                      <a:alpha val="75000"/>
                    </a:schemeClr>
                  </a:glow>
                </a:effectLst>
                <a:cs typeface="Times New Roman" panose="02020603050405020304" pitchFamily="18" charset="0"/>
              </a:rPr>
              <a:t>the Twelfth...”</a:t>
            </a:r>
          </a:p>
        </p:txBody>
      </p:sp>
      <p:sp>
        <p:nvSpPr>
          <p:cNvPr id="5" name="TextBox 4">
            <a:extLst>
              <a:ext uri="{FF2B5EF4-FFF2-40B4-BE49-F238E27FC236}">
                <a16:creationId xmlns:a16="http://schemas.microsoft.com/office/drawing/2014/main" id="{9ACAD1DD-A189-8940-908E-7B6E87A1E507}"/>
              </a:ext>
            </a:extLst>
          </p:cNvPr>
          <p:cNvSpPr txBox="1"/>
          <p:nvPr/>
        </p:nvSpPr>
        <p:spPr>
          <a:xfrm>
            <a:off x="432251" y="611459"/>
            <a:ext cx="11759749" cy="726417"/>
          </a:xfrm>
          <a:prstGeom prst="rect">
            <a:avLst/>
          </a:prstGeom>
          <a:noFill/>
        </p:spPr>
        <p:txBody>
          <a:bodyPr wrap="square" rtlCol="0">
            <a:spAutoFit/>
          </a:bodyPr>
          <a:lstStyle/>
          <a:p>
            <a:pPr>
              <a:lnSpc>
                <a:spcPts val="5500"/>
              </a:lnSpc>
            </a:pPr>
            <a:r>
              <a:rPr lang="en-US" sz="3600" b="1" dirty="0">
                <a:solidFill>
                  <a:schemeClr val="bg1"/>
                </a:solidFill>
                <a:effectLst>
                  <a:glow rad="101600">
                    <a:schemeClr val="tx1">
                      <a:alpha val="75000"/>
                    </a:schemeClr>
                  </a:glow>
                </a:effectLst>
                <a:latin typeface="Avenir Black" panose="02000503020000020003" pitchFamily="2" charset="0"/>
              </a:rPr>
              <a:t>EVIDENCE WITHIN THE CONSTITUTION:</a:t>
            </a:r>
          </a:p>
        </p:txBody>
      </p:sp>
    </p:spTree>
    <p:extLst>
      <p:ext uri="{BB962C8B-B14F-4D97-AF65-F5344CB8AC3E}">
        <p14:creationId xmlns:p14="http://schemas.microsoft.com/office/powerpoint/2010/main" val="19035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AA173FE2-DE34-2242-9CFD-050A544FBE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232" y="0"/>
            <a:ext cx="9132560" cy="6459296"/>
          </a:xfrm>
          <a:prstGeom prst="rect">
            <a:avLst/>
          </a:prstGeom>
        </p:spPr>
      </p:pic>
      <p:sp>
        <p:nvSpPr>
          <p:cNvPr id="6" name="TextBox 5">
            <a:extLst>
              <a:ext uri="{FF2B5EF4-FFF2-40B4-BE49-F238E27FC236}">
                <a16:creationId xmlns:a16="http://schemas.microsoft.com/office/drawing/2014/main" id="{0326E067-821A-F747-B004-8257537678CA}"/>
              </a:ext>
            </a:extLst>
          </p:cNvPr>
          <p:cNvSpPr txBox="1"/>
          <p:nvPr/>
        </p:nvSpPr>
        <p:spPr>
          <a:xfrm>
            <a:off x="2041056" y="170822"/>
            <a:ext cx="7231799" cy="1200329"/>
          </a:xfrm>
          <a:prstGeom prst="rect">
            <a:avLst/>
          </a:prstGeom>
          <a:noFill/>
        </p:spPr>
        <p:txBody>
          <a:bodyPr wrap="square" rtlCol="0">
            <a:spAutoFit/>
          </a:bodyPr>
          <a:lstStyle/>
          <a:p>
            <a:pPr algn="ctr"/>
            <a:r>
              <a:rPr lang="en-US" sz="2400" i="1" dirty="0">
                <a:solidFill>
                  <a:schemeClr val="bg1"/>
                </a:solidFill>
                <a:effectLst>
                  <a:glow rad="101600">
                    <a:schemeClr val="tx1">
                      <a:alpha val="75000"/>
                    </a:schemeClr>
                  </a:glow>
                </a:effectLst>
                <a:latin typeface="Avenir Light Oblique" panose="020B0402020203090204" pitchFamily="34" charset="77"/>
              </a:rPr>
              <a:t>Of the 50 state constitutions, </a:t>
            </a:r>
            <a:r>
              <a:rPr lang="en-US" sz="2400" b="1" i="1" dirty="0">
                <a:solidFill>
                  <a:schemeClr val="bg1"/>
                </a:solidFill>
                <a:effectLst>
                  <a:glow rad="101600">
                    <a:schemeClr val="tx1">
                      <a:alpha val="75000"/>
                    </a:schemeClr>
                  </a:glow>
                </a:effectLst>
                <a:latin typeface="Avenir Black Oblique" panose="02000503020000020003" pitchFamily="2" charset="0"/>
              </a:rPr>
              <a:t>47</a:t>
            </a:r>
            <a:r>
              <a:rPr lang="en-US" sz="2400" i="1" dirty="0">
                <a:solidFill>
                  <a:schemeClr val="bg1"/>
                </a:solidFill>
                <a:effectLst>
                  <a:glow rad="101600">
                    <a:schemeClr val="tx1">
                      <a:alpha val="75000"/>
                    </a:schemeClr>
                  </a:glow>
                </a:effectLst>
                <a:latin typeface="Avenir Light Oblique" panose="020B0402020203090204" pitchFamily="34" charset="77"/>
              </a:rPr>
              <a:t> have “preambles,” and </a:t>
            </a:r>
            <a:r>
              <a:rPr lang="en-US" sz="2400" b="1" i="1" dirty="0">
                <a:solidFill>
                  <a:schemeClr val="bg1"/>
                </a:solidFill>
                <a:effectLst>
                  <a:glow rad="101600">
                    <a:schemeClr val="tx1">
                      <a:alpha val="75000"/>
                    </a:schemeClr>
                  </a:glow>
                </a:effectLst>
                <a:latin typeface="Avenir Black Oblique" panose="02000503020000020003" pitchFamily="2" charset="0"/>
              </a:rPr>
              <a:t>46</a:t>
            </a:r>
            <a:r>
              <a:rPr lang="en-US" sz="2400" i="1" dirty="0">
                <a:solidFill>
                  <a:schemeClr val="bg1"/>
                </a:solidFill>
                <a:effectLst>
                  <a:glow rad="101600">
                    <a:schemeClr val="tx1">
                      <a:alpha val="75000"/>
                    </a:schemeClr>
                  </a:glow>
                </a:effectLst>
                <a:latin typeface="Avenir Light Oblique" panose="020B0402020203090204" pitchFamily="34" charset="77"/>
              </a:rPr>
              <a:t> of those preambles make explicit, even </a:t>
            </a:r>
            <a:r>
              <a:rPr lang="en-US" sz="2400" i="1" dirty="0">
                <a:solidFill>
                  <a:schemeClr val="bg1"/>
                </a:solidFill>
                <a:effectLst>
                  <a:glow rad="101600">
                    <a:schemeClr val="tx1">
                      <a:alpha val="75000"/>
                    </a:schemeClr>
                  </a:glow>
                </a:effectLst>
                <a:latin typeface="Avenir Medium Oblique" panose="02000503020000020003" pitchFamily="2" charset="0"/>
              </a:rPr>
              <a:t>passionate</a:t>
            </a:r>
            <a:r>
              <a:rPr lang="en-US" sz="2400" i="1" dirty="0">
                <a:solidFill>
                  <a:schemeClr val="bg1"/>
                </a:solidFill>
                <a:effectLst>
                  <a:glow rad="101600">
                    <a:schemeClr val="tx1">
                      <a:alpha val="75000"/>
                    </a:schemeClr>
                  </a:glow>
                </a:effectLst>
                <a:latin typeface="Avenir Light Oblique" panose="020B0402020203090204" pitchFamily="34" charset="77"/>
              </a:rPr>
              <a:t>, appeals to the God of the Bible! </a:t>
            </a:r>
          </a:p>
        </p:txBody>
      </p:sp>
      <p:sp>
        <p:nvSpPr>
          <p:cNvPr id="7" name="TextBox 6">
            <a:extLst>
              <a:ext uri="{FF2B5EF4-FFF2-40B4-BE49-F238E27FC236}">
                <a16:creationId xmlns:a16="http://schemas.microsoft.com/office/drawing/2014/main" id="{51A2E930-E88C-E048-84C4-9A77259F0FA4}"/>
              </a:ext>
            </a:extLst>
          </p:cNvPr>
          <p:cNvSpPr txBox="1"/>
          <p:nvPr/>
        </p:nvSpPr>
        <p:spPr>
          <a:xfrm>
            <a:off x="8743951" y="422031"/>
            <a:ext cx="3197678" cy="6247864"/>
          </a:xfrm>
          <a:prstGeom prst="rect">
            <a:avLst/>
          </a:prstGeom>
          <a:noFill/>
        </p:spPr>
        <p:txBody>
          <a:bodyPr wrap="square" rtlCol="0">
            <a:spAutoFit/>
          </a:bodyPr>
          <a:lstStyle/>
          <a:p>
            <a:pPr algn="r"/>
            <a:r>
              <a:rPr lang="en-US" sz="2000" b="1" i="1" dirty="0">
                <a:solidFill>
                  <a:srgbClr val="FFFF00"/>
                </a:solidFill>
                <a:latin typeface="Avenir Black Oblique" panose="02000503020000020003" pitchFamily="2" charset="0"/>
              </a:rPr>
              <a:t>COLORADO’S PREAMBLE:</a:t>
            </a:r>
          </a:p>
          <a:p>
            <a:pPr algn="r"/>
            <a:endParaRPr lang="en-US" sz="2000" i="1" dirty="0">
              <a:solidFill>
                <a:srgbClr val="FFFF00"/>
              </a:solidFill>
              <a:latin typeface="Avenir Light Oblique" panose="020B0402020203090204" pitchFamily="34" charset="77"/>
            </a:endParaRPr>
          </a:p>
          <a:p>
            <a:pPr algn="r"/>
            <a:r>
              <a:rPr lang="en-US" sz="2000" i="1" dirty="0">
                <a:solidFill>
                  <a:schemeClr val="bg1"/>
                </a:solidFill>
                <a:latin typeface="Avenir Light Oblique" panose="020B0402020203090204" pitchFamily="34" charset="77"/>
              </a:rPr>
              <a:t>“We the people of Colorado, </a:t>
            </a:r>
            <a:r>
              <a:rPr lang="en-US" sz="2000" b="1" i="1" u="sng" dirty="0">
                <a:solidFill>
                  <a:schemeClr val="bg1"/>
                </a:solidFill>
                <a:latin typeface="Avenir Black Oblique" panose="02000503020000020003" pitchFamily="2" charset="0"/>
              </a:rPr>
              <a:t>with profound reverence for</a:t>
            </a:r>
            <a:r>
              <a:rPr lang="en-US" sz="2000" i="1" u="sng" dirty="0">
                <a:solidFill>
                  <a:schemeClr val="bg1"/>
                </a:solidFill>
                <a:latin typeface="Avenir Light Oblique" panose="020B0402020203090204" pitchFamily="34" charset="77"/>
              </a:rPr>
              <a:t> </a:t>
            </a:r>
            <a:r>
              <a:rPr lang="en-US" sz="2000" b="1" i="1" u="sng" dirty="0">
                <a:solidFill>
                  <a:schemeClr val="bg1"/>
                </a:solidFill>
                <a:latin typeface="Avenir Heavy Oblique" panose="02000503020000020003" pitchFamily="2" charset="0"/>
              </a:rPr>
              <a:t>the Supreme Ruler of the Universe</a:t>
            </a:r>
            <a:r>
              <a:rPr lang="en-US" sz="2000" i="1" dirty="0">
                <a:solidFill>
                  <a:schemeClr val="bg1"/>
                </a:solidFill>
                <a:latin typeface="Avenir Light Oblique" panose="020B0402020203090204" pitchFamily="34" charset="77"/>
              </a:rPr>
              <a:t>, in order to form a more independent and perfect government; establish justice; insure tranquility; provide for the common defense; promote the general welfare and secure the blessings of liberty to ourselves and our posterity, do ordain and establish this Constitution for the State of Colorado.”</a:t>
            </a:r>
          </a:p>
        </p:txBody>
      </p:sp>
      <p:sp>
        <p:nvSpPr>
          <p:cNvPr id="8" name="TextBox 7">
            <a:extLst>
              <a:ext uri="{FF2B5EF4-FFF2-40B4-BE49-F238E27FC236}">
                <a16:creationId xmlns:a16="http://schemas.microsoft.com/office/drawing/2014/main" id="{FA9D22F5-7250-7448-B082-243549463302}"/>
              </a:ext>
            </a:extLst>
          </p:cNvPr>
          <p:cNvSpPr txBox="1"/>
          <p:nvPr/>
        </p:nvSpPr>
        <p:spPr>
          <a:xfrm>
            <a:off x="40696" y="5892257"/>
            <a:ext cx="8554664" cy="923330"/>
          </a:xfrm>
          <a:prstGeom prst="rect">
            <a:avLst/>
          </a:prstGeom>
          <a:noFill/>
        </p:spPr>
        <p:txBody>
          <a:bodyPr wrap="square" rtlCol="0">
            <a:spAutoFit/>
          </a:bodyPr>
          <a:lstStyle/>
          <a:p>
            <a:r>
              <a:rPr lang="en-US" b="1" i="1" dirty="0">
                <a:solidFill>
                  <a:srgbClr val="92D050"/>
                </a:solidFill>
                <a:latin typeface="Avenir Black Oblique" panose="02000503020000020003" pitchFamily="2" charset="0"/>
              </a:rPr>
              <a:t>GREEN</a:t>
            </a:r>
            <a:r>
              <a:rPr lang="en-US" i="1" dirty="0">
                <a:solidFill>
                  <a:schemeClr val="bg1"/>
                </a:solidFill>
                <a:latin typeface="Avenir Light Oblique" panose="020B0402020203090204" pitchFamily="34" charset="77"/>
              </a:rPr>
              <a:t>=States with preambles that directly reference the God of the Bible</a:t>
            </a:r>
          </a:p>
          <a:p>
            <a:r>
              <a:rPr lang="en-US" b="1" i="1" dirty="0">
                <a:solidFill>
                  <a:srgbClr val="FF8000"/>
                </a:solidFill>
                <a:latin typeface="Avenir Black Oblique" panose="02000503020000020003" pitchFamily="2" charset="0"/>
              </a:rPr>
              <a:t>ORANGE</a:t>
            </a:r>
            <a:r>
              <a:rPr lang="en-US" i="1" dirty="0">
                <a:solidFill>
                  <a:schemeClr val="bg1"/>
                </a:solidFill>
                <a:latin typeface="Avenir Light Oblique" panose="020B0402020203090204" pitchFamily="34" charset="77"/>
              </a:rPr>
              <a:t>=State that has a preamble that DOESN’T mention the God of the Bible</a:t>
            </a:r>
          </a:p>
          <a:p>
            <a:r>
              <a:rPr lang="en-US" b="1" i="1" dirty="0">
                <a:solidFill>
                  <a:srgbClr val="FFFF00"/>
                </a:solidFill>
                <a:latin typeface="Avenir Black Oblique" panose="02000503020000020003" pitchFamily="2" charset="0"/>
              </a:rPr>
              <a:t>YELLOW</a:t>
            </a:r>
            <a:r>
              <a:rPr lang="en-US" i="1" dirty="0">
                <a:solidFill>
                  <a:schemeClr val="bg1"/>
                </a:solidFill>
                <a:latin typeface="Avenir Light Oblique" panose="020B0402020203090204" pitchFamily="34" charset="77"/>
              </a:rPr>
              <a:t>=States that do not HAVE preambles to their constitution</a:t>
            </a:r>
          </a:p>
        </p:txBody>
      </p:sp>
    </p:spTree>
    <p:extLst>
      <p:ext uri="{BB962C8B-B14F-4D97-AF65-F5344CB8AC3E}">
        <p14:creationId xmlns:p14="http://schemas.microsoft.com/office/powerpoint/2010/main" val="7939430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3000"/>
                                        <p:tgtEl>
                                          <p:spTgt spid="7"/>
                                        </p:tgtEl>
                                        <p:attrNameLst>
                                          <p:attrName>ppt_y</p:attrName>
                                        </p:attrNameLst>
                                      </p:cBhvr>
                                      <p:tavLst>
                                        <p:tav tm="0">
                                          <p:val>
                                            <p:strVal val="#ppt_y+#ppt_h*1.125000"/>
                                          </p:val>
                                        </p:tav>
                                        <p:tav tm="100000">
                                          <p:val>
                                            <p:strVal val="#ppt_y"/>
                                          </p:val>
                                        </p:tav>
                                      </p:tavLst>
                                    </p:anim>
                                    <p:animEffect transition="in" filter="wipe(up)">
                                      <p:cBhvr>
                                        <p:cTn id="13"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6295C00-E687-BA4C-B631-1F82B5EC784D}"/>
              </a:ext>
            </a:extLst>
          </p:cNvPr>
          <p:cNvSpPr txBox="1"/>
          <p:nvPr/>
        </p:nvSpPr>
        <p:spPr>
          <a:xfrm>
            <a:off x="-527946" y="665067"/>
            <a:ext cx="8521003" cy="951351"/>
          </a:xfrm>
          <a:prstGeom prst="rect">
            <a:avLst/>
          </a:prstGeom>
          <a:noFill/>
        </p:spPr>
        <p:txBody>
          <a:bodyPr wrap="square" rtlCol="0">
            <a:spAutoFit/>
          </a:bodyPr>
          <a:lstStyle/>
          <a:p>
            <a:pPr algn="ctr">
              <a:lnSpc>
                <a:spcPts val="6000"/>
              </a:lnSpc>
            </a:pPr>
            <a:r>
              <a:rPr lang="en-US" sz="8000" dirty="0">
                <a:solidFill>
                  <a:schemeClr val="bg1"/>
                </a:solidFill>
                <a:effectLst>
                  <a:outerShdw blurRad="50800" dist="38100" dir="5400000" algn="t" rotWithShape="0">
                    <a:prstClr val="black">
                      <a:alpha val="40000"/>
                    </a:prstClr>
                  </a:outerShdw>
                </a:effectLst>
                <a:latin typeface="Amador" panose="02000000000000000000" pitchFamily="2" charset="77"/>
              </a:rPr>
              <a:t>Our National Seal</a:t>
            </a:r>
          </a:p>
        </p:txBody>
      </p:sp>
      <p:sp>
        <p:nvSpPr>
          <p:cNvPr id="7" name="TextBox 6">
            <a:extLst>
              <a:ext uri="{FF2B5EF4-FFF2-40B4-BE49-F238E27FC236}">
                <a16:creationId xmlns:a16="http://schemas.microsoft.com/office/drawing/2014/main" id="{96610996-3D5E-934E-8989-CFB8AE8F0DC0}"/>
              </a:ext>
            </a:extLst>
          </p:cNvPr>
          <p:cNvSpPr txBox="1"/>
          <p:nvPr/>
        </p:nvSpPr>
        <p:spPr>
          <a:xfrm>
            <a:off x="6920051" y="1700088"/>
            <a:ext cx="4777963" cy="4339650"/>
          </a:xfrm>
          <a:prstGeom prst="rect">
            <a:avLst/>
          </a:prstGeom>
          <a:noFill/>
        </p:spPr>
        <p:txBody>
          <a:bodyPr wrap="square" rtlCol="0">
            <a:spAutoFit/>
          </a:bodyPr>
          <a:lstStyle/>
          <a:p>
            <a:pPr marL="742950" indent="-742950">
              <a:spcAft>
                <a:spcPts val="1200"/>
              </a:spcAft>
              <a:buAutoNum type="arabicPeriod"/>
            </a:pPr>
            <a:r>
              <a:rPr lang="en-US" sz="3600" dirty="0">
                <a:solidFill>
                  <a:schemeClr val="bg1"/>
                </a:solidFill>
                <a:effectLst>
                  <a:outerShdw blurRad="177800" dist="88900" dir="8100000" algn="tr" rotWithShape="0">
                    <a:prstClr val="black">
                      <a:alpha val="92000"/>
                    </a:prstClr>
                  </a:outerShdw>
                </a:effectLst>
                <a:latin typeface="Avenir Book" panose="02000503020000020003" pitchFamily="2" charset="0"/>
              </a:rPr>
              <a:t>“In God We Trust”</a:t>
            </a:r>
          </a:p>
          <a:p>
            <a:pPr marL="742950" indent="-742950">
              <a:spcAft>
                <a:spcPts val="1200"/>
              </a:spcAft>
              <a:buFontTx/>
              <a:buAutoNum type="arabicPeriod"/>
            </a:pPr>
            <a:r>
              <a:rPr lang="en-US" sz="3600" dirty="0">
                <a:solidFill>
                  <a:schemeClr val="bg1"/>
                </a:solidFill>
                <a:effectLst>
                  <a:outerShdw blurRad="177800" dist="88900" dir="8100000" algn="tr" rotWithShape="0">
                    <a:prstClr val="black">
                      <a:alpha val="92000"/>
                    </a:prstClr>
                  </a:outerShdw>
                </a:effectLst>
                <a:latin typeface="Avenir Book" panose="02000503020000020003" pitchFamily="2" charset="0"/>
              </a:rPr>
              <a:t>The “Eye of Providence” </a:t>
            </a:r>
            <a:r>
              <a:rPr lang="en-US" sz="2800" dirty="0">
                <a:solidFill>
                  <a:schemeClr val="bg1"/>
                </a:solidFill>
                <a:effectLst>
                  <a:outerShdw blurRad="177800" dist="88900" dir="8100000" algn="tr" rotWithShape="0">
                    <a:prstClr val="black">
                      <a:alpha val="92000"/>
                    </a:prstClr>
                  </a:outerShdw>
                </a:effectLst>
                <a:latin typeface="Avenir Book" panose="02000503020000020003" pitchFamily="2" charset="0"/>
              </a:rPr>
              <a:t>(at the top of the pyramid) </a:t>
            </a:r>
          </a:p>
          <a:p>
            <a:pPr marL="742950" indent="-742950">
              <a:spcAft>
                <a:spcPts val="1200"/>
              </a:spcAft>
              <a:buFontTx/>
              <a:buAutoNum type="arabicPeriod"/>
            </a:pPr>
            <a:r>
              <a:rPr lang="en-US" sz="3600" dirty="0">
                <a:solidFill>
                  <a:schemeClr val="bg1"/>
                </a:solidFill>
                <a:effectLst>
                  <a:outerShdw blurRad="177800" dist="88900" dir="8100000" algn="tr" rotWithShape="0">
                    <a:prstClr val="black">
                      <a:alpha val="92000"/>
                    </a:prstClr>
                  </a:outerShdw>
                </a:effectLst>
                <a:latin typeface="Avenir Book" panose="02000503020000020003" pitchFamily="2" charset="0"/>
              </a:rPr>
              <a:t>“</a:t>
            </a:r>
            <a:r>
              <a:rPr lang="en-US" sz="3600" i="1" dirty="0">
                <a:solidFill>
                  <a:schemeClr val="bg1"/>
                </a:solidFill>
                <a:effectLst>
                  <a:outerShdw blurRad="177800" dist="88900" dir="8100000" algn="tr" rotWithShape="0">
                    <a:prstClr val="black">
                      <a:alpha val="92000"/>
                    </a:prstClr>
                  </a:outerShdw>
                </a:effectLst>
                <a:latin typeface="Avenir Book" panose="02000503020000020003" pitchFamily="2" charset="0"/>
              </a:rPr>
              <a:t>Annuit </a:t>
            </a:r>
            <a:r>
              <a:rPr lang="en-US" sz="3600" i="1" dirty="0" err="1">
                <a:solidFill>
                  <a:schemeClr val="bg1"/>
                </a:solidFill>
                <a:effectLst>
                  <a:outerShdw blurRad="177800" dist="88900" dir="8100000" algn="tr" rotWithShape="0">
                    <a:prstClr val="black">
                      <a:alpha val="92000"/>
                    </a:prstClr>
                  </a:outerShdw>
                </a:effectLst>
                <a:latin typeface="Avenir Book" panose="02000503020000020003" pitchFamily="2" charset="0"/>
              </a:rPr>
              <a:t>Coeptis</a:t>
            </a:r>
            <a:r>
              <a:rPr lang="en-US" sz="3600" dirty="0">
                <a:solidFill>
                  <a:schemeClr val="bg1"/>
                </a:solidFill>
                <a:effectLst>
                  <a:outerShdw blurRad="177800" dist="88900" dir="8100000" algn="tr" rotWithShape="0">
                    <a:prstClr val="black">
                      <a:alpha val="92000"/>
                    </a:prstClr>
                  </a:outerShdw>
                </a:effectLst>
                <a:latin typeface="Avenir Book" panose="02000503020000020003" pitchFamily="2" charset="0"/>
              </a:rPr>
              <a:t>” </a:t>
            </a:r>
            <a:r>
              <a:rPr lang="en-US" sz="2800" dirty="0">
                <a:solidFill>
                  <a:schemeClr val="bg1"/>
                </a:solidFill>
                <a:effectLst>
                  <a:outerShdw blurRad="177800" dist="88900" dir="8100000" algn="tr" rotWithShape="0">
                    <a:prstClr val="black">
                      <a:alpha val="92000"/>
                    </a:prstClr>
                  </a:outerShdw>
                </a:effectLst>
                <a:latin typeface="Avenir Book" panose="02000503020000020003" pitchFamily="2" charset="0"/>
              </a:rPr>
              <a:t>(Latin for “He [God] favors our undertakings”)</a:t>
            </a:r>
          </a:p>
        </p:txBody>
      </p:sp>
      <p:pic>
        <p:nvPicPr>
          <p:cNvPr id="3" name="Picture 2" descr="A close up of a box&#10;&#10;Description automatically generated">
            <a:extLst>
              <a:ext uri="{FF2B5EF4-FFF2-40B4-BE49-F238E27FC236}">
                <a16:creationId xmlns:a16="http://schemas.microsoft.com/office/drawing/2014/main" id="{71ABC0EC-E54F-C442-84A5-F92825F1AC8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3016" y="2568085"/>
            <a:ext cx="6096000" cy="25269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8" name="Rectangle 7">
            <a:extLst>
              <a:ext uri="{FF2B5EF4-FFF2-40B4-BE49-F238E27FC236}">
                <a16:creationId xmlns:a16="http://schemas.microsoft.com/office/drawing/2014/main" id="{79D8F51F-8AF1-414A-B927-33F8263983A7}"/>
              </a:ext>
            </a:extLst>
          </p:cNvPr>
          <p:cNvSpPr/>
          <p:nvPr/>
        </p:nvSpPr>
        <p:spPr>
          <a:xfrm>
            <a:off x="3323492" y="3192028"/>
            <a:ext cx="1395048" cy="3274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3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up)">
                                      <p:cBhvr>
                                        <p:cTn id="12" dur="3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up)">
                                      <p:cBhvr>
                                        <p:cTn id="17" dur="3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ell tower&#10;&#10;Description automatically generated">
            <a:extLst>
              <a:ext uri="{FF2B5EF4-FFF2-40B4-BE49-F238E27FC236}">
                <a16:creationId xmlns:a16="http://schemas.microsoft.com/office/drawing/2014/main" id="{4A63B00F-C0BE-6C47-AF47-9C7B38DB00A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6295C00-E687-BA4C-B631-1F82B5EC784D}"/>
              </a:ext>
            </a:extLst>
          </p:cNvPr>
          <p:cNvSpPr txBox="1"/>
          <p:nvPr/>
        </p:nvSpPr>
        <p:spPr>
          <a:xfrm>
            <a:off x="120579" y="915587"/>
            <a:ext cx="4793065" cy="901978"/>
          </a:xfrm>
          <a:prstGeom prst="rect">
            <a:avLst/>
          </a:prstGeom>
          <a:noFill/>
        </p:spPr>
        <p:txBody>
          <a:bodyPr wrap="square" rtlCol="0">
            <a:spAutoFit/>
          </a:bodyPr>
          <a:lstStyle/>
          <a:p>
            <a:pPr algn="ctr">
              <a:lnSpc>
                <a:spcPts val="6000"/>
              </a:lnSpc>
            </a:pPr>
            <a:r>
              <a:rPr lang="en-US" sz="6000" dirty="0">
                <a:solidFill>
                  <a:schemeClr val="bg1"/>
                </a:solidFill>
                <a:effectLst>
                  <a:glow rad="101600">
                    <a:schemeClr val="tx1">
                      <a:alpha val="75000"/>
                    </a:schemeClr>
                  </a:glow>
                </a:effectLst>
                <a:latin typeface="Amador" panose="02000000000000000000" pitchFamily="2" charset="77"/>
              </a:rPr>
              <a:t>The Liberty Bell</a:t>
            </a:r>
          </a:p>
        </p:txBody>
      </p:sp>
      <p:sp>
        <p:nvSpPr>
          <p:cNvPr id="7" name="TextBox 6">
            <a:extLst>
              <a:ext uri="{FF2B5EF4-FFF2-40B4-BE49-F238E27FC236}">
                <a16:creationId xmlns:a16="http://schemas.microsoft.com/office/drawing/2014/main" id="{96610996-3D5E-934E-8989-CFB8AE8F0DC0}"/>
              </a:ext>
            </a:extLst>
          </p:cNvPr>
          <p:cNvSpPr txBox="1"/>
          <p:nvPr/>
        </p:nvSpPr>
        <p:spPr>
          <a:xfrm>
            <a:off x="288053" y="2258195"/>
            <a:ext cx="4431323" cy="3785652"/>
          </a:xfrm>
          <a:prstGeom prst="rect">
            <a:avLst/>
          </a:prstGeom>
          <a:noFill/>
        </p:spPr>
        <p:txBody>
          <a:bodyPr wrap="square" rtlCol="0">
            <a:spAutoFit/>
          </a:bodyPr>
          <a:lstStyle/>
          <a:p>
            <a:pPr algn="ctr"/>
            <a:r>
              <a:rPr lang="en-US" sz="4000" dirty="0">
                <a:solidFill>
                  <a:schemeClr val="bg1"/>
                </a:solidFill>
                <a:effectLst>
                  <a:glow rad="101600">
                    <a:schemeClr val="tx1">
                      <a:alpha val="75000"/>
                    </a:schemeClr>
                  </a:glow>
                </a:effectLst>
                <a:latin typeface="Amador" panose="02000000000000000000" pitchFamily="2" charset="77"/>
              </a:rPr>
              <a:t>“Proclaim liberty throughout all the land, unto all the inhabitants thereof...”</a:t>
            </a:r>
          </a:p>
          <a:p>
            <a:pPr algn="ctr"/>
            <a:endParaRPr lang="en-US" sz="4000" dirty="0">
              <a:solidFill>
                <a:schemeClr val="bg1"/>
              </a:solidFill>
              <a:effectLst>
                <a:glow rad="101600">
                  <a:schemeClr val="tx1">
                    <a:alpha val="75000"/>
                  </a:schemeClr>
                </a:glow>
              </a:effectLst>
              <a:latin typeface="Amador" panose="02000000000000000000" pitchFamily="2" charset="77"/>
            </a:endParaRPr>
          </a:p>
          <a:p>
            <a:pPr algn="ctr"/>
            <a:r>
              <a:rPr lang="en-US" sz="4000" dirty="0">
                <a:solidFill>
                  <a:schemeClr val="bg1"/>
                </a:solidFill>
                <a:effectLst>
                  <a:glow rad="101600">
                    <a:schemeClr val="tx1">
                      <a:alpha val="75000"/>
                    </a:schemeClr>
                  </a:glow>
                </a:effectLst>
                <a:latin typeface="Amador" panose="02000000000000000000" pitchFamily="2" charset="77"/>
              </a:rPr>
              <a:t>Leviticus 25:10</a:t>
            </a:r>
          </a:p>
        </p:txBody>
      </p:sp>
    </p:spTree>
    <p:extLst>
      <p:ext uri="{BB962C8B-B14F-4D97-AF65-F5344CB8AC3E}">
        <p14:creationId xmlns:p14="http://schemas.microsoft.com/office/powerpoint/2010/main" val="1440574203"/>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reptile, animal, table&#10;&#10;Description automatically generated">
            <a:extLst>
              <a:ext uri="{FF2B5EF4-FFF2-40B4-BE49-F238E27FC236}">
                <a16:creationId xmlns:a16="http://schemas.microsoft.com/office/drawing/2014/main" id="{56791EEF-4A39-F942-B600-E516CB460A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6" name="TextBox 5">
            <a:extLst>
              <a:ext uri="{FF2B5EF4-FFF2-40B4-BE49-F238E27FC236}">
                <a16:creationId xmlns:a16="http://schemas.microsoft.com/office/drawing/2014/main" id="{C5DE0A85-D2FD-5D44-9CFF-191F2BB5AAE0}"/>
              </a:ext>
            </a:extLst>
          </p:cNvPr>
          <p:cNvSpPr txBox="1"/>
          <p:nvPr/>
        </p:nvSpPr>
        <p:spPr>
          <a:xfrm>
            <a:off x="-163630" y="2444816"/>
            <a:ext cx="12830476" cy="2631490"/>
          </a:xfrm>
          <a:prstGeom prst="rect">
            <a:avLst/>
          </a:prstGeom>
          <a:noFill/>
        </p:spPr>
        <p:txBody>
          <a:bodyPr wrap="square" rtlCol="0">
            <a:spAutoFit/>
          </a:bodyPr>
          <a:lstStyle/>
          <a:p>
            <a:r>
              <a:rPr lang="en-US" sz="16500" b="1" dirty="0">
                <a:solidFill>
                  <a:schemeClr val="bg2">
                    <a:alpha val="80000"/>
                  </a:schemeClr>
                </a:solidFill>
                <a:effectLst>
                  <a:outerShdw blurRad="50800" dist="38100" dir="2700000" algn="tl" rotWithShape="0">
                    <a:prstClr val="black">
                      <a:alpha val="40000"/>
                    </a:prstClr>
                  </a:outerShdw>
                </a:effectLst>
                <a:latin typeface="Ratio Heavy" panose="02000503000000020004" pitchFamily="2" charset="77"/>
              </a:rPr>
              <a:t>THE WORLD</a:t>
            </a:r>
          </a:p>
        </p:txBody>
      </p:sp>
      <p:sp>
        <p:nvSpPr>
          <p:cNvPr id="7" name="TextBox 6">
            <a:extLst>
              <a:ext uri="{FF2B5EF4-FFF2-40B4-BE49-F238E27FC236}">
                <a16:creationId xmlns:a16="http://schemas.microsoft.com/office/drawing/2014/main" id="{4FD03B8F-7208-4948-91A6-4146246F11F5}"/>
              </a:ext>
            </a:extLst>
          </p:cNvPr>
          <p:cNvSpPr txBox="1"/>
          <p:nvPr/>
        </p:nvSpPr>
        <p:spPr>
          <a:xfrm>
            <a:off x="0" y="2560320"/>
            <a:ext cx="12191999" cy="523220"/>
          </a:xfrm>
          <a:prstGeom prst="rect">
            <a:avLst/>
          </a:prstGeom>
          <a:noFill/>
        </p:spPr>
        <p:txBody>
          <a:bodyPr wrap="square" rtlCol="0">
            <a:spAutoFit/>
          </a:bodyPr>
          <a:lstStyle/>
          <a:p>
            <a:pPr algn="ctr"/>
            <a:r>
              <a:rPr lang="en-US" sz="2800" b="1" dirty="0">
                <a:solidFill>
                  <a:schemeClr val="bg2"/>
                </a:solidFill>
                <a:effectLst>
                  <a:outerShdw blurRad="50800" dist="38100" dir="2700000" algn="tl" rotWithShape="0">
                    <a:prstClr val="black">
                      <a:alpha val="40000"/>
                    </a:prstClr>
                  </a:outerShdw>
                </a:effectLst>
                <a:latin typeface="Ratio Heavy" panose="02000503000000020004" pitchFamily="2" charset="77"/>
              </a:rPr>
              <a:t>VACATION BIBLE SCHOOL</a:t>
            </a:r>
          </a:p>
        </p:txBody>
      </p:sp>
      <p:pic>
        <p:nvPicPr>
          <p:cNvPr id="8" name="Picture 7">
            <a:extLst>
              <a:ext uri="{FF2B5EF4-FFF2-40B4-BE49-F238E27FC236}">
                <a16:creationId xmlns:a16="http://schemas.microsoft.com/office/drawing/2014/main" id="{AC55102C-9FCA-A34C-B852-E21E6072D5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7090" y="5845747"/>
            <a:ext cx="882719" cy="875600"/>
          </a:xfrm>
          <a:prstGeom prst="rect">
            <a:avLst/>
          </a:prstGeom>
          <a:effectLst>
            <a:outerShdw blurRad="50800" dist="38100" dir="8100000" algn="tr" rotWithShape="0">
              <a:prstClr val="black">
                <a:alpha val="40000"/>
              </a:prstClr>
            </a:outerShdw>
          </a:effectLst>
        </p:spPr>
      </p:pic>
      <p:sp>
        <p:nvSpPr>
          <p:cNvPr id="2" name="TextBox 1">
            <a:extLst>
              <a:ext uri="{FF2B5EF4-FFF2-40B4-BE49-F238E27FC236}">
                <a16:creationId xmlns:a16="http://schemas.microsoft.com/office/drawing/2014/main" id="{1215A133-50A6-41A3-8925-5D47D1383945}"/>
              </a:ext>
            </a:extLst>
          </p:cNvPr>
          <p:cNvSpPr txBox="1"/>
          <p:nvPr/>
        </p:nvSpPr>
        <p:spPr>
          <a:xfrm>
            <a:off x="188260" y="220431"/>
            <a:ext cx="3364319" cy="646331"/>
          </a:xfrm>
          <a:prstGeom prst="rect">
            <a:avLst/>
          </a:prstGeom>
          <a:noFill/>
        </p:spPr>
        <p:txBody>
          <a:bodyPr wrap="none" rtlCol="0">
            <a:spAutoFit/>
          </a:bodyPr>
          <a:lstStyle/>
          <a:p>
            <a:r>
              <a:rPr lang="en-US" dirty="0">
                <a:solidFill>
                  <a:schemeClr val="bg1"/>
                </a:solidFill>
              </a:rPr>
              <a:t>David Sproule</a:t>
            </a:r>
          </a:p>
          <a:p>
            <a:r>
              <a:rPr lang="en-US" dirty="0">
                <a:solidFill>
                  <a:schemeClr val="bg1"/>
                </a:solidFill>
              </a:rPr>
              <a:t>Palm Beach Lakes church of Christ</a:t>
            </a:r>
          </a:p>
        </p:txBody>
      </p:sp>
    </p:spTree>
    <p:extLst>
      <p:ext uri="{BB962C8B-B14F-4D97-AF65-F5344CB8AC3E}">
        <p14:creationId xmlns:p14="http://schemas.microsoft.com/office/powerpoint/2010/main" val="13318986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sunset&#10;&#10;Description automatically generated">
            <a:extLst>
              <a:ext uri="{FF2B5EF4-FFF2-40B4-BE49-F238E27FC236}">
                <a16:creationId xmlns:a16="http://schemas.microsoft.com/office/drawing/2014/main" id="{0905AB73-812A-D649-8DFC-42BF25EBF5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D6295C00-E687-BA4C-B631-1F82B5EC784D}"/>
              </a:ext>
            </a:extLst>
          </p:cNvPr>
          <p:cNvSpPr txBox="1"/>
          <p:nvPr/>
        </p:nvSpPr>
        <p:spPr>
          <a:xfrm>
            <a:off x="107181" y="503605"/>
            <a:ext cx="4793065" cy="1650324"/>
          </a:xfrm>
          <a:prstGeom prst="rect">
            <a:avLst/>
          </a:prstGeom>
          <a:noFill/>
        </p:spPr>
        <p:txBody>
          <a:bodyPr wrap="square" rtlCol="0">
            <a:spAutoFit/>
          </a:bodyPr>
          <a:lstStyle/>
          <a:p>
            <a:pPr algn="ctr">
              <a:lnSpc>
                <a:spcPts val="6000"/>
              </a:lnSpc>
            </a:pPr>
            <a:r>
              <a:rPr lang="en-US" sz="6000" dirty="0">
                <a:solidFill>
                  <a:schemeClr val="bg1"/>
                </a:solidFill>
                <a:effectLst>
                  <a:glow rad="101600">
                    <a:schemeClr val="tx1">
                      <a:alpha val="75000"/>
                    </a:schemeClr>
                  </a:glow>
                </a:effectLst>
                <a:latin typeface="Amador" panose="02000000000000000000" pitchFamily="2" charset="77"/>
              </a:rPr>
              <a:t>The Statue of Liberty</a:t>
            </a:r>
          </a:p>
        </p:txBody>
      </p:sp>
      <p:sp>
        <p:nvSpPr>
          <p:cNvPr id="7" name="TextBox 6">
            <a:extLst>
              <a:ext uri="{FF2B5EF4-FFF2-40B4-BE49-F238E27FC236}">
                <a16:creationId xmlns:a16="http://schemas.microsoft.com/office/drawing/2014/main" id="{96610996-3D5E-934E-8989-CFB8AE8F0DC0}"/>
              </a:ext>
            </a:extLst>
          </p:cNvPr>
          <p:cNvSpPr txBox="1"/>
          <p:nvPr/>
        </p:nvSpPr>
        <p:spPr>
          <a:xfrm>
            <a:off x="288053" y="2258195"/>
            <a:ext cx="4431323" cy="3785652"/>
          </a:xfrm>
          <a:prstGeom prst="rect">
            <a:avLst/>
          </a:prstGeom>
          <a:noFill/>
        </p:spPr>
        <p:txBody>
          <a:bodyPr wrap="square" rtlCol="0">
            <a:spAutoFit/>
          </a:bodyPr>
          <a:lstStyle/>
          <a:p>
            <a:pPr algn="ctr"/>
            <a:r>
              <a:rPr lang="en-US" sz="4000" dirty="0">
                <a:solidFill>
                  <a:schemeClr val="bg1"/>
                </a:solidFill>
                <a:effectLst>
                  <a:glow rad="101600">
                    <a:schemeClr val="tx1">
                      <a:alpha val="75000"/>
                    </a:schemeClr>
                  </a:glow>
                </a:effectLst>
                <a:latin typeface="Amador" panose="02000000000000000000" pitchFamily="2" charset="77"/>
              </a:rPr>
              <a:t>“Proclaim liberty throughout all the land, unto all the inhabitants thereof...”</a:t>
            </a:r>
          </a:p>
          <a:p>
            <a:pPr algn="ctr"/>
            <a:endParaRPr lang="en-US" sz="4000" dirty="0">
              <a:solidFill>
                <a:schemeClr val="bg1"/>
              </a:solidFill>
              <a:effectLst>
                <a:glow rad="101600">
                  <a:schemeClr val="tx1">
                    <a:alpha val="75000"/>
                  </a:schemeClr>
                </a:glow>
              </a:effectLst>
              <a:latin typeface="Amador" panose="02000000000000000000" pitchFamily="2" charset="77"/>
            </a:endParaRPr>
          </a:p>
          <a:p>
            <a:pPr algn="ctr"/>
            <a:r>
              <a:rPr lang="en-US" sz="4000" dirty="0">
                <a:solidFill>
                  <a:schemeClr val="bg1"/>
                </a:solidFill>
                <a:effectLst>
                  <a:glow rad="101600">
                    <a:schemeClr val="tx1">
                      <a:alpha val="75000"/>
                    </a:schemeClr>
                  </a:glow>
                </a:effectLst>
                <a:latin typeface="Amador" panose="02000000000000000000" pitchFamily="2" charset="77"/>
              </a:rPr>
              <a:t>Leviticus 25:10</a:t>
            </a:r>
          </a:p>
        </p:txBody>
      </p:sp>
    </p:spTree>
    <p:extLst>
      <p:ext uri="{BB962C8B-B14F-4D97-AF65-F5344CB8AC3E}">
        <p14:creationId xmlns:p14="http://schemas.microsoft.com/office/powerpoint/2010/main" val="11042466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loor, indoor, red, blanket&#10;&#10;Description automatically generated">
            <a:extLst>
              <a:ext uri="{FF2B5EF4-FFF2-40B4-BE49-F238E27FC236}">
                <a16:creationId xmlns:a16="http://schemas.microsoft.com/office/drawing/2014/main" id="{60957665-EDA3-FD43-AFFB-01901F2538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7C02BC9A-2F73-5C40-ADFC-EB81964A910F}"/>
              </a:ext>
            </a:extLst>
          </p:cNvPr>
          <p:cNvSpPr>
            <a:spLocks noGrp="1"/>
          </p:cNvSpPr>
          <p:nvPr>
            <p:ph idx="1"/>
          </p:nvPr>
        </p:nvSpPr>
        <p:spPr>
          <a:xfrm>
            <a:off x="838200" y="3268662"/>
            <a:ext cx="10515600" cy="3372168"/>
          </a:xfrm>
        </p:spPr>
        <p:txBody>
          <a:bodyPr>
            <a:normAutofit/>
          </a:bodyPr>
          <a:lstStyle/>
          <a:p>
            <a:pPr marL="971550" lvl="1" indent="-514350">
              <a:spcAft>
                <a:spcPts val="800"/>
              </a:spcAft>
              <a:buAutoNum type="arabicPeriod"/>
            </a:pPr>
            <a:r>
              <a:rPr lang="en-US" sz="3200" dirty="0">
                <a:solidFill>
                  <a:schemeClr val="bg1"/>
                </a:solidFill>
                <a:effectLst>
                  <a:glow rad="101600">
                    <a:schemeClr val="tx1">
                      <a:alpha val="75000"/>
                    </a:schemeClr>
                  </a:glow>
                </a:effectLst>
                <a:cs typeface="Times New Roman" panose="02020603050405020304" pitchFamily="18" charset="0"/>
              </a:rPr>
              <a:t>God is being systematically removed from the fabric of American culture</a:t>
            </a:r>
          </a:p>
          <a:p>
            <a:pPr marL="971550" lvl="1" indent="-514350">
              <a:spcAft>
                <a:spcPts val="800"/>
              </a:spcAft>
              <a:buAutoNum type="arabicPeriod"/>
            </a:pPr>
            <a:r>
              <a:rPr lang="en-US" sz="3200" dirty="0">
                <a:solidFill>
                  <a:schemeClr val="bg1"/>
                </a:solidFill>
                <a:effectLst>
                  <a:glow rad="101600">
                    <a:schemeClr val="tx1">
                      <a:alpha val="75000"/>
                    </a:schemeClr>
                  </a:glow>
                </a:effectLst>
                <a:cs typeface="Times New Roman" panose="02020603050405020304" pitchFamily="18" charset="0"/>
              </a:rPr>
              <a:t>Christian morality is under heavy attack and immorality is rampant (atheism, abortion, homosexuality, etc.).</a:t>
            </a:r>
          </a:p>
          <a:p>
            <a:pPr marL="971550" lvl="1" indent="-514350">
              <a:spcAft>
                <a:spcPts val="800"/>
              </a:spcAft>
              <a:buAutoNum type="arabicPeriod"/>
            </a:pPr>
            <a:r>
              <a:rPr lang="en-US" sz="3200" dirty="0">
                <a:solidFill>
                  <a:schemeClr val="bg1"/>
                </a:solidFill>
                <a:effectLst>
                  <a:glow rad="101600">
                    <a:schemeClr val="tx1">
                      <a:alpha val="75000"/>
                    </a:schemeClr>
                  </a:glow>
                </a:effectLst>
                <a:cs typeface="Times New Roman" panose="02020603050405020304" pitchFamily="18" charset="0"/>
              </a:rPr>
              <a:t>Evolution is taught as fact in public education, and God/the Bible/prayer are being pushed out.</a:t>
            </a:r>
          </a:p>
        </p:txBody>
      </p:sp>
      <p:sp>
        <p:nvSpPr>
          <p:cNvPr id="5" name="TextBox 4">
            <a:extLst>
              <a:ext uri="{FF2B5EF4-FFF2-40B4-BE49-F238E27FC236}">
                <a16:creationId xmlns:a16="http://schemas.microsoft.com/office/drawing/2014/main" id="{9ACAD1DD-A189-8940-908E-7B6E87A1E507}"/>
              </a:ext>
            </a:extLst>
          </p:cNvPr>
          <p:cNvSpPr txBox="1"/>
          <p:nvPr/>
        </p:nvSpPr>
        <p:spPr>
          <a:xfrm>
            <a:off x="432251" y="2280239"/>
            <a:ext cx="11759749" cy="726417"/>
          </a:xfrm>
          <a:prstGeom prst="rect">
            <a:avLst/>
          </a:prstGeom>
          <a:noFill/>
        </p:spPr>
        <p:txBody>
          <a:bodyPr wrap="square" rtlCol="0">
            <a:spAutoFit/>
          </a:bodyPr>
          <a:lstStyle/>
          <a:p>
            <a:pPr>
              <a:lnSpc>
                <a:spcPts val="5500"/>
              </a:lnSpc>
            </a:pPr>
            <a:r>
              <a:rPr lang="en-US" sz="3600" b="1" dirty="0">
                <a:solidFill>
                  <a:schemeClr val="bg1"/>
                </a:solidFill>
                <a:effectLst>
                  <a:glow rad="101600">
                    <a:schemeClr val="tx1">
                      <a:alpha val="75000"/>
                    </a:schemeClr>
                  </a:glow>
                </a:effectLst>
                <a:latin typeface="Avenir Black" panose="02000503020000020003" pitchFamily="2" charset="0"/>
              </a:rPr>
              <a:t>WHAT IS HAPPENING IN AMERICAN CULTURE?</a:t>
            </a:r>
          </a:p>
        </p:txBody>
      </p:sp>
    </p:spTree>
    <p:extLst>
      <p:ext uri="{BB962C8B-B14F-4D97-AF65-F5344CB8AC3E}">
        <p14:creationId xmlns:p14="http://schemas.microsoft.com/office/powerpoint/2010/main" val="54331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floor, indoor, red, blanket&#10;&#10;Description automatically generated">
            <a:extLst>
              <a:ext uri="{FF2B5EF4-FFF2-40B4-BE49-F238E27FC236}">
                <a16:creationId xmlns:a16="http://schemas.microsoft.com/office/drawing/2014/main" id="{8FD8EA70-95D0-0F40-8849-79D55E5E3D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14" name="Freeform: Shape 13">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outdoor, person, mountain, sky&#10;&#10;Description automatically generated">
            <a:extLst>
              <a:ext uri="{FF2B5EF4-FFF2-40B4-BE49-F238E27FC236}">
                <a16:creationId xmlns:a16="http://schemas.microsoft.com/office/drawing/2014/main" id="{A391C7DA-8F21-0C4F-A652-873FE19F9F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63089" y="1"/>
            <a:ext cx="7128913" cy="6853457"/>
          </a:xfrm>
          <a:custGeom>
            <a:avLst/>
            <a:gdLst>
              <a:gd name="connsiteX0" fmla="*/ 2343548 w 7128913"/>
              <a:gd name="connsiteY0" fmla="*/ 0 h 6853457"/>
              <a:gd name="connsiteX1" fmla="*/ 5168877 w 7128913"/>
              <a:gd name="connsiteY1" fmla="*/ 0 h 6853457"/>
              <a:gd name="connsiteX2" fmla="*/ 5218299 w 7128913"/>
              <a:gd name="connsiteY2" fmla="*/ 19487 h 6853457"/>
              <a:gd name="connsiteX3" fmla="*/ 7014769 w 7128913"/>
              <a:gd name="connsiteY3" fmla="*/ 1610837 h 6853457"/>
              <a:gd name="connsiteX4" fmla="*/ 7128913 w 7128913"/>
              <a:gd name="connsiteY4" fmla="*/ 1827198 h 6853457"/>
              <a:gd name="connsiteX5" fmla="*/ 7128913 w 7128913"/>
              <a:gd name="connsiteY5" fmla="*/ 5131581 h 6853457"/>
              <a:gd name="connsiteX6" fmla="*/ 7091067 w 7128913"/>
              <a:gd name="connsiteY6" fmla="*/ 5210750 h 6853457"/>
              <a:gd name="connsiteX7" fmla="*/ 5546646 w 7128913"/>
              <a:gd name="connsiteY7" fmla="*/ 6783375 h 6853457"/>
              <a:gd name="connsiteX8" fmla="*/ 5409811 w 7128913"/>
              <a:gd name="connsiteY8" fmla="*/ 6853457 h 6853457"/>
              <a:gd name="connsiteX9" fmla="*/ 2102613 w 7128913"/>
              <a:gd name="connsiteY9" fmla="*/ 6853457 h 6853457"/>
              <a:gd name="connsiteX10" fmla="*/ 1965779 w 7128913"/>
              <a:gd name="connsiteY10" fmla="*/ 6783375 h 6853457"/>
              <a:gd name="connsiteX11" fmla="*/ 0 w 7128913"/>
              <a:gd name="connsiteY11" fmla="*/ 3480517 h 6853457"/>
              <a:gd name="connsiteX12" fmla="*/ 2294125 w 7128913"/>
              <a:gd name="connsiteY12" fmla="*/ 19487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11" name="TextBox 10">
            <a:extLst>
              <a:ext uri="{FF2B5EF4-FFF2-40B4-BE49-F238E27FC236}">
                <a16:creationId xmlns:a16="http://schemas.microsoft.com/office/drawing/2014/main" id="{E512A405-0732-2F4F-9D4D-B6C206DC191E}"/>
              </a:ext>
            </a:extLst>
          </p:cNvPr>
          <p:cNvSpPr txBox="1"/>
          <p:nvPr/>
        </p:nvSpPr>
        <p:spPr>
          <a:xfrm>
            <a:off x="237010" y="1858000"/>
            <a:ext cx="4659512" cy="5136021"/>
          </a:xfrm>
          <a:prstGeom prst="rect">
            <a:avLst/>
          </a:prstGeom>
          <a:noFill/>
        </p:spPr>
        <p:txBody>
          <a:bodyPr wrap="square" rtlCol="0">
            <a:spAutoFit/>
          </a:bodyPr>
          <a:lstStyle/>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SPIRITUAL CORRUPTION – </a:t>
            </a:r>
            <a:r>
              <a:rPr lang="en-US" sz="2800" i="1" dirty="0">
                <a:solidFill>
                  <a:schemeClr val="bg1"/>
                </a:solidFill>
                <a:effectLst>
                  <a:glow rad="101600">
                    <a:schemeClr val="tx1">
                      <a:alpha val="75000"/>
                    </a:schemeClr>
                  </a:glow>
                </a:effectLst>
                <a:latin typeface="Avenir Black" panose="02000503020000020003" pitchFamily="2" charset="0"/>
              </a:rPr>
              <a:t>Genesis 6:5-12</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IMMINENT DESTRUCTION – </a:t>
            </a:r>
            <a:r>
              <a:rPr lang="en-US" sz="2800" b="1" dirty="0">
                <a:solidFill>
                  <a:schemeClr val="bg1"/>
                </a:solidFill>
                <a:effectLst>
                  <a:glow rad="101600">
                    <a:schemeClr val="tx1">
                      <a:alpha val="75000"/>
                    </a:schemeClr>
                  </a:glow>
                </a:effectLst>
                <a:latin typeface="Avenir Black" panose="02000503020000020003" pitchFamily="2" charset="0"/>
              </a:rPr>
              <a:t>2 Peter 3:1-10</a:t>
            </a:r>
          </a:p>
          <a:p>
            <a:pPr>
              <a:lnSpc>
                <a:spcPts val="3000"/>
              </a:lnSpc>
            </a:pPr>
            <a:endParaRPr lang="en-US" sz="3600" b="1" dirty="0">
              <a:solidFill>
                <a:schemeClr val="bg1"/>
              </a:solidFill>
              <a:effectLst>
                <a:glow rad="101600">
                  <a:schemeClr val="tx1">
                    <a:alpha val="75000"/>
                  </a:schemeClr>
                </a:glow>
              </a:effectLst>
              <a:latin typeface="Avenir Black" panose="02000503020000020003" pitchFamily="2" charset="0"/>
            </a:endParaRPr>
          </a:p>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GOD’S TEMPORARY TOLERATION – </a:t>
            </a:r>
          </a:p>
          <a:p>
            <a:pPr>
              <a:lnSpc>
                <a:spcPts val="3000"/>
              </a:lnSpc>
            </a:pPr>
            <a:r>
              <a:rPr lang="en-US" sz="3600" b="1" dirty="0">
                <a:solidFill>
                  <a:schemeClr val="bg1"/>
                </a:solidFill>
                <a:effectLst>
                  <a:glow rad="101600">
                    <a:schemeClr val="tx1">
                      <a:alpha val="75000"/>
                    </a:schemeClr>
                  </a:glow>
                </a:effectLst>
                <a:latin typeface="Avenir Black" panose="02000503020000020003" pitchFamily="2" charset="0"/>
              </a:rPr>
              <a:t>    </a:t>
            </a:r>
            <a:r>
              <a:rPr lang="en-US" sz="2800" b="1" dirty="0">
                <a:solidFill>
                  <a:schemeClr val="bg1"/>
                </a:solidFill>
                <a:effectLst>
                  <a:glow rad="101600">
                    <a:schemeClr val="tx1">
                      <a:alpha val="75000"/>
                    </a:schemeClr>
                  </a:glow>
                </a:effectLst>
                <a:latin typeface="Avenir Black" panose="02000503020000020003" pitchFamily="2" charset="0"/>
              </a:rPr>
              <a:t>2 Peter 3:9</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p:txBody>
      </p:sp>
      <p:sp>
        <p:nvSpPr>
          <p:cNvPr id="12" name="TextBox 11">
            <a:extLst>
              <a:ext uri="{FF2B5EF4-FFF2-40B4-BE49-F238E27FC236}">
                <a16:creationId xmlns:a16="http://schemas.microsoft.com/office/drawing/2014/main" id="{BE90229B-59FA-5941-8189-66D7AC0CE77F}"/>
              </a:ext>
            </a:extLst>
          </p:cNvPr>
          <p:cNvSpPr txBox="1"/>
          <p:nvPr/>
        </p:nvSpPr>
        <p:spPr>
          <a:xfrm>
            <a:off x="163973" y="458268"/>
            <a:ext cx="11864053" cy="831510"/>
          </a:xfrm>
          <a:prstGeom prst="rect">
            <a:avLst/>
          </a:prstGeom>
          <a:noFill/>
        </p:spPr>
        <p:txBody>
          <a:bodyPr wrap="square" rtlCol="0">
            <a:spAutoFit/>
          </a:bodyPr>
          <a:lstStyle/>
          <a:p>
            <a:pPr algn="ctr">
              <a:lnSpc>
                <a:spcPts val="5500"/>
              </a:lnSpc>
            </a:pPr>
            <a:r>
              <a:rPr lang="en-US" sz="7200" b="1" dirty="0">
                <a:solidFill>
                  <a:schemeClr val="bg1"/>
                </a:solidFill>
                <a:effectLst>
                  <a:glow rad="101600">
                    <a:schemeClr val="tx1">
                      <a:alpha val="75000"/>
                    </a:schemeClr>
                  </a:glow>
                </a:effectLst>
                <a:latin typeface="Avenir Black" panose="02000503020000020003" pitchFamily="2" charset="0"/>
              </a:rPr>
              <a:t>THREE SIMILARITIES:</a:t>
            </a:r>
          </a:p>
        </p:txBody>
      </p:sp>
    </p:spTree>
    <p:extLst>
      <p:ext uri="{BB962C8B-B14F-4D97-AF65-F5344CB8AC3E}">
        <p14:creationId xmlns:p14="http://schemas.microsoft.com/office/powerpoint/2010/main" val="1978532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500"/>
                                        <p:tgtEl>
                                          <p:spTgt spid="11">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fade">
                                      <p:cBhvr>
                                        <p:cTn id="2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C42FE6D-09A1-E54F-9071-F265D92C1A83}"/>
              </a:ext>
            </a:extLst>
          </p:cNvPr>
          <p:cNvSpPr>
            <a:spLocks noGrp="1"/>
          </p:cNvSpPr>
          <p:nvPr>
            <p:ph type="title"/>
          </p:nvPr>
        </p:nvSpPr>
        <p:spPr>
          <a:xfrm>
            <a:off x="219919" y="625033"/>
            <a:ext cx="11690429" cy="5752617"/>
          </a:xfrm>
        </p:spPr>
        <p:txBody>
          <a:bodyPr>
            <a:normAutofit fontScale="90000"/>
          </a:bodyPr>
          <a:lstStyle/>
          <a:p>
            <a:pPr algn="ctr"/>
            <a:r>
              <a:rPr lang="en-US" dirty="0">
                <a:solidFill>
                  <a:schemeClr val="bg2"/>
                </a:solidFill>
                <a:latin typeface="+mn-lt"/>
                <a:cs typeface="Times New Roman" panose="02020603050405020304" pitchFamily="18" charset="0"/>
              </a:rPr>
              <a:t>“Therefore, since all these things will be dissolved, what manner of persons ought you to be in </a:t>
            </a:r>
            <a:r>
              <a:rPr lang="en-US" b="1" dirty="0">
                <a:solidFill>
                  <a:schemeClr val="bg2"/>
                </a:solidFill>
                <a:latin typeface="+mn-lt"/>
                <a:cs typeface="Times New Roman" panose="02020603050405020304" pitchFamily="18" charset="0"/>
              </a:rPr>
              <a:t>holy conduct </a:t>
            </a:r>
            <a:r>
              <a:rPr lang="en-US" dirty="0">
                <a:solidFill>
                  <a:schemeClr val="bg2"/>
                </a:solidFill>
                <a:latin typeface="+mn-lt"/>
                <a:cs typeface="Times New Roman" panose="02020603050405020304" pitchFamily="18" charset="0"/>
              </a:rPr>
              <a:t>and </a:t>
            </a:r>
            <a:r>
              <a:rPr lang="en-US" b="1" dirty="0">
                <a:solidFill>
                  <a:schemeClr val="bg2"/>
                </a:solidFill>
                <a:latin typeface="+mn-lt"/>
                <a:cs typeface="Times New Roman" panose="02020603050405020304" pitchFamily="18" charset="0"/>
              </a:rPr>
              <a:t>godliness</a:t>
            </a:r>
            <a:r>
              <a:rPr lang="en-US" dirty="0">
                <a:solidFill>
                  <a:schemeClr val="bg2"/>
                </a:solidFill>
                <a:latin typeface="+mn-lt"/>
                <a:cs typeface="Times New Roman" panose="02020603050405020304" pitchFamily="18" charset="0"/>
              </a:rPr>
              <a:t>, looking for and hastening the coming of the day of God....</a:t>
            </a:r>
            <a:br>
              <a:rPr lang="en-US" dirty="0">
                <a:solidFill>
                  <a:schemeClr val="bg2"/>
                </a:solidFill>
                <a:latin typeface="+mn-lt"/>
                <a:cs typeface="Times New Roman" panose="02020603050405020304" pitchFamily="18" charset="0"/>
              </a:rPr>
            </a:br>
            <a:r>
              <a:rPr lang="en-US" dirty="0">
                <a:solidFill>
                  <a:schemeClr val="bg2"/>
                </a:solidFill>
                <a:latin typeface="+mn-lt"/>
                <a:cs typeface="Times New Roman" panose="02020603050405020304" pitchFamily="18" charset="0"/>
              </a:rPr>
              <a:t>Therefore, beloved, looking forward to these things, be </a:t>
            </a:r>
            <a:r>
              <a:rPr lang="en-US" b="1" dirty="0">
                <a:solidFill>
                  <a:schemeClr val="bg2"/>
                </a:solidFill>
                <a:latin typeface="+mn-lt"/>
                <a:cs typeface="Times New Roman" panose="02020603050405020304" pitchFamily="18" charset="0"/>
              </a:rPr>
              <a:t>diligent</a:t>
            </a:r>
            <a:r>
              <a:rPr lang="en-US" dirty="0">
                <a:solidFill>
                  <a:schemeClr val="bg2"/>
                </a:solidFill>
                <a:latin typeface="+mn-lt"/>
                <a:cs typeface="Times New Roman" panose="02020603050405020304" pitchFamily="18" charset="0"/>
              </a:rPr>
              <a:t> to be found by Him in </a:t>
            </a:r>
            <a:r>
              <a:rPr lang="en-US" b="1" dirty="0">
                <a:solidFill>
                  <a:schemeClr val="bg2"/>
                </a:solidFill>
                <a:latin typeface="+mn-lt"/>
                <a:cs typeface="Times New Roman" panose="02020603050405020304" pitchFamily="18" charset="0"/>
              </a:rPr>
              <a:t>peace</a:t>
            </a:r>
            <a:r>
              <a:rPr lang="en-US" dirty="0">
                <a:solidFill>
                  <a:schemeClr val="bg2"/>
                </a:solidFill>
                <a:latin typeface="+mn-lt"/>
                <a:cs typeface="Times New Roman" panose="02020603050405020304" pitchFamily="18" charset="0"/>
              </a:rPr>
              <a:t>, without </a:t>
            </a:r>
            <a:r>
              <a:rPr lang="en-US" b="1" dirty="0">
                <a:solidFill>
                  <a:schemeClr val="bg2"/>
                </a:solidFill>
                <a:latin typeface="+mn-lt"/>
                <a:cs typeface="Times New Roman" panose="02020603050405020304" pitchFamily="18" charset="0"/>
              </a:rPr>
              <a:t>spot</a:t>
            </a:r>
            <a:r>
              <a:rPr lang="en-US" dirty="0">
                <a:solidFill>
                  <a:schemeClr val="bg2"/>
                </a:solidFill>
                <a:latin typeface="+mn-lt"/>
                <a:cs typeface="Times New Roman" panose="02020603050405020304" pitchFamily="18" charset="0"/>
              </a:rPr>
              <a:t> and </a:t>
            </a:r>
            <a:r>
              <a:rPr lang="en-US" b="1" dirty="0">
                <a:solidFill>
                  <a:schemeClr val="bg2"/>
                </a:solidFill>
                <a:latin typeface="+mn-lt"/>
                <a:cs typeface="Times New Roman" panose="02020603050405020304" pitchFamily="18" charset="0"/>
              </a:rPr>
              <a:t>blameless</a:t>
            </a:r>
            <a:r>
              <a:rPr lang="en-US" dirty="0">
                <a:solidFill>
                  <a:schemeClr val="bg2"/>
                </a:solidFill>
                <a:latin typeface="+mn-lt"/>
                <a:cs typeface="Times New Roman" panose="02020603050405020304" pitchFamily="18" charset="0"/>
              </a:rPr>
              <a:t>; and consider that the longsuffering of our Lord is </a:t>
            </a:r>
            <a:r>
              <a:rPr lang="en-US" b="1" dirty="0">
                <a:solidFill>
                  <a:schemeClr val="bg2"/>
                </a:solidFill>
                <a:latin typeface="+mn-lt"/>
                <a:cs typeface="Times New Roman" panose="02020603050405020304" pitchFamily="18" charset="0"/>
              </a:rPr>
              <a:t>salvation</a:t>
            </a:r>
            <a:r>
              <a:rPr lang="en-US" dirty="0">
                <a:solidFill>
                  <a:schemeClr val="bg2"/>
                </a:solidFill>
                <a:latin typeface="+mn-lt"/>
                <a:cs typeface="Times New Roman" panose="02020603050405020304" pitchFamily="18" charset="0"/>
              </a:rPr>
              <a:t>....”</a:t>
            </a:r>
            <a:br>
              <a:rPr lang="en-US" dirty="0">
                <a:solidFill>
                  <a:schemeClr val="bg2"/>
                </a:solidFill>
                <a:latin typeface="+mn-lt"/>
                <a:cs typeface="Times New Roman" panose="02020603050405020304" pitchFamily="18" charset="0"/>
              </a:rPr>
            </a:br>
            <a:br>
              <a:rPr lang="en-US" dirty="0">
                <a:solidFill>
                  <a:schemeClr val="bg2"/>
                </a:solidFill>
                <a:latin typeface="+mn-lt"/>
                <a:cs typeface="Times New Roman" panose="02020603050405020304" pitchFamily="18" charset="0"/>
              </a:rPr>
            </a:br>
            <a:r>
              <a:rPr lang="en-US" dirty="0">
                <a:solidFill>
                  <a:schemeClr val="bg2"/>
                </a:solidFill>
                <a:latin typeface="+mn-lt"/>
                <a:cs typeface="Times New Roman" panose="02020603050405020304" pitchFamily="18" charset="0"/>
              </a:rPr>
              <a:t>2 Peter 3:11-15</a:t>
            </a:r>
          </a:p>
        </p:txBody>
      </p:sp>
    </p:spTree>
    <p:extLst>
      <p:ext uri="{BB962C8B-B14F-4D97-AF65-F5344CB8AC3E}">
        <p14:creationId xmlns:p14="http://schemas.microsoft.com/office/powerpoint/2010/main" val="24355310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water, reptile, animal, table&#10;&#10;Description automatically generated">
            <a:extLst>
              <a:ext uri="{FF2B5EF4-FFF2-40B4-BE49-F238E27FC236}">
                <a16:creationId xmlns:a16="http://schemas.microsoft.com/office/drawing/2014/main" id="{56791EEF-4A39-F942-B600-E516CB460A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6" name="TextBox 5">
            <a:extLst>
              <a:ext uri="{FF2B5EF4-FFF2-40B4-BE49-F238E27FC236}">
                <a16:creationId xmlns:a16="http://schemas.microsoft.com/office/drawing/2014/main" id="{C5DE0A85-D2FD-5D44-9CFF-191F2BB5AAE0}"/>
              </a:ext>
            </a:extLst>
          </p:cNvPr>
          <p:cNvSpPr txBox="1"/>
          <p:nvPr/>
        </p:nvSpPr>
        <p:spPr>
          <a:xfrm>
            <a:off x="-163630" y="2444816"/>
            <a:ext cx="12830476" cy="2631490"/>
          </a:xfrm>
          <a:prstGeom prst="rect">
            <a:avLst/>
          </a:prstGeom>
          <a:noFill/>
        </p:spPr>
        <p:txBody>
          <a:bodyPr wrap="square" rtlCol="0">
            <a:spAutoFit/>
          </a:bodyPr>
          <a:lstStyle/>
          <a:p>
            <a:r>
              <a:rPr lang="en-US" sz="16500" b="1" dirty="0">
                <a:solidFill>
                  <a:schemeClr val="bg2">
                    <a:alpha val="80000"/>
                  </a:schemeClr>
                </a:solidFill>
                <a:effectLst>
                  <a:outerShdw blurRad="50800" dist="38100" dir="2700000" algn="tl" rotWithShape="0">
                    <a:prstClr val="black">
                      <a:alpha val="40000"/>
                    </a:prstClr>
                  </a:outerShdw>
                </a:effectLst>
                <a:latin typeface="Ratio Heavy" panose="02000503000000020004" pitchFamily="2" charset="77"/>
              </a:rPr>
              <a:t>THE WORLD</a:t>
            </a:r>
          </a:p>
        </p:txBody>
      </p:sp>
      <p:sp>
        <p:nvSpPr>
          <p:cNvPr id="7" name="TextBox 6">
            <a:extLst>
              <a:ext uri="{FF2B5EF4-FFF2-40B4-BE49-F238E27FC236}">
                <a16:creationId xmlns:a16="http://schemas.microsoft.com/office/drawing/2014/main" id="{4FD03B8F-7208-4948-91A6-4146246F11F5}"/>
              </a:ext>
            </a:extLst>
          </p:cNvPr>
          <p:cNvSpPr txBox="1"/>
          <p:nvPr/>
        </p:nvSpPr>
        <p:spPr>
          <a:xfrm>
            <a:off x="0" y="2560320"/>
            <a:ext cx="12191999" cy="523220"/>
          </a:xfrm>
          <a:prstGeom prst="rect">
            <a:avLst/>
          </a:prstGeom>
          <a:noFill/>
        </p:spPr>
        <p:txBody>
          <a:bodyPr wrap="square" rtlCol="0">
            <a:spAutoFit/>
          </a:bodyPr>
          <a:lstStyle/>
          <a:p>
            <a:pPr algn="ctr"/>
            <a:r>
              <a:rPr lang="en-US" sz="2800" b="1" dirty="0">
                <a:solidFill>
                  <a:schemeClr val="bg2"/>
                </a:solidFill>
                <a:effectLst>
                  <a:outerShdw blurRad="50800" dist="38100" dir="2700000" algn="tl" rotWithShape="0">
                    <a:prstClr val="black">
                      <a:alpha val="40000"/>
                    </a:prstClr>
                  </a:outerShdw>
                </a:effectLst>
                <a:latin typeface="Ratio Heavy" panose="02000503000000020004" pitchFamily="2" charset="77"/>
              </a:rPr>
              <a:t>VACATION BIBLE SCHOOL</a:t>
            </a:r>
          </a:p>
        </p:txBody>
      </p:sp>
      <p:pic>
        <p:nvPicPr>
          <p:cNvPr id="8" name="Picture 7">
            <a:extLst>
              <a:ext uri="{FF2B5EF4-FFF2-40B4-BE49-F238E27FC236}">
                <a16:creationId xmlns:a16="http://schemas.microsoft.com/office/drawing/2014/main" id="{6B287FE5-8F29-764E-98BB-2A6D57EF2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37090" y="5845747"/>
            <a:ext cx="882719" cy="875600"/>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625315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B9B9-4814-9D4C-86E7-E677A2A1CC4A}"/>
              </a:ext>
            </a:extLst>
          </p:cNvPr>
          <p:cNvSpPr>
            <a:spLocks noGrp="1"/>
          </p:cNvSpPr>
          <p:nvPr>
            <p:ph type="title"/>
          </p:nvPr>
        </p:nvSpPr>
        <p:spPr>
          <a:xfrm>
            <a:off x="838200" y="2498522"/>
            <a:ext cx="10515600" cy="1325563"/>
          </a:xfrm>
        </p:spPr>
        <p:txBody>
          <a:bodyPr>
            <a:normAutofit/>
          </a:bodyPr>
          <a:lstStyle/>
          <a:p>
            <a:pPr algn="ctr"/>
            <a:r>
              <a:rPr lang="en-US" sz="5400" dirty="0">
                <a:solidFill>
                  <a:schemeClr val="bg2"/>
                </a:solidFill>
                <a:latin typeface="+mn-lt"/>
                <a:cs typeface="Times New Roman" panose="02020603050405020304" pitchFamily="18" charset="0"/>
              </a:rPr>
              <a:t>Time changes things, doesn’t it?</a:t>
            </a:r>
          </a:p>
        </p:txBody>
      </p:sp>
    </p:spTree>
    <p:extLst>
      <p:ext uri="{BB962C8B-B14F-4D97-AF65-F5344CB8AC3E}">
        <p14:creationId xmlns:p14="http://schemas.microsoft.com/office/powerpoint/2010/main" val="409516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black, wall, piece&#10;&#10;Description automatically generated">
            <a:extLst>
              <a:ext uri="{FF2B5EF4-FFF2-40B4-BE49-F238E27FC236}">
                <a16:creationId xmlns:a16="http://schemas.microsoft.com/office/drawing/2014/main" id="{D84789F7-C07D-B243-9CB7-41341DD3D9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8E692BB-4601-3F4A-885D-4F7D0E875F23}"/>
              </a:ext>
            </a:extLst>
          </p:cNvPr>
          <p:cNvSpPr txBox="1"/>
          <p:nvPr/>
        </p:nvSpPr>
        <p:spPr>
          <a:xfrm>
            <a:off x="114301" y="12065"/>
            <a:ext cx="11944350" cy="732316"/>
          </a:xfrm>
          <a:prstGeom prst="rect">
            <a:avLst/>
          </a:prstGeom>
          <a:noFill/>
        </p:spPr>
        <p:txBody>
          <a:bodyPr wrap="square" rtlCol="0">
            <a:spAutoFit/>
          </a:bodyPr>
          <a:lstStyle/>
          <a:p>
            <a:pPr algn="ctr">
              <a:lnSpc>
                <a:spcPts val="5500"/>
              </a:lnSpc>
            </a:pPr>
            <a:r>
              <a:rPr lang="en-US" sz="3800" b="1" dirty="0">
                <a:solidFill>
                  <a:schemeClr val="bg1"/>
                </a:solidFill>
                <a:effectLst>
                  <a:glow rad="101600">
                    <a:schemeClr val="tx1">
                      <a:alpha val="75000"/>
                    </a:schemeClr>
                  </a:glow>
                </a:effectLst>
                <a:latin typeface="Avenir Black" panose="02000503020000020003" pitchFamily="2" charset="0"/>
              </a:rPr>
              <a:t>I. “THE SPIRITUAL CONDITION OF THE WORLD”</a:t>
            </a:r>
          </a:p>
        </p:txBody>
      </p:sp>
      <p:pic>
        <p:nvPicPr>
          <p:cNvPr id="10" name="Picture 9" descr="A close up of an animal&#10;&#10;Description automatically generated">
            <a:extLst>
              <a:ext uri="{FF2B5EF4-FFF2-40B4-BE49-F238E27FC236}">
                <a16:creationId xmlns:a16="http://schemas.microsoft.com/office/drawing/2014/main" id="{24C89CA6-A9D8-4641-9AA3-86DB4DB80F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6205"/>
            <a:ext cx="8067554" cy="5652182"/>
          </a:xfrm>
          <a:prstGeom prst="rect">
            <a:avLst/>
          </a:prstGeom>
          <a:effectLst>
            <a:outerShdw blurRad="165100" dist="63500" dir="5400000" sx="111000" sy="111000" algn="ctr" rotWithShape="0">
              <a:srgbClr val="000000">
                <a:alpha val="73000"/>
              </a:srgbClr>
            </a:outerShdw>
          </a:effectLst>
        </p:spPr>
      </p:pic>
      <p:sp>
        <p:nvSpPr>
          <p:cNvPr id="8" name="TextBox 7">
            <a:extLst>
              <a:ext uri="{FF2B5EF4-FFF2-40B4-BE49-F238E27FC236}">
                <a16:creationId xmlns:a16="http://schemas.microsoft.com/office/drawing/2014/main" id="{8113FB02-BA2C-C94D-B610-84B80331C215}"/>
              </a:ext>
            </a:extLst>
          </p:cNvPr>
          <p:cNvSpPr txBox="1"/>
          <p:nvPr/>
        </p:nvSpPr>
        <p:spPr>
          <a:xfrm>
            <a:off x="795396" y="879315"/>
            <a:ext cx="8669441" cy="805990"/>
          </a:xfrm>
          <a:prstGeom prst="rect">
            <a:avLst/>
          </a:prstGeom>
          <a:noFill/>
        </p:spPr>
        <p:txBody>
          <a:bodyPr wrap="square" rtlCol="0">
            <a:spAutoFit/>
          </a:bodyPr>
          <a:lstStyle/>
          <a:p>
            <a:pPr>
              <a:lnSpc>
                <a:spcPts val="5500"/>
              </a:lnSpc>
            </a:pPr>
            <a:r>
              <a:rPr lang="en-US" sz="4800" b="1" dirty="0">
                <a:solidFill>
                  <a:schemeClr val="bg1"/>
                </a:solidFill>
                <a:effectLst>
                  <a:glow rad="101600">
                    <a:schemeClr val="tx1">
                      <a:alpha val="75000"/>
                    </a:schemeClr>
                  </a:glow>
                </a:effectLst>
                <a:latin typeface="Avenir Black" panose="02000503020000020003" pitchFamily="2" charset="0"/>
              </a:rPr>
              <a:t>1. A SERPENT </a:t>
            </a:r>
            <a:r>
              <a:rPr lang="en-US" sz="3200" b="1" dirty="0">
                <a:solidFill>
                  <a:schemeClr val="bg1"/>
                </a:solidFill>
                <a:effectLst>
                  <a:glow rad="101600">
                    <a:schemeClr val="tx1">
                      <a:alpha val="75000"/>
                    </a:schemeClr>
                  </a:glow>
                </a:effectLst>
                <a:latin typeface="Avenir Black" panose="02000503020000020003" pitchFamily="2" charset="0"/>
              </a:rPr>
              <a:t>– GENESIS 1-3</a:t>
            </a:r>
          </a:p>
        </p:txBody>
      </p:sp>
      <p:sp>
        <p:nvSpPr>
          <p:cNvPr id="11" name="TextBox 10">
            <a:extLst>
              <a:ext uri="{FF2B5EF4-FFF2-40B4-BE49-F238E27FC236}">
                <a16:creationId xmlns:a16="http://schemas.microsoft.com/office/drawing/2014/main" id="{78B7E0CB-F0DC-DC41-83D9-C340DFC3E2A1}"/>
              </a:ext>
            </a:extLst>
          </p:cNvPr>
          <p:cNvSpPr txBox="1"/>
          <p:nvPr/>
        </p:nvSpPr>
        <p:spPr>
          <a:xfrm>
            <a:off x="2458675" y="1772817"/>
            <a:ext cx="9227917" cy="4401205"/>
          </a:xfrm>
          <a:prstGeom prst="rect">
            <a:avLst/>
          </a:prstGeom>
          <a:noFill/>
        </p:spPr>
        <p:txBody>
          <a:bodyPr wrap="square" rtlCol="0">
            <a:spAutoFit/>
          </a:bodyPr>
          <a:lstStyle/>
          <a:p>
            <a:pPr algn="r"/>
            <a:r>
              <a:rPr lang="en-US" sz="28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rPr>
              <a:t>“Then God saw everything that He had made, and indeed it was very good.” – Genesis 1:31</a:t>
            </a:r>
          </a:p>
          <a:p>
            <a:pPr algn="r"/>
            <a:endParaRPr lang="en-US" sz="28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endParaRPr>
          </a:p>
          <a:p>
            <a:pPr algn="r"/>
            <a:r>
              <a:rPr lang="en-US" sz="28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rPr>
              <a:t>“There is none righteous, no, not one…for all have sinned and fall short of the glory of God.” – Romans 3:10, 23</a:t>
            </a:r>
          </a:p>
          <a:p>
            <a:pPr algn="r"/>
            <a:endParaRPr lang="en-US" sz="28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endParaRPr>
          </a:p>
          <a:p>
            <a:pPr algn="r"/>
            <a:r>
              <a:rPr lang="en-US" sz="28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rPr>
              <a:t>“Therefore, just as through one man sin entered the world, and death through sin, and thus death spread to all men, because all sinned.” – Romans 5:12</a:t>
            </a:r>
          </a:p>
          <a:p>
            <a:pPr algn="r"/>
            <a:endParaRPr lang="en-US" sz="28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endParaRPr>
          </a:p>
        </p:txBody>
      </p:sp>
    </p:spTree>
    <p:extLst>
      <p:ext uri="{BB962C8B-B14F-4D97-AF65-F5344CB8AC3E}">
        <p14:creationId xmlns:p14="http://schemas.microsoft.com/office/powerpoint/2010/main" val="5294535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3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20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20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black, wall, piece&#10;&#10;Description automatically generated">
            <a:extLst>
              <a:ext uri="{FF2B5EF4-FFF2-40B4-BE49-F238E27FC236}">
                <a16:creationId xmlns:a16="http://schemas.microsoft.com/office/drawing/2014/main" id="{D84789F7-C07D-B243-9CB7-41341DD3D9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8E692BB-4601-3F4A-885D-4F7D0E875F23}"/>
              </a:ext>
            </a:extLst>
          </p:cNvPr>
          <p:cNvSpPr txBox="1"/>
          <p:nvPr/>
        </p:nvSpPr>
        <p:spPr>
          <a:xfrm>
            <a:off x="114301" y="12065"/>
            <a:ext cx="11944350" cy="732316"/>
          </a:xfrm>
          <a:prstGeom prst="rect">
            <a:avLst/>
          </a:prstGeom>
          <a:noFill/>
        </p:spPr>
        <p:txBody>
          <a:bodyPr wrap="square" rtlCol="0">
            <a:spAutoFit/>
          </a:bodyPr>
          <a:lstStyle/>
          <a:p>
            <a:pPr algn="ctr">
              <a:lnSpc>
                <a:spcPts val="5500"/>
              </a:lnSpc>
            </a:pPr>
            <a:r>
              <a:rPr lang="en-US" sz="3800" b="1" dirty="0">
                <a:solidFill>
                  <a:schemeClr val="bg1"/>
                </a:solidFill>
                <a:effectLst>
                  <a:glow rad="101600">
                    <a:schemeClr val="tx1">
                      <a:alpha val="75000"/>
                    </a:schemeClr>
                  </a:glow>
                </a:effectLst>
                <a:latin typeface="Avenir Black" panose="02000503020000020003" pitchFamily="2" charset="0"/>
              </a:rPr>
              <a:t>I. “THE SPIRITUAL CONDITION OF THE WORLD”</a:t>
            </a:r>
          </a:p>
        </p:txBody>
      </p:sp>
      <p:pic>
        <p:nvPicPr>
          <p:cNvPr id="10" name="Picture 9" descr="A close up of an animal&#10;&#10;Description automatically generated">
            <a:extLst>
              <a:ext uri="{FF2B5EF4-FFF2-40B4-BE49-F238E27FC236}">
                <a16:creationId xmlns:a16="http://schemas.microsoft.com/office/drawing/2014/main" id="{24C89CA6-A9D8-4641-9AA3-86DB4DB80F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06205"/>
            <a:ext cx="8067554" cy="5652182"/>
          </a:xfrm>
          <a:prstGeom prst="rect">
            <a:avLst/>
          </a:prstGeom>
          <a:effectLst>
            <a:outerShdw blurRad="165100" dist="63500" dir="5400000" sx="111000" sy="111000" algn="ctr" rotWithShape="0">
              <a:srgbClr val="000000">
                <a:alpha val="73000"/>
              </a:srgbClr>
            </a:outerShdw>
          </a:effectLst>
        </p:spPr>
      </p:pic>
      <p:sp>
        <p:nvSpPr>
          <p:cNvPr id="8" name="TextBox 7">
            <a:extLst>
              <a:ext uri="{FF2B5EF4-FFF2-40B4-BE49-F238E27FC236}">
                <a16:creationId xmlns:a16="http://schemas.microsoft.com/office/drawing/2014/main" id="{8113FB02-BA2C-C94D-B610-84B80331C215}"/>
              </a:ext>
            </a:extLst>
          </p:cNvPr>
          <p:cNvSpPr txBox="1"/>
          <p:nvPr/>
        </p:nvSpPr>
        <p:spPr>
          <a:xfrm>
            <a:off x="795396" y="879315"/>
            <a:ext cx="8669441" cy="805990"/>
          </a:xfrm>
          <a:prstGeom prst="rect">
            <a:avLst/>
          </a:prstGeom>
          <a:noFill/>
        </p:spPr>
        <p:txBody>
          <a:bodyPr wrap="square" rtlCol="0">
            <a:spAutoFit/>
          </a:bodyPr>
          <a:lstStyle/>
          <a:p>
            <a:pPr>
              <a:lnSpc>
                <a:spcPts val="5500"/>
              </a:lnSpc>
            </a:pPr>
            <a:r>
              <a:rPr lang="en-US" sz="4800" b="1" dirty="0">
                <a:solidFill>
                  <a:schemeClr val="bg1"/>
                </a:solidFill>
                <a:effectLst>
                  <a:glow rad="101600">
                    <a:schemeClr val="tx1">
                      <a:alpha val="75000"/>
                    </a:schemeClr>
                  </a:glow>
                </a:effectLst>
                <a:latin typeface="Avenir Black" panose="02000503020000020003" pitchFamily="2" charset="0"/>
              </a:rPr>
              <a:t>1. A SERPENT </a:t>
            </a:r>
            <a:r>
              <a:rPr lang="en-US" sz="3200" b="1" dirty="0">
                <a:solidFill>
                  <a:schemeClr val="bg1"/>
                </a:solidFill>
                <a:effectLst>
                  <a:glow rad="101600">
                    <a:schemeClr val="tx1">
                      <a:alpha val="75000"/>
                    </a:schemeClr>
                  </a:glow>
                </a:effectLst>
                <a:latin typeface="Avenir Black" panose="02000503020000020003" pitchFamily="2" charset="0"/>
              </a:rPr>
              <a:t>– GENESIS 1-3</a:t>
            </a:r>
          </a:p>
        </p:txBody>
      </p:sp>
      <p:sp>
        <p:nvSpPr>
          <p:cNvPr id="9" name="TextBox 8">
            <a:extLst>
              <a:ext uri="{FF2B5EF4-FFF2-40B4-BE49-F238E27FC236}">
                <a16:creationId xmlns:a16="http://schemas.microsoft.com/office/drawing/2014/main" id="{D481E61A-3803-2F45-8D1F-13962E9D2ADB}"/>
              </a:ext>
            </a:extLst>
          </p:cNvPr>
          <p:cNvSpPr txBox="1"/>
          <p:nvPr/>
        </p:nvSpPr>
        <p:spPr>
          <a:xfrm>
            <a:off x="5500687" y="3168332"/>
            <a:ext cx="5700713" cy="1754326"/>
          </a:xfrm>
          <a:prstGeom prst="rect">
            <a:avLst/>
          </a:prstGeom>
          <a:noFill/>
        </p:spPr>
        <p:txBody>
          <a:bodyPr wrap="square" rtlCol="0">
            <a:spAutoFit/>
          </a:bodyPr>
          <a:lstStyle/>
          <a:p>
            <a:pPr marL="457200" indent="-457200">
              <a:buFontTx/>
              <a:buChar char="-"/>
            </a:pPr>
            <a:r>
              <a:rPr lang="en-US" sz="36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rPr>
              <a:t>Sowing doubt – vs. 1</a:t>
            </a:r>
          </a:p>
          <a:p>
            <a:pPr marL="457200" indent="-457200">
              <a:buFontTx/>
              <a:buChar char="-"/>
            </a:pPr>
            <a:r>
              <a:rPr lang="en-US" sz="36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rPr>
              <a:t>Lying – vs. 4</a:t>
            </a:r>
          </a:p>
          <a:p>
            <a:pPr marL="457200" indent="-457200">
              <a:buFontTx/>
              <a:buChar char="-"/>
            </a:pPr>
            <a:r>
              <a:rPr lang="en-US" sz="36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rPr>
              <a:t>Twisting the truth – vs. 5</a:t>
            </a:r>
          </a:p>
        </p:txBody>
      </p:sp>
      <p:sp>
        <p:nvSpPr>
          <p:cNvPr id="12" name="TextBox 11">
            <a:extLst>
              <a:ext uri="{FF2B5EF4-FFF2-40B4-BE49-F238E27FC236}">
                <a16:creationId xmlns:a16="http://schemas.microsoft.com/office/drawing/2014/main" id="{A2228A84-0E44-42C9-AE15-40880DFCD4AC}"/>
              </a:ext>
            </a:extLst>
          </p:cNvPr>
          <p:cNvSpPr txBox="1"/>
          <p:nvPr/>
        </p:nvSpPr>
        <p:spPr>
          <a:xfrm>
            <a:off x="2458675" y="1772817"/>
            <a:ext cx="9227917" cy="954107"/>
          </a:xfrm>
          <a:prstGeom prst="rect">
            <a:avLst/>
          </a:prstGeom>
          <a:noFill/>
        </p:spPr>
        <p:txBody>
          <a:bodyPr wrap="square" rtlCol="0">
            <a:spAutoFit/>
          </a:bodyPr>
          <a:lstStyle/>
          <a:p>
            <a:pPr algn="r"/>
            <a:r>
              <a:rPr lang="en-US" sz="2800" b="1" dirty="0">
                <a:solidFill>
                  <a:schemeClr val="bg1"/>
                </a:solidFill>
                <a:effectLst>
                  <a:glow rad="101600">
                    <a:schemeClr val="tx1">
                      <a:alpha val="75000"/>
                    </a:schemeClr>
                  </a:glow>
                  <a:outerShdw blurRad="203200" dist="38100" dir="5400000" algn="t" rotWithShape="0">
                    <a:prstClr val="black">
                      <a:alpha val="75000"/>
                    </a:prstClr>
                  </a:outerShdw>
                </a:effectLst>
                <a:cs typeface="Times New Roman" panose="02020603050405020304" pitchFamily="18" charset="0"/>
              </a:rPr>
              <a:t>“Then God saw everything that He had made, and indeed it was very good.” – Genesis 1:31</a:t>
            </a:r>
          </a:p>
        </p:txBody>
      </p:sp>
    </p:spTree>
    <p:extLst>
      <p:ext uri="{BB962C8B-B14F-4D97-AF65-F5344CB8AC3E}">
        <p14:creationId xmlns:p14="http://schemas.microsoft.com/office/powerpoint/2010/main" val="26867951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2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20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B9B9-4814-9D4C-86E7-E677A2A1CC4A}"/>
              </a:ext>
            </a:extLst>
          </p:cNvPr>
          <p:cNvSpPr>
            <a:spLocks noGrp="1"/>
          </p:cNvSpPr>
          <p:nvPr>
            <p:ph type="title"/>
          </p:nvPr>
        </p:nvSpPr>
        <p:spPr>
          <a:xfrm>
            <a:off x="895350" y="1982806"/>
            <a:ext cx="10401300" cy="2663787"/>
          </a:xfrm>
        </p:spPr>
        <p:txBody>
          <a:bodyPr>
            <a:normAutofit fontScale="90000"/>
          </a:bodyPr>
          <a:lstStyle/>
          <a:p>
            <a:pPr algn="ctr"/>
            <a:r>
              <a:rPr lang="en-US" b="1" i="1" dirty="0">
                <a:solidFill>
                  <a:schemeClr val="bg2"/>
                </a:solidFill>
                <a:latin typeface="+mn-lt"/>
                <a:cs typeface="Times New Roman" panose="02020603050405020304" pitchFamily="18" charset="0"/>
              </a:rPr>
              <a:t>“ </a:t>
            </a:r>
            <a:r>
              <a:rPr lang="en-US" b="1" dirty="0">
                <a:solidFill>
                  <a:schemeClr val="bg2"/>
                </a:solidFill>
                <a:latin typeface="+mn-lt"/>
                <a:cs typeface="Times New Roman" panose="02020603050405020304" pitchFamily="18" charset="0"/>
              </a:rPr>
              <a:t>For all that is in the world—the lust of the flesh, the lust of the eyes, and the pride of life—is not of the Father but is of the world.”</a:t>
            </a:r>
            <a:br>
              <a:rPr lang="en-US" b="1" dirty="0">
                <a:solidFill>
                  <a:schemeClr val="bg2"/>
                </a:solidFill>
                <a:latin typeface="+mn-lt"/>
                <a:cs typeface="Times New Roman" panose="02020603050405020304" pitchFamily="18" charset="0"/>
              </a:rPr>
            </a:br>
            <a:br>
              <a:rPr lang="en-US" b="1" dirty="0">
                <a:solidFill>
                  <a:schemeClr val="bg2"/>
                </a:solidFill>
                <a:latin typeface="+mn-lt"/>
                <a:cs typeface="Times New Roman" panose="02020603050405020304" pitchFamily="18" charset="0"/>
              </a:rPr>
            </a:br>
            <a:r>
              <a:rPr lang="en-US" b="1" dirty="0">
                <a:solidFill>
                  <a:schemeClr val="bg2"/>
                </a:solidFill>
                <a:latin typeface="+mn-lt"/>
                <a:cs typeface="Times New Roman" panose="02020603050405020304" pitchFamily="18" charset="0"/>
              </a:rPr>
              <a:t>1 John 2:16</a:t>
            </a:r>
          </a:p>
        </p:txBody>
      </p:sp>
    </p:spTree>
    <p:extLst>
      <p:ext uri="{BB962C8B-B14F-4D97-AF65-F5344CB8AC3E}">
        <p14:creationId xmlns:p14="http://schemas.microsoft.com/office/powerpoint/2010/main" val="3932797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water, reptile, animal, table&#10;&#10;Description automatically generated">
            <a:extLst>
              <a:ext uri="{FF2B5EF4-FFF2-40B4-BE49-F238E27FC236}">
                <a16:creationId xmlns:a16="http://schemas.microsoft.com/office/drawing/2014/main" id="{C500CD89-1F36-AB48-B037-CBF59EBF205A}"/>
              </a:ext>
            </a:extLst>
          </p:cNvPr>
          <p:cNvPicPr>
            <a:picLocks noChangeAspect="1"/>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le 1">
            <a:extLst>
              <a:ext uri="{FF2B5EF4-FFF2-40B4-BE49-F238E27FC236}">
                <a16:creationId xmlns:a16="http://schemas.microsoft.com/office/drawing/2014/main" id="{20FCB9B9-4814-9D4C-86E7-E677A2A1CC4A}"/>
              </a:ext>
            </a:extLst>
          </p:cNvPr>
          <p:cNvSpPr>
            <a:spLocks noGrp="1"/>
          </p:cNvSpPr>
          <p:nvPr>
            <p:ph type="title"/>
          </p:nvPr>
        </p:nvSpPr>
        <p:spPr>
          <a:xfrm>
            <a:off x="250785" y="1327159"/>
            <a:ext cx="11690429" cy="4203682"/>
          </a:xfrm>
        </p:spPr>
        <p:txBody>
          <a:bodyPr>
            <a:noAutofit/>
          </a:bodyPr>
          <a:lstStyle/>
          <a:p>
            <a:pPr algn="ctr"/>
            <a:r>
              <a:rPr lang="en-US" sz="8000" dirty="0">
                <a:solidFill>
                  <a:schemeClr val="bg2"/>
                </a:solidFill>
                <a:effectLst>
                  <a:outerShdw blurRad="50800" dist="38100" dir="2700000" algn="tl" rotWithShape="0">
                    <a:prstClr val="black">
                      <a:alpha val="40000"/>
                    </a:prstClr>
                  </a:outerShdw>
                </a:effectLst>
                <a:latin typeface="Azo Sans Uber" panose="02000000000000000000" pitchFamily="2" charset="77"/>
                <a:cs typeface="Big Caslon Medium" panose="02000603090000020003" pitchFamily="2" charset="-79"/>
              </a:rPr>
              <a:t>Lust of the flesh</a:t>
            </a:r>
            <a:br>
              <a:rPr lang="en-US" sz="8000" dirty="0">
                <a:solidFill>
                  <a:schemeClr val="bg2"/>
                </a:solidFill>
                <a:effectLst>
                  <a:outerShdw blurRad="50800" dist="38100" dir="2700000" algn="tl" rotWithShape="0">
                    <a:prstClr val="black">
                      <a:alpha val="40000"/>
                    </a:prstClr>
                  </a:outerShdw>
                </a:effectLst>
                <a:latin typeface="Azo Sans Uber" panose="02000000000000000000" pitchFamily="2" charset="77"/>
                <a:cs typeface="Big Caslon Medium" panose="02000603090000020003" pitchFamily="2" charset="-79"/>
              </a:rPr>
            </a:br>
            <a:r>
              <a:rPr lang="en-US" sz="8500" dirty="0">
                <a:solidFill>
                  <a:schemeClr val="bg2"/>
                </a:solidFill>
                <a:effectLst>
                  <a:outerShdw blurRad="50800" dist="38100" dir="2700000" algn="tl" rotWithShape="0">
                    <a:prstClr val="black">
                      <a:alpha val="40000"/>
                    </a:prstClr>
                  </a:outerShdw>
                </a:effectLst>
                <a:latin typeface="Azo Sans Uber" panose="02000000000000000000" pitchFamily="2" charset="77"/>
                <a:cs typeface="Big Caslon Medium" panose="02000603090000020003" pitchFamily="2" charset="-79"/>
              </a:rPr>
              <a:t>lust of the eyes</a:t>
            </a:r>
            <a:br>
              <a:rPr lang="en-US" sz="8000" dirty="0">
                <a:solidFill>
                  <a:schemeClr val="bg2"/>
                </a:solidFill>
                <a:effectLst>
                  <a:outerShdw blurRad="50800" dist="38100" dir="2700000" algn="tl" rotWithShape="0">
                    <a:prstClr val="black">
                      <a:alpha val="40000"/>
                    </a:prstClr>
                  </a:outerShdw>
                </a:effectLst>
                <a:latin typeface="Azo Sans Uber" panose="02000000000000000000" pitchFamily="2" charset="77"/>
                <a:cs typeface="Big Caslon Medium" panose="02000603090000020003" pitchFamily="2" charset="-79"/>
              </a:rPr>
            </a:br>
            <a:r>
              <a:rPr lang="en-US" sz="11500" dirty="0">
                <a:solidFill>
                  <a:schemeClr val="bg2"/>
                </a:solidFill>
                <a:effectLst>
                  <a:outerShdw blurRad="50800" dist="38100" dir="2700000" algn="tl" rotWithShape="0">
                    <a:prstClr val="black">
                      <a:alpha val="40000"/>
                    </a:prstClr>
                  </a:outerShdw>
                </a:effectLst>
                <a:latin typeface="Azo Sans Uber" panose="02000000000000000000" pitchFamily="2" charset="77"/>
                <a:cs typeface="Big Caslon Medium" panose="02000603090000020003" pitchFamily="2" charset="-79"/>
              </a:rPr>
              <a:t>pride of life</a:t>
            </a:r>
          </a:p>
        </p:txBody>
      </p:sp>
    </p:spTree>
    <p:extLst>
      <p:ext uri="{BB962C8B-B14F-4D97-AF65-F5344CB8AC3E}">
        <p14:creationId xmlns:p14="http://schemas.microsoft.com/office/powerpoint/2010/main" val="2473137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black, wall, piece&#10;&#10;Description automatically generated">
            <a:extLst>
              <a:ext uri="{FF2B5EF4-FFF2-40B4-BE49-F238E27FC236}">
                <a16:creationId xmlns:a16="http://schemas.microsoft.com/office/drawing/2014/main" id="{D84789F7-C07D-B243-9CB7-41341DD3D9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A close up of a fire&#10;&#10;Description automatically generated">
            <a:extLst>
              <a:ext uri="{FF2B5EF4-FFF2-40B4-BE49-F238E27FC236}">
                <a16:creationId xmlns:a16="http://schemas.microsoft.com/office/drawing/2014/main" id="{ABF65AE8-79AD-7F4B-938C-20CFEDAF3F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28721"/>
            <a:ext cx="5291559" cy="6629280"/>
          </a:xfrm>
          <a:prstGeom prst="rect">
            <a:avLst/>
          </a:prstGeom>
        </p:spPr>
      </p:pic>
      <p:sp>
        <p:nvSpPr>
          <p:cNvPr id="8" name="TextBox 7">
            <a:extLst>
              <a:ext uri="{FF2B5EF4-FFF2-40B4-BE49-F238E27FC236}">
                <a16:creationId xmlns:a16="http://schemas.microsoft.com/office/drawing/2014/main" id="{8113FB02-BA2C-C94D-B610-84B80331C215}"/>
              </a:ext>
            </a:extLst>
          </p:cNvPr>
          <p:cNvSpPr txBox="1"/>
          <p:nvPr/>
        </p:nvSpPr>
        <p:spPr>
          <a:xfrm>
            <a:off x="1999886" y="1230291"/>
            <a:ext cx="8669441" cy="805990"/>
          </a:xfrm>
          <a:prstGeom prst="rect">
            <a:avLst/>
          </a:prstGeom>
          <a:noFill/>
        </p:spPr>
        <p:txBody>
          <a:bodyPr wrap="square" rtlCol="0">
            <a:spAutoFit/>
          </a:bodyPr>
          <a:lstStyle/>
          <a:p>
            <a:pPr>
              <a:lnSpc>
                <a:spcPts val="5500"/>
              </a:lnSpc>
            </a:pPr>
            <a:r>
              <a:rPr lang="en-US" sz="4800" b="1" dirty="0">
                <a:solidFill>
                  <a:schemeClr val="bg1"/>
                </a:solidFill>
                <a:effectLst>
                  <a:glow rad="101600">
                    <a:schemeClr val="tx1">
                      <a:alpha val="75000"/>
                    </a:schemeClr>
                  </a:glow>
                </a:effectLst>
                <a:latin typeface="Avenir Black" panose="02000503020000020003" pitchFamily="2" charset="0"/>
              </a:rPr>
              <a:t>2. A SACRIFICE </a:t>
            </a:r>
            <a:r>
              <a:rPr lang="en-US" sz="3200" b="1" dirty="0">
                <a:solidFill>
                  <a:schemeClr val="bg1"/>
                </a:solidFill>
                <a:effectLst>
                  <a:glow rad="101600">
                    <a:schemeClr val="tx1">
                      <a:alpha val="75000"/>
                    </a:schemeClr>
                  </a:glow>
                </a:effectLst>
                <a:latin typeface="Avenir Black" panose="02000503020000020003" pitchFamily="2" charset="0"/>
              </a:rPr>
              <a:t>– GENESIS 4:1-16</a:t>
            </a:r>
          </a:p>
        </p:txBody>
      </p:sp>
      <p:sp>
        <p:nvSpPr>
          <p:cNvPr id="13" name="TextBox 12">
            <a:extLst>
              <a:ext uri="{FF2B5EF4-FFF2-40B4-BE49-F238E27FC236}">
                <a16:creationId xmlns:a16="http://schemas.microsoft.com/office/drawing/2014/main" id="{E2D26D63-10BA-824C-9AF0-DCBCD69267A8}"/>
              </a:ext>
            </a:extLst>
          </p:cNvPr>
          <p:cNvSpPr txBox="1"/>
          <p:nvPr/>
        </p:nvSpPr>
        <p:spPr>
          <a:xfrm>
            <a:off x="3181033" y="2639434"/>
            <a:ext cx="8877618" cy="3212418"/>
          </a:xfrm>
          <a:prstGeom prst="rect">
            <a:avLst/>
          </a:prstGeom>
          <a:noFill/>
        </p:spPr>
        <p:txBody>
          <a:bodyPr wrap="square" rtlCol="0">
            <a:spAutoFit/>
          </a:bodyPr>
          <a:lstStyle/>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COMPROMISE – Genesis 4:3</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COMPARISON – Genesis 4:4b-5a</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CHOICE – Genesis 4:8</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CONSEQUENCES – Genesis 4:9-16</a:t>
            </a:r>
          </a:p>
          <a:p>
            <a:pPr>
              <a:lnSpc>
                <a:spcPts val="3000"/>
              </a:lnSpc>
            </a:pPr>
            <a:endParaRPr lang="en-US" sz="3600" b="1" dirty="0">
              <a:solidFill>
                <a:schemeClr val="bg1"/>
              </a:solidFill>
              <a:effectLst>
                <a:glow rad="101600">
                  <a:schemeClr val="tx1">
                    <a:alpha val="75000"/>
                  </a:schemeClr>
                </a:glow>
              </a:effectLst>
              <a:latin typeface="Avenir Black" panose="02000503020000020003" pitchFamily="2" charset="0"/>
            </a:endParaRPr>
          </a:p>
        </p:txBody>
      </p:sp>
      <p:sp>
        <p:nvSpPr>
          <p:cNvPr id="9" name="TextBox 8">
            <a:extLst>
              <a:ext uri="{FF2B5EF4-FFF2-40B4-BE49-F238E27FC236}">
                <a16:creationId xmlns:a16="http://schemas.microsoft.com/office/drawing/2014/main" id="{042D8250-9BA2-114E-A36F-24CD6D35B2BB}"/>
              </a:ext>
            </a:extLst>
          </p:cNvPr>
          <p:cNvSpPr txBox="1"/>
          <p:nvPr/>
        </p:nvSpPr>
        <p:spPr>
          <a:xfrm>
            <a:off x="114301" y="12065"/>
            <a:ext cx="11944350" cy="732252"/>
          </a:xfrm>
          <a:prstGeom prst="rect">
            <a:avLst/>
          </a:prstGeom>
          <a:noFill/>
        </p:spPr>
        <p:txBody>
          <a:bodyPr wrap="square" rtlCol="0">
            <a:spAutoFit/>
          </a:bodyPr>
          <a:lstStyle/>
          <a:p>
            <a:pPr algn="ctr">
              <a:lnSpc>
                <a:spcPts val="5500"/>
              </a:lnSpc>
            </a:pPr>
            <a:r>
              <a:rPr lang="en-US" sz="3800" b="1" dirty="0">
                <a:solidFill>
                  <a:schemeClr val="bg1"/>
                </a:solidFill>
                <a:effectLst>
                  <a:glow rad="101600">
                    <a:schemeClr val="tx1">
                      <a:alpha val="75000"/>
                    </a:schemeClr>
                  </a:glow>
                </a:effectLst>
                <a:latin typeface="Avenir Black" panose="02000503020000020003" pitchFamily="2" charset="0"/>
              </a:rPr>
              <a:t>I. “THE SPIRITUAL CONDITION OF THE WORLD”</a:t>
            </a:r>
          </a:p>
        </p:txBody>
      </p:sp>
    </p:spTree>
    <p:extLst>
      <p:ext uri="{BB962C8B-B14F-4D97-AF65-F5344CB8AC3E}">
        <p14:creationId xmlns:p14="http://schemas.microsoft.com/office/powerpoint/2010/main" val="106119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3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fade">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xEl>
                                              <p:pRg st="2" end="2"/>
                                            </p:txEl>
                                          </p:spTgt>
                                        </p:tgtEl>
                                        <p:attrNameLst>
                                          <p:attrName>style.visibility</p:attrName>
                                        </p:attrNameLst>
                                      </p:cBhvr>
                                      <p:to>
                                        <p:strVal val="visible"/>
                                      </p:to>
                                    </p:set>
                                    <p:animEffect transition="in" filter="fade">
                                      <p:cBhvr>
                                        <p:cTn id="20" dur="500"/>
                                        <p:tgtEl>
                                          <p:spTgt spid="1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Effect transition="in" filter="fade">
                                      <p:cBhvr>
                                        <p:cTn id="25" dur="500"/>
                                        <p:tgtEl>
                                          <p:spTgt spid="1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xEl>
                                              <p:pRg st="6" end="6"/>
                                            </p:txEl>
                                          </p:spTgt>
                                        </p:tgtEl>
                                        <p:attrNameLst>
                                          <p:attrName>style.visibility</p:attrName>
                                        </p:attrNameLst>
                                      </p:cBhvr>
                                      <p:to>
                                        <p:strVal val="visible"/>
                                      </p:to>
                                    </p:set>
                                    <p:animEffect transition="in" filter="fade">
                                      <p:cBhvr>
                                        <p:cTn id="30"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ake, black, wall, piece&#10;&#10;Description automatically generated">
            <a:extLst>
              <a:ext uri="{FF2B5EF4-FFF2-40B4-BE49-F238E27FC236}">
                <a16:creationId xmlns:a16="http://schemas.microsoft.com/office/drawing/2014/main" id="{D84789F7-C07D-B243-9CB7-41341DD3D9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descr="A person that is standing in the dark&#10;&#10;Description automatically generated">
            <a:extLst>
              <a:ext uri="{FF2B5EF4-FFF2-40B4-BE49-F238E27FC236}">
                <a16:creationId xmlns:a16="http://schemas.microsoft.com/office/drawing/2014/main" id="{ABB2250E-182A-DC49-A84C-87209DC898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04173"/>
            <a:ext cx="8450001" cy="6858000"/>
          </a:xfrm>
          <a:prstGeom prst="rect">
            <a:avLst/>
          </a:prstGeom>
          <a:effectLst>
            <a:outerShdw blurRad="241300" dir="7680000" sx="99000" sy="99000" algn="ctr" rotWithShape="0">
              <a:schemeClr val="bg1"/>
            </a:outerShdw>
          </a:effectLst>
        </p:spPr>
      </p:pic>
      <p:sp>
        <p:nvSpPr>
          <p:cNvPr id="8" name="TextBox 7">
            <a:extLst>
              <a:ext uri="{FF2B5EF4-FFF2-40B4-BE49-F238E27FC236}">
                <a16:creationId xmlns:a16="http://schemas.microsoft.com/office/drawing/2014/main" id="{8113FB02-BA2C-C94D-B610-84B80331C215}"/>
              </a:ext>
            </a:extLst>
          </p:cNvPr>
          <p:cNvSpPr txBox="1"/>
          <p:nvPr/>
        </p:nvSpPr>
        <p:spPr>
          <a:xfrm>
            <a:off x="2037276" y="1070695"/>
            <a:ext cx="9282898" cy="805990"/>
          </a:xfrm>
          <a:prstGeom prst="rect">
            <a:avLst/>
          </a:prstGeom>
          <a:noFill/>
        </p:spPr>
        <p:txBody>
          <a:bodyPr wrap="square" rtlCol="0">
            <a:spAutoFit/>
          </a:bodyPr>
          <a:lstStyle/>
          <a:p>
            <a:pPr>
              <a:lnSpc>
                <a:spcPts val="5500"/>
              </a:lnSpc>
            </a:pPr>
            <a:r>
              <a:rPr lang="en-US" sz="4800" b="1" dirty="0">
                <a:solidFill>
                  <a:schemeClr val="bg1"/>
                </a:solidFill>
                <a:effectLst>
                  <a:glow rad="101600">
                    <a:schemeClr val="tx1">
                      <a:alpha val="75000"/>
                    </a:schemeClr>
                  </a:glow>
                </a:effectLst>
                <a:latin typeface="Avenir Black" panose="02000503020000020003" pitchFamily="2" charset="0"/>
              </a:rPr>
              <a:t>3. A SELECTION </a:t>
            </a:r>
            <a:r>
              <a:rPr lang="en-US" sz="3200" b="1" dirty="0">
                <a:solidFill>
                  <a:schemeClr val="bg1"/>
                </a:solidFill>
                <a:effectLst>
                  <a:glow rad="101600">
                    <a:schemeClr val="tx1">
                      <a:alpha val="75000"/>
                    </a:schemeClr>
                  </a:glow>
                </a:effectLst>
                <a:latin typeface="Avenir Black" panose="02000503020000020003" pitchFamily="2" charset="0"/>
              </a:rPr>
              <a:t>– GENESIS 4:16-6:4</a:t>
            </a:r>
          </a:p>
        </p:txBody>
      </p:sp>
      <p:sp>
        <p:nvSpPr>
          <p:cNvPr id="10" name="TextBox 9">
            <a:extLst>
              <a:ext uri="{FF2B5EF4-FFF2-40B4-BE49-F238E27FC236}">
                <a16:creationId xmlns:a16="http://schemas.microsoft.com/office/drawing/2014/main" id="{86FA9D6D-11D8-344D-87DF-79336D20B0A9}"/>
              </a:ext>
            </a:extLst>
          </p:cNvPr>
          <p:cNvSpPr txBox="1"/>
          <p:nvPr/>
        </p:nvSpPr>
        <p:spPr>
          <a:xfrm>
            <a:off x="2819199" y="2597303"/>
            <a:ext cx="9239452" cy="2442976"/>
          </a:xfrm>
          <a:prstGeom prst="rect">
            <a:avLst/>
          </a:prstGeom>
          <a:noFill/>
        </p:spPr>
        <p:txBody>
          <a:bodyPr wrap="square" rtlCol="0">
            <a:spAutoFit/>
          </a:bodyPr>
          <a:lstStyle/>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CAIN’S LINEAGE – Genesis 4:19,23-24</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SETH’S LINEAGE – Genesis 4:26</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a:p>
            <a:pPr marL="571500" indent="-571500">
              <a:lnSpc>
                <a:spcPts val="3000"/>
              </a:lnSpc>
              <a:buFontTx/>
              <a:buChar char="-"/>
            </a:pPr>
            <a:r>
              <a:rPr lang="en-US" sz="3600" b="1" dirty="0">
                <a:solidFill>
                  <a:schemeClr val="bg1"/>
                </a:solidFill>
                <a:effectLst>
                  <a:glow rad="101600">
                    <a:schemeClr val="tx1">
                      <a:alpha val="75000"/>
                    </a:schemeClr>
                  </a:glow>
                </a:effectLst>
                <a:latin typeface="Avenir Black" panose="02000503020000020003" pitchFamily="2" charset="0"/>
              </a:rPr>
              <a:t>GENESIS 6:1-2 – The Turning Point...</a:t>
            </a:r>
          </a:p>
          <a:p>
            <a:pPr marL="571500" indent="-571500">
              <a:lnSpc>
                <a:spcPts val="3000"/>
              </a:lnSpc>
              <a:buFontTx/>
              <a:buChar char="-"/>
            </a:pPr>
            <a:endParaRPr lang="en-US" sz="3600" b="1" dirty="0">
              <a:solidFill>
                <a:schemeClr val="bg1"/>
              </a:solidFill>
              <a:effectLst>
                <a:glow rad="101600">
                  <a:schemeClr val="tx1">
                    <a:alpha val="75000"/>
                  </a:schemeClr>
                </a:glow>
              </a:effectLst>
              <a:latin typeface="Avenir Black" panose="02000503020000020003" pitchFamily="2" charset="0"/>
            </a:endParaRPr>
          </a:p>
        </p:txBody>
      </p:sp>
      <p:sp>
        <p:nvSpPr>
          <p:cNvPr id="6" name="TextBox 5">
            <a:extLst>
              <a:ext uri="{FF2B5EF4-FFF2-40B4-BE49-F238E27FC236}">
                <a16:creationId xmlns:a16="http://schemas.microsoft.com/office/drawing/2014/main" id="{255D4C1E-2496-BC4B-A05B-5BA5354FF0D6}"/>
              </a:ext>
            </a:extLst>
          </p:cNvPr>
          <p:cNvSpPr txBox="1"/>
          <p:nvPr/>
        </p:nvSpPr>
        <p:spPr>
          <a:xfrm>
            <a:off x="114301" y="12065"/>
            <a:ext cx="11944350" cy="732252"/>
          </a:xfrm>
          <a:prstGeom prst="rect">
            <a:avLst/>
          </a:prstGeom>
          <a:noFill/>
        </p:spPr>
        <p:txBody>
          <a:bodyPr wrap="square" rtlCol="0">
            <a:spAutoFit/>
          </a:bodyPr>
          <a:lstStyle/>
          <a:p>
            <a:pPr algn="ctr">
              <a:lnSpc>
                <a:spcPts val="5500"/>
              </a:lnSpc>
            </a:pPr>
            <a:r>
              <a:rPr lang="en-US" sz="3800" b="1" dirty="0">
                <a:solidFill>
                  <a:schemeClr val="bg1"/>
                </a:solidFill>
                <a:effectLst>
                  <a:glow rad="101600">
                    <a:schemeClr val="tx1">
                      <a:alpha val="75000"/>
                    </a:schemeClr>
                  </a:glow>
                </a:effectLst>
                <a:latin typeface="Avenir Black" panose="02000503020000020003" pitchFamily="2" charset="0"/>
              </a:rPr>
              <a:t>I. “THE SPIRITUAL CONDITION OF THE WORLD”</a:t>
            </a:r>
          </a:p>
        </p:txBody>
      </p:sp>
    </p:spTree>
    <p:extLst>
      <p:ext uri="{BB962C8B-B14F-4D97-AF65-F5344CB8AC3E}">
        <p14:creationId xmlns:p14="http://schemas.microsoft.com/office/powerpoint/2010/main" val="147482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2000"/>
                                        <p:tgtEl>
                                          <p:spTgt spid="1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2" end="2"/>
                                            </p:txEl>
                                          </p:spTgt>
                                        </p:tgtEl>
                                        <p:attrNameLst>
                                          <p:attrName>style.visibility</p:attrName>
                                        </p:attrNameLst>
                                      </p:cBhvr>
                                      <p:to>
                                        <p:strVal val="visible"/>
                                      </p:to>
                                    </p:set>
                                    <p:animEffect transition="in" filter="fade">
                                      <p:cBhvr>
                                        <p:cTn id="20" dur="500"/>
                                        <p:tgtEl>
                                          <p:spTgt spid="10">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503</TotalTime>
  <Words>1152</Words>
  <Application>Microsoft Office PowerPoint</Application>
  <PresentationFormat>Widescreen</PresentationFormat>
  <Paragraphs>111</Paragraphs>
  <Slides>24</Slides>
  <Notes>1</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Azo Sans Uber</vt:lpstr>
      <vt:lpstr>Calibri Light</vt:lpstr>
      <vt:lpstr>Avenir Heavy Oblique</vt:lpstr>
      <vt:lpstr>Courier New</vt:lpstr>
      <vt:lpstr>Avenir Book</vt:lpstr>
      <vt:lpstr>Ratio Heavy</vt:lpstr>
      <vt:lpstr>Calibri</vt:lpstr>
      <vt:lpstr>Avenir Black</vt:lpstr>
      <vt:lpstr>Avenir Medium Oblique</vt:lpstr>
      <vt:lpstr>Avenir Black Oblique</vt:lpstr>
      <vt:lpstr>Arial</vt:lpstr>
      <vt:lpstr>Amador</vt:lpstr>
      <vt:lpstr>Avenir Light Oblique</vt:lpstr>
      <vt:lpstr>Office Theme</vt:lpstr>
      <vt:lpstr>PowerPoint Presentation</vt:lpstr>
      <vt:lpstr>PowerPoint Presentation</vt:lpstr>
      <vt:lpstr>Time changes things, doesn’t it?</vt:lpstr>
      <vt:lpstr>PowerPoint Presentation</vt:lpstr>
      <vt:lpstr>PowerPoint Presentation</vt:lpstr>
      <vt:lpstr>“ For all that is in the world—the lust of the flesh, the lust of the eyes, and the pride of life—is not of the Father but is of the world.”  1 John 2:16</vt:lpstr>
      <vt:lpstr>Lust of the flesh lust of the eyes pride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“Therefore, since all these things will be dissolved, what manner of persons ought you to be in holy conduct and godliness, looking for and hastening the coming of the day of God.... Therefore, beloved, looking forward to these things, be diligent to be found by Him in peace, without spot and blameless; and consider that the longsuffering of our Lord is salvation....”  2 Peter 3:11-15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Jeremy Pate</dc:creator>
  <cp:lastModifiedBy>Cindy Nelson</cp:lastModifiedBy>
  <cp:revision>35</cp:revision>
  <cp:lastPrinted>2019-10-14T12:58:01Z</cp:lastPrinted>
  <dcterms:created xsi:type="dcterms:W3CDTF">2019-03-14T14:17:20Z</dcterms:created>
  <dcterms:modified xsi:type="dcterms:W3CDTF">2021-06-28T19:16:46Z</dcterms:modified>
</cp:coreProperties>
</file>