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19A"/>
    <a:srgbClr val="1A73B6"/>
    <a:srgbClr val="135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29D3-4E6D-40CD-B996-2C010718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1F14-1102-4E0B-9F2E-940BC3DB7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CCC84-4DEC-4692-AE0F-A33A9F7E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3AF-58B4-4D11-8402-26840D7F33A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2F639-4E83-4659-823E-E76CF048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65790-CFCE-41CC-951E-A03728F4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F20-E8B7-44CF-A2A2-F814F8D52FF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B4BED13-B1D6-44C8-8126-080FB5A1C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0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6C8E-F17E-430A-86C0-E516F256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4DA0E-EE46-43AB-B3AD-DE9483B4C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5EE37-B280-4D8A-A32A-21DE2FD0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3AF-58B4-4D11-8402-26840D7F33A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7110A-16FF-4082-B344-3F872A14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C9033-E16B-4AB7-990C-C5A9457B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F20-E8B7-44CF-A2A2-F814F8D5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BD285-4B65-40FD-8D8A-3AAE06B7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6AD4-EE3B-494A-AD22-E4AFEB888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1C0E-A35F-46B3-A827-639510C5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3AF-58B4-4D11-8402-26840D7F33A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F2052-265C-4CBA-A9B9-B1E63A36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4F4BA-23B1-4DE4-B476-5AA52F3B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F20-E8B7-44CF-A2A2-F814F8D5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717A2A4-F9E1-4173-82C5-49479A793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598A-D15D-4EE0-A4E4-9D554D5F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3F357-73D2-442A-AB20-244954439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645C0-CB61-41D2-B274-EAA84A58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3AF-58B4-4D11-8402-26840D7F33A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36AC-E88F-4331-B6FB-EA4FECD7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BB6A7-0D49-4669-9005-ED4EFBCD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F20-E8B7-44CF-A2A2-F814F8D5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8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10E9-B79E-4A9A-8870-D4EC56EA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F798-7BD4-4510-A10E-204C577C1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8A7B3-AD2A-47B8-8AF5-8712BF50D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F55C9-A58E-4A04-B162-3BCF03A8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3AF-58B4-4D11-8402-26840D7F33A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DCC69-1B27-4C72-9334-AA43C922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5DC4F-BD30-48C6-B1F9-635C6A7B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F20-E8B7-44CF-A2A2-F814F8D5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1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24654-A377-4559-BE44-3183174F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A7399-6D7B-4595-B73B-055A7BE2C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10638-0312-4AE7-9BF2-8DFB2B89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9FE53-213F-4BB3-B546-9663E4418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BD5AC-8787-482D-8035-80AE339AF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49696-8EA4-4720-B5EF-A1A8B2E8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3AF-58B4-4D11-8402-26840D7F33A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BE2EB-FA4F-4DD9-99BD-48020046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C13A7C-A1A3-423C-8F7A-FD7017EA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F20-E8B7-44CF-A2A2-F814F8D5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6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07C7-FD91-49DF-B1CC-2895B35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B15B8-A698-40EC-A500-2369BCBE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3AF-58B4-4D11-8402-26840D7F33A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5526E-1606-4999-9A57-1126ADDB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6F4CB-C94F-4A98-AAE2-15FB22F3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F20-E8B7-44CF-A2A2-F814F8D5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5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53679-5A8B-4C13-95EE-5E0D3037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3AF-58B4-4D11-8402-26840D7F33A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5BAB2-56F2-463B-B213-6182B1E2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FAEBF-C8E8-41A6-AB1F-FD62B635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F20-E8B7-44CF-A2A2-F814F8D5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904F-E53F-40FE-9672-306F9513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FC738-8BC8-4714-9921-B7763063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F71C-9271-40D4-8DD8-58B6B7DEA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19B00-22C9-4CFF-BC40-B497480D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3AF-58B4-4D11-8402-26840D7F33A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5536B-D5AA-4997-B166-FD0E3D93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F7B4F-0992-4091-81D5-125F8736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F20-E8B7-44CF-A2A2-F814F8D5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2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6DBD-E4F1-430D-9CC6-CE030055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8D888-54DE-45D6-9C22-C6331B059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C8ED0-7FF3-4F61-A20B-CB4C6D0FA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8ACE3-6F42-48CE-9008-CC8B4B6E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3AF-58B4-4D11-8402-26840D7F33A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D9662-3500-4F11-9FD0-CE9F1265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4A49B-5D23-4922-BA2D-18C8EA16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F20-E8B7-44CF-A2A2-F814F8D5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1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9B12-CFE1-4572-BCD6-D946F1BC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9350-7C8E-4ACB-826E-3685DED9A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661A-DD4F-4951-9142-B271BC241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43AF-58B4-4D11-8402-26840D7F33A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FFF59-57E9-421F-9284-608E91C5C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387BF-F7A5-4F64-B6DA-7F9BFB416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35F20-E8B7-44CF-A2A2-F814F8D5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F0B49AE-AA2E-4110-A9CC-6AA6E8151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0" r="60731"/>
          <a:stretch/>
        </p:blipFill>
        <p:spPr>
          <a:xfrm>
            <a:off x="0" y="879894"/>
            <a:ext cx="4787660" cy="5978106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79B2444C-7F6D-402E-99E7-4AF1B0A668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0" r="60731" b="76604"/>
          <a:stretch/>
        </p:blipFill>
        <p:spPr>
          <a:xfrm>
            <a:off x="0" y="879894"/>
            <a:ext cx="4787660" cy="724619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7743648E-D1BA-4FE8-B5E3-093A779DC8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9" t="12830"/>
          <a:stretch/>
        </p:blipFill>
        <p:spPr>
          <a:xfrm>
            <a:off x="4787660" y="879894"/>
            <a:ext cx="7404340" cy="5978106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3A67E57C-A6F7-44B4-A999-B84B95EECC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9" t="12830" b="76604"/>
          <a:stretch/>
        </p:blipFill>
        <p:spPr>
          <a:xfrm>
            <a:off x="4787658" y="879894"/>
            <a:ext cx="7404341" cy="724619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C875AA1-B9DC-48EF-A269-08F0C0F69B11}"/>
              </a:ext>
            </a:extLst>
          </p:cNvPr>
          <p:cNvSpPr txBox="1">
            <a:spLocks/>
          </p:cNvSpPr>
          <p:nvPr/>
        </p:nvSpPr>
        <p:spPr>
          <a:xfrm>
            <a:off x="4871513" y="1644996"/>
            <a:ext cx="7285099" cy="452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75000"/>
              </a:lnSpc>
            </a:pPr>
            <a:r>
              <a:rPr lang="en-US" sz="2000" dirty="0">
                <a:effectLst/>
              </a:rPr>
              <a:t>Only Two Genders </a:t>
            </a:r>
            <a:r>
              <a:rPr lang="en-US" sz="2000" dirty="0">
                <a:solidFill>
                  <a:srgbClr val="16619A"/>
                </a:solidFill>
                <a:effectLst/>
              </a:rPr>
              <a:t>(Gen. 1:27; 5:2; Mark 10:6)</a:t>
            </a:r>
          </a:p>
          <a:p>
            <a:pPr marL="517525" lvl="1">
              <a:lnSpc>
                <a:spcPct val="75000"/>
              </a:lnSpc>
            </a:pPr>
            <a:r>
              <a:rPr lang="en-US" dirty="0">
                <a:effectLst/>
              </a:rPr>
              <a:t>Not More Than Two </a:t>
            </a:r>
            <a:r>
              <a:rPr lang="en-US" dirty="0">
                <a:solidFill>
                  <a:srgbClr val="16619A"/>
                </a:solidFill>
                <a:effectLst/>
              </a:rPr>
              <a:t>(Gal. 3:28; Deut. 22:5; “male OR female”)</a:t>
            </a:r>
          </a:p>
          <a:p>
            <a:pPr marL="171450" indent="-171450">
              <a:lnSpc>
                <a:spcPct val="75000"/>
              </a:lnSpc>
            </a:pPr>
            <a:r>
              <a:rPr lang="en-US" sz="2000" dirty="0">
                <a:effectLst/>
              </a:rPr>
              <a:t>Humans to Be Heterosexual Beings </a:t>
            </a:r>
            <a:r>
              <a:rPr lang="en-US" sz="2000" dirty="0">
                <a:solidFill>
                  <a:srgbClr val="16619A"/>
                </a:solidFill>
                <a:effectLst/>
              </a:rPr>
              <a:t>(Prov. 5:18-19; 1 Cor. 7:2-4)</a:t>
            </a:r>
          </a:p>
          <a:p>
            <a:pPr marL="517525" lvl="1">
              <a:lnSpc>
                <a:spcPct val="75000"/>
              </a:lnSpc>
            </a:pPr>
            <a:r>
              <a:rPr lang="en-US" dirty="0">
                <a:effectLst/>
              </a:rPr>
              <a:t>Not Homosexual </a:t>
            </a:r>
            <a:r>
              <a:rPr lang="en-US" dirty="0">
                <a:solidFill>
                  <a:srgbClr val="16619A"/>
                </a:solidFill>
                <a:effectLst/>
              </a:rPr>
              <a:t>(Lev. 18:22; 20:13; Ro. 1:26-28; 1 Cor. 6:9-11)</a:t>
            </a:r>
          </a:p>
          <a:p>
            <a:pPr marL="171450" indent="-171450">
              <a:lnSpc>
                <a:spcPct val="75000"/>
              </a:lnSpc>
            </a:pPr>
            <a:r>
              <a:rPr lang="en-US" sz="2000" dirty="0">
                <a:effectLst/>
              </a:rPr>
              <a:t>All Humanity from One Blood </a:t>
            </a:r>
            <a:r>
              <a:rPr lang="en-US" sz="2000" dirty="0">
                <a:solidFill>
                  <a:srgbClr val="16619A"/>
                </a:solidFill>
                <a:effectLst/>
              </a:rPr>
              <a:t>(Acts 17:26; Gen. 1:28; 9:1, 7, 19)</a:t>
            </a:r>
          </a:p>
          <a:p>
            <a:pPr marL="517525" lvl="1">
              <a:lnSpc>
                <a:spcPct val="75000"/>
              </a:lnSpc>
            </a:pPr>
            <a:r>
              <a:rPr lang="en-US" dirty="0">
                <a:effectLst/>
              </a:rPr>
              <a:t>Not Superior/Inferior “Races</a:t>
            </a:r>
            <a:r>
              <a:rPr lang="en-US" dirty="0"/>
              <a:t>”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rgbClr val="16619A"/>
                </a:solidFill>
                <a:effectLst/>
              </a:rPr>
              <a:t>(Jas. 2:1-9; Dt. 1:17; Gal. 3:28)</a:t>
            </a:r>
          </a:p>
          <a:p>
            <a:pPr marL="171450" indent="-171450">
              <a:lnSpc>
                <a:spcPct val="75000"/>
              </a:lnSpc>
            </a:pPr>
            <a:r>
              <a:rPr lang="en-US" sz="2000" dirty="0">
                <a:effectLst/>
              </a:rPr>
              <a:t>Humanity to Love Everyone and Do Good </a:t>
            </a:r>
            <a:r>
              <a:rPr lang="en-US" sz="2000" dirty="0">
                <a:solidFill>
                  <a:srgbClr val="16619A"/>
                </a:solidFill>
                <a:effectLst/>
              </a:rPr>
              <a:t>(1 Th. 3:12; Gal. 6:10)</a:t>
            </a:r>
          </a:p>
          <a:p>
            <a:pPr marL="517525" lvl="1">
              <a:lnSpc>
                <a:spcPct val="75000"/>
              </a:lnSpc>
            </a:pPr>
            <a:r>
              <a:rPr lang="en-US" dirty="0">
                <a:effectLst/>
              </a:rPr>
              <a:t>Not Hate Anyone or Do Harm </a:t>
            </a:r>
            <a:r>
              <a:rPr lang="en-US" dirty="0">
                <a:solidFill>
                  <a:srgbClr val="16619A"/>
                </a:solidFill>
                <a:effectLst/>
              </a:rPr>
              <a:t>(Ro. 13:10; Phil. 2:14-15; Tit. 3:3)</a:t>
            </a:r>
          </a:p>
          <a:p>
            <a:pPr marL="171450" indent="-171450">
              <a:lnSpc>
                <a:spcPct val="75000"/>
              </a:lnSpc>
            </a:pPr>
            <a:r>
              <a:rPr lang="en-US" sz="2000" dirty="0">
                <a:effectLst/>
              </a:rPr>
              <a:t>Mankind to Work </a:t>
            </a:r>
            <a:r>
              <a:rPr lang="en-US" sz="2000" dirty="0">
                <a:solidFill>
                  <a:srgbClr val="16619A"/>
                </a:solidFill>
                <a:effectLst/>
              </a:rPr>
              <a:t>(Gen. 2:15; 3:19; 2 Thess. 3:10-12; Eph. 4:28)</a:t>
            </a:r>
          </a:p>
          <a:p>
            <a:pPr marL="517525" lvl="1">
              <a:lnSpc>
                <a:spcPct val="75000"/>
              </a:lnSpc>
            </a:pPr>
            <a:r>
              <a:rPr lang="en-US" dirty="0">
                <a:effectLst/>
              </a:rPr>
              <a:t>Not Perpetually Live Off of Others </a:t>
            </a:r>
            <a:r>
              <a:rPr lang="en-US" dirty="0">
                <a:solidFill>
                  <a:srgbClr val="16619A"/>
                </a:solidFill>
                <a:effectLst/>
              </a:rPr>
              <a:t>(2 Th. 3:8-9, 12; Eph. 6:5-8)</a:t>
            </a:r>
          </a:p>
          <a:p>
            <a:pPr marL="171450" indent="-171450">
              <a:lnSpc>
                <a:spcPct val="75000"/>
              </a:lnSpc>
            </a:pPr>
            <a:r>
              <a:rPr lang="en-US" sz="2000" dirty="0">
                <a:effectLst/>
              </a:rPr>
              <a:t>Mankind to Glorify God </a:t>
            </a:r>
            <a:r>
              <a:rPr lang="en-US" sz="2000" dirty="0">
                <a:solidFill>
                  <a:srgbClr val="16619A"/>
                </a:solidFill>
                <a:effectLst/>
              </a:rPr>
              <a:t>(1 Cor. 6:19-20; 10:31; Isa. 43:7)</a:t>
            </a:r>
          </a:p>
          <a:p>
            <a:pPr marL="517525" lvl="1">
              <a:lnSpc>
                <a:spcPct val="75000"/>
              </a:lnSpc>
            </a:pPr>
            <a:r>
              <a:rPr lang="en-US" dirty="0">
                <a:effectLst/>
              </a:rPr>
              <a:t>Not Themselves </a:t>
            </a:r>
            <a:r>
              <a:rPr lang="en-US" dirty="0">
                <a:solidFill>
                  <a:srgbClr val="16619A"/>
                </a:solidFill>
                <a:effectLst/>
              </a:rPr>
              <a:t>(Psa. 100:3; Prov. 3:3-7; Rom. 12:3; Mt. 23:12)</a:t>
            </a:r>
          </a:p>
          <a:p>
            <a:pPr marL="173037">
              <a:lnSpc>
                <a:spcPct val="75000"/>
              </a:lnSpc>
            </a:pPr>
            <a:r>
              <a:rPr lang="en-US" sz="2000" dirty="0">
                <a:effectLst/>
              </a:rPr>
              <a:t>Mankin</a:t>
            </a:r>
            <a:r>
              <a:rPr lang="en-US" sz="2000" dirty="0"/>
              <a:t>d to Be Saved According to His Plan </a:t>
            </a:r>
            <a:r>
              <a:rPr lang="en-US" sz="2000" dirty="0">
                <a:solidFill>
                  <a:srgbClr val="16619A"/>
                </a:solidFill>
              </a:rPr>
              <a:t>(Acts 2:37-38)</a:t>
            </a:r>
          </a:p>
          <a:p>
            <a:pPr marL="517525" lvl="1">
              <a:lnSpc>
                <a:spcPct val="75000"/>
              </a:lnSpc>
            </a:pPr>
            <a:r>
              <a:rPr lang="en-US">
                <a:effectLst/>
              </a:rPr>
              <a:t>Not Their Own </a:t>
            </a:r>
            <a:r>
              <a:rPr lang="en-US">
                <a:solidFill>
                  <a:srgbClr val="16619A"/>
                </a:solidFill>
                <a:effectLst/>
              </a:rPr>
              <a:t>(Mt</a:t>
            </a:r>
            <a:r>
              <a:rPr lang="en-US" dirty="0">
                <a:solidFill>
                  <a:srgbClr val="16619A"/>
                </a:solidFill>
                <a:effectLst/>
              </a:rPr>
              <a:t>. 7:21-23; Gal. 1:6-9)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0F6C030-CB54-4C0E-9565-6FE558E0453A}"/>
              </a:ext>
            </a:extLst>
          </p:cNvPr>
          <p:cNvSpPr txBox="1">
            <a:spLocks/>
          </p:cNvSpPr>
          <p:nvPr/>
        </p:nvSpPr>
        <p:spPr>
          <a:xfrm>
            <a:off x="128768" y="1644996"/>
            <a:ext cx="4633029" cy="5146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75000"/>
              </a:lnSpc>
            </a:pPr>
            <a:r>
              <a:rPr lang="en-US" sz="2000" dirty="0">
                <a:effectLst/>
              </a:rPr>
              <a:t>God’s Word, Every Word of It	</a:t>
            </a:r>
          </a:p>
          <a:p>
            <a:pPr marL="520700" lvl="1">
              <a:lnSpc>
                <a:spcPct val="75000"/>
              </a:lnSpc>
            </a:pPr>
            <a:r>
              <a:rPr lang="en-US" dirty="0">
                <a:solidFill>
                  <a:srgbClr val="16619A"/>
                </a:solidFill>
                <a:effectLst/>
              </a:rPr>
              <a:t>2 Tim. 3:16-17; 2 Pet. 1:20-21</a:t>
            </a:r>
          </a:p>
          <a:p>
            <a:pPr marL="177800" indent="-177800">
              <a:lnSpc>
                <a:spcPct val="75000"/>
              </a:lnSpc>
            </a:pPr>
            <a:r>
              <a:rPr lang="en-US" sz="2000" dirty="0">
                <a:effectLst/>
              </a:rPr>
              <a:t>Complete and Lacking Nothing </a:t>
            </a:r>
          </a:p>
          <a:p>
            <a:pPr marL="520700" lvl="1">
              <a:lnSpc>
                <a:spcPct val="75000"/>
              </a:lnSpc>
            </a:pPr>
            <a:r>
              <a:rPr lang="en-US" dirty="0">
                <a:solidFill>
                  <a:srgbClr val="16619A"/>
                </a:solidFill>
                <a:effectLst/>
              </a:rPr>
              <a:t>Jude 3; 2 Pet. 1:3</a:t>
            </a:r>
          </a:p>
          <a:p>
            <a:pPr marL="177800" indent="-177800">
              <a:lnSpc>
                <a:spcPct val="75000"/>
              </a:lnSpc>
            </a:pPr>
            <a:r>
              <a:rPr lang="en-US" sz="2000" dirty="0">
                <a:effectLst/>
              </a:rPr>
              <a:t>Unchanging Truth</a:t>
            </a:r>
          </a:p>
          <a:p>
            <a:pPr marL="520700" lvl="1">
              <a:lnSpc>
                <a:spcPct val="75000"/>
              </a:lnSpc>
            </a:pPr>
            <a:r>
              <a:rPr lang="en-US" dirty="0">
                <a:solidFill>
                  <a:srgbClr val="16619A"/>
                </a:solidFill>
                <a:effectLst/>
              </a:rPr>
              <a:t>Ps. 119:89; 1 Pet. 1:25; Rev. 22:18-19</a:t>
            </a:r>
          </a:p>
          <a:p>
            <a:pPr marL="177800" indent="-177800">
              <a:lnSpc>
                <a:spcPct val="75000"/>
              </a:lnSpc>
            </a:pPr>
            <a:r>
              <a:rPr lang="en-US" sz="2000" dirty="0">
                <a:effectLst/>
              </a:rPr>
              <a:t>Always Right </a:t>
            </a:r>
          </a:p>
          <a:p>
            <a:pPr marL="520700" lvl="1">
              <a:lnSpc>
                <a:spcPct val="75000"/>
              </a:lnSpc>
            </a:pPr>
            <a:r>
              <a:rPr lang="en-US" dirty="0">
                <a:solidFill>
                  <a:srgbClr val="16619A"/>
                </a:solidFill>
                <a:effectLst/>
              </a:rPr>
              <a:t>Hos. 14:9; Psa. 19:7-11; Isa. 55:10-11</a:t>
            </a:r>
          </a:p>
          <a:p>
            <a:pPr marL="177800" indent="-177800">
              <a:lnSpc>
                <a:spcPct val="75000"/>
              </a:lnSpc>
            </a:pPr>
            <a:r>
              <a:rPr lang="en-US" sz="2000" dirty="0">
                <a:effectLst/>
              </a:rPr>
              <a:t>Our Standard for Living </a:t>
            </a:r>
          </a:p>
          <a:p>
            <a:pPr marL="520700" lvl="1">
              <a:lnSpc>
                <a:spcPct val="75000"/>
              </a:lnSpc>
            </a:pPr>
            <a:r>
              <a:rPr lang="en-US" dirty="0">
                <a:solidFill>
                  <a:srgbClr val="16619A"/>
                </a:solidFill>
                <a:effectLst/>
              </a:rPr>
              <a:t>Col. 3:17; Matt. 7:21-27</a:t>
            </a:r>
          </a:p>
          <a:p>
            <a:pPr marL="177800" indent="-177800">
              <a:lnSpc>
                <a:spcPct val="75000"/>
              </a:lnSpc>
            </a:pPr>
            <a:r>
              <a:rPr lang="en-US" sz="2000" dirty="0">
                <a:effectLst/>
              </a:rPr>
              <a:t>The Standard of Judgment </a:t>
            </a:r>
          </a:p>
          <a:p>
            <a:pPr marL="520700" lvl="1">
              <a:lnSpc>
                <a:spcPct val="75000"/>
              </a:lnSpc>
            </a:pPr>
            <a:r>
              <a:rPr lang="en-US" dirty="0">
                <a:solidFill>
                  <a:srgbClr val="16619A"/>
                </a:solidFill>
                <a:effectLst/>
              </a:rPr>
              <a:t>John 12:48; 2 Cor. 5:10</a:t>
            </a:r>
          </a:p>
          <a:p>
            <a:pPr marL="177800" indent="-177800">
              <a:lnSpc>
                <a:spcPct val="75000"/>
              </a:lnSpc>
            </a:pPr>
            <a:r>
              <a:rPr lang="en-US" sz="2000" dirty="0">
                <a:effectLst/>
              </a:rPr>
              <a:t>All That Matters</a:t>
            </a:r>
          </a:p>
          <a:p>
            <a:pPr marL="520700" lvl="1">
              <a:lnSpc>
                <a:spcPct val="75000"/>
              </a:lnSpc>
            </a:pPr>
            <a:r>
              <a:rPr lang="en-US" dirty="0">
                <a:solidFill>
                  <a:srgbClr val="16619A"/>
                </a:solidFill>
                <a:effectLst/>
              </a:rPr>
              <a:t>Ps. 119; Gal. 1:6-9; Deut. 5:32; 28:14</a:t>
            </a:r>
          </a:p>
          <a:p>
            <a:pPr marL="177800" indent="-177800">
              <a:lnSpc>
                <a:spcPct val="75000"/>
              </a:lnSpc>
            </a:pPr>
            <a:r>
              <a:rPr lang="en-US" sz="2000" dirty="0">
                <a:effectLst/>
              </a:rPr>
              <a:t>Nothing to Be Ashamed Of </a:t>
            </a:r>
          </a:p>
          <a:p>
            <a:pPr marL="520700" lvl="1">
              <a:lnSpc>
                <a:spcPct val="75000"/>
              </a:lnSpc>
            </a:pPr>
            <a:r>
              <a:rPr lang="en-US" dirty="0">
                <a:solidFill>
                  <a:srgbClr val="16619A"/>
                </a:solidFill>
                <a:effectLst/>
              </a:rPr>
              <a:t>Ro. 1:16; Acts 4:29-31; Eph. 6:19-20</a:t>
            </a:r>
          </a:p>
        </p:txBody>
      </p:sp>
    </p:spTree>
    <p:extLst>
      <p:ext uri="{BB962C8B-B14F-4D97-AF65-F5344CB8AC3E}">
        <p14:creationId xmlns:p14="http://schemas.microsoft.com/office/powerpoint/2010/main" val="28642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343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2021-06-12T17:55:43Z</dcterms:created>
  <dcterms:modified xsi:type="dcterms:W3CDTF">2021-06-13T12:35:26Z</dcterms:modified>
</cp:coreProperties>
</file>