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813C9-6295-48A3-9F73-65B2EC327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35B2A3-97BB-4ED7-A2F8-9DA7C452C2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7CF1C-26C5-4FDB-8DC9-A76E7F182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4048-3321-4095-B20A-8CAD8EB0AF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18FC6-59D5-4213-9AA5-61B25551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B9DF1-527E-43D9-AB4C-F9C5D5BC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43D7-7276-4DAC-BBE1-1A05BFF354F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1F3EC70-2AFA-4A3B-B5D9-C5521D0180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720AA-3662-4202-AA22-982F8E97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D3CB0-A896-492D-BC7C-736E582B4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B5F5F-BF42-460B-9B80-7A37E4213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64E27-3C94-44B2-842B-4AC76E66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4048-3321-4095-B20A-8CAD8EB0AF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7A72F-FD00-4E58-9443-6BD3E55E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42F7B-FB1E-4F3A-8EAC-F443CC133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43D7-7276-4DAC-BBE1-1A05BFF3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5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E3970-6554-492D-989F-8BC9FC2F8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B57288-2599-4FE9-852B-90DA9AB0C4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D7CE0-442B-45BD-97A1-11D3B52ACC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77F68F-865D-4346-B89A-1FDD2CB65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4048-3321-4095-B20A-8CAD8EB0AF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D3E14-E364-43F3-90AA-C214C262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D6E2E-8D67-4897-B04D-0AD07E9E2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43D7-7276-4DAC-BBE1-1A05BFF3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67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A02-4D67-45A6-BC5C-98C818B45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D7E68-ED66-4EA3-AC35-D2A5C26DF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E83C9-8508-4B37-A746-11E44ECD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4048-3321-4095-B20A-8CAD8EB0AF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1F50B-0679-4BD3-8A12-EC19D1E5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A5A25-C687-476D-85C2-9C7C16D10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43D7-7276-4DAC-BBE1-1A05BFF3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63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8B8223-DFE0-4E88-9E44-A4CE750C4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317B1-376D-40B0-A47A-ABC3CA1E5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D73D3-06C2-4BC8-BABD-5BFEE73A1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4048-3321-4095-B20A-8CAD8EB0AF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4F1BE-D2E3-483C-864C-667DE6D7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0A521-0D21-4FA0-9E85-5DC30173A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43D7-7276-4DAC-BBE1-1A05BFF3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4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building, outdoor, stone&#10;&#10;Description automatically generated">
            <a:extLst>
              <a:ext uri="{FF2B5EF4-FFF2-40B4-BE49-F238E27FC236}">
                <a16:creationId xmlns:a16="http://schemas.microsoft.com/office/drawing/2014/main" id="{DC9F67DE-EDB7-48A4-A309-52068335A4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AF520-3FDA-41A5-9AF6-764CBDF9C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28" y="2162086"/>
            <a:ext cx="11746906" cy="4695914"/>
          </a:xfrm>
        </p:spPr>
        <p:txBody>
          <a:bodyPr/>
          <a:lstStyle>
            <a:lvl1pPr marL="461963" indent="-461963">
              <a:lnSpc>
                <a:spcPct val="100000"/>
              </a:lnSpc>
              <a:buFont typeface="+mj-lt"/>
              <a:buAutoNum type="arabicPeriod"/>
              <a:defRPr b="1">
                <a:effectLst>
                  <a:glow rad="76200">
                    <a:schemeClr val="bg1"/>
                  </a:glow>
                </a:effectLst>
              </a:defRPr>
            </a:lvl1pPr>
            <a:lvl2pPr>
              <a:lnSpc>
                <a:spcPct val="100000"/>
              </a:lnSpc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lnSpc>
                <a:spcPct val="100000"/>
              </a:lnSpc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lnSpc>
                <a:spcPct val="100000"/>
              </a:lnSpc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lnSpc>
                <a:spcPct val="100000"/>
              </a:lnSpc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135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iece of paper&#10;&#10;Description automatically generated with low confidence">
            <a:extLst>
              <a:ext uri="{FF2B5EF4-FFF2-40B4-BE49-F238E27FC236}">
                <a16:creationId xmlns:a16="http://schemas.microsoft.com/office/drawing/2014/main" id="{66B2DDDC-1B5B-4860-91E9-6CF3C63245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AF520-3FDA-41A5-9AF6-764CBDF9C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28" y="2162086"/>
            <a:ext cx="11746906" cy="4695914"/>
          </a:xfrm>
        </p:spPr>
        <p:txBody>
          <a:bodyPr/>
          <a:lstStyle>
            <a:lvl1pPr marL="461963" indent="-461963">
              <a:lnSpc>
                <a:spcPct val="100000"/>
              </a:lnSpc>
              <a:buFont typeface="+mj-lt"/>
              <a:buAutoNum type="arabicPeriod"/>
              <a:defRPr b="1">
                <a:effectLst>
                  <a:glow rad="76200">
                    <a:schemeClr val="bg1"/>
                  </a:glow>
                </a:effectLst>
              </a:defRPr>
            </a:lvl1pPr>
            <a:lvl2pPr>
              <a:lnSpc>
                <a:spcPct val="100000"/>
              </a:lnSpc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lnSpc>
                <a:spcPct val="100000"/>
              </a:lnSpc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lnSpc>
                <a:spcPct val="100000"/>
              </a:lnSpc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lnSpc>
                <a:spcPct val="100000"/>
              </a:lnSpc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212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iece of paper&#10;&#10;Description automatically generated with low confidence">
            <a:extLst>
              <a:ext uri="{FF2B5EF4-FFF2-40B4-BE49-F238E27FC236}">
                <a16:creationId xmlns:a16="http://schemas.microsoft.com/office/drawing/2014/main" id="{C3F9AF09-C502-4927-BB59-3741C7ED5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AF520-3FDA-41A5-9AF6-764CBDF9C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28" y="2162086"/>
            <a:ext cx="11746906" cy="4695914"/>
          </a:xfrm>
        </p:spPr>
        <p:txBody>
          <a:bodyPr/>
          <a:lstStyle>
            <a:lvl1pPr marL="461963" indent="-461963">
              <a:lnSpc>
                <a:spcPct val="100000"/>
              </a:lnSpc>
              <a:buFont typeface="+mj-lt"/>
              <a:buAutoNum type="arabicPeriod"/>
              <a:defRPr b="1">
                <a:effectLst>
                  <a:glow rad="76200">
                    <a:schemeClr val="bg1"/>
                  </a:glow>
                </a:effectLst>
              </a:defRPr>
            </a:lvl1pPr>
            <a:lvl2pPr marL="855663" indent="-287338">
              <a:lnSpc>
                <a:spcPct val="100000"/>
              </a:lnSpc>
              <a:buFont typeface="Amerigo Md BT" panose="020E0603050506020204" pitchFamily="34" charset="0"/>
              <a:buChar char="–"/>
              <a:defRPr b="1">
                <a:effectLst>
                  <a:glow rad="76200">
                    <a:schemeClr val="bg1"/>
                  </a:glow>
                </a:effectLst>
              </a:defRPr>
            </a:lvl2pPr>
            <a:lvl3pPr>
              <a:lnSpc>
                <a:spcPct val="100000"/>
              </a:lnSpc>
              <a:defRPr b="1">
                <a:effectLst>
                  <a:glow rad="76200">
                    <a:schemeClr val="bg1"/>
                  </a:glow>
                </a:effectLst>
              </a:defRPr>
            </a:lvl3pPr>
            <a:lvl4pPr>
              <a:lnSpc>
                <a:spcPct val="100000"/>
              </a:lnSpc>
              <a:defRPr b="1">
                <a:effectLst>
                  <a:glow rad="76200">
                    <a:schemeClr val="bg1"/>
                  </a:glow>
                </a:effectLst>
              </a:defRPr>
            </a:lvl4pPr>
            <a:lvl5pPr>
              <a:lnSpc>
                <a:spcPct val="100000"/>
              </a:lnSpc>
              <a:defRPr b="1">
                <a:effectLst>
                  <a:glow rad="762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866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9ED7-7D13-46CA-8B6A-7F0083B86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7D120-C618-4F3F-8C63-B48E30197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70305-C7EE-4645-B9BA-D0EC33105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4048-3321-4095-B20A-8CAD8EB0AF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4A36B-792B-49CD-BB75-3A4566D7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DE376-6101-4AC8-91B3-7283798A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43D7-7276-4DAC-BBE1-1A05BFF3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3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3E498-00F2-4F89-8AB2-7B40961CA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BACCC-7AF8-4C17-8FB8-A720CF3C8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104D9-2CAD-456B-A330-A78184236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53D44A-0444-455E-A6D7-B1DD17CF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4048-3321-4095-B20A-8CAD8EB0AF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19129-35C0-4626-975E-69A00D5C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0B837-FE4D-4A3D-A27D-A0A33EB35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43D7-7276-4DAC-BBE1-1A05BFF3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5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BA0E-1678-4856-869E-E8ED1BB6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02D2F-E13C-4888-BFDC-1B824F319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2F3E1-ECE2-4CC8-B6DE-72D315D1C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60EBDF-C3C0-4FA2-AE99-8FC26406B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B0EC3-D92A-49FC-ACB1-B98D9AA72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9A6AA-13F0-4FE6-B358-461F45B70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4048-3321-4095-B20A-8CAD8EB0AF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35F3BA-3E16-45C4-BE49-B41D5C310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6293C-C67E-40EB-8BED-AB8FF1E0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43D7-7276-4DAC-BBE1-1A05BFF3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63827-619B-4E00-A5FD-A8CF701F9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D08049-3E69-40B2-B1D4-EAE99C313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4048-3321-4095-B20A-8CAD8EB0AF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96C2A-6A9E-4E73-A308-F3AAE141A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208B79-3569-4705-9747-C224EEFD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43D7-7276-4DAC-BBE1-1A05BFF3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8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4FB747-52D1-4693-BDD8-0D0D7750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34048-3321-4095-B20A-8CAD8EB0AF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F298A2-D247-4A4A-8811-0107D34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4C1D2-EAD5-4FE3-ACBA-1A1666CC0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443D7-7276-4DAC-BBE1-1A05BFF3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3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02D2ED-8588-4D89-A502-E0CF344DC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73F59-7402-4E7F-B99E-5C3DA9BE0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A5090-5E44-4D48-95A6-DAFEEA48E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34048-3321-4095-B20A-8CAD8EB0AF5F}" type="datetimeFigureOut">
              <a:rPr lang="en-US" smtClean="0"/>
              <a:t>5/9/2021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2CD24C-47DA-4C17-A30C-318BD3A3D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648D0-8BC2-43A3-B96E-486693E9B0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443D7-7276-4DAC-BBE1-1A05BFF35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2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CD0634-391E-40AB-B900-868087F86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Walked faithfully in the commandments of the Lord (Luke 1:6)</a:t>
            </a:r>
          </a:p>
          <a:p>
            <a:r>
              <a:rPr lang="en-US" dirty="0"/>
              <a:t>Believed in the power of prayer (Luke 1:13, 18)</a:t>
            </a:r>
          </a:p>
          <a:p>
            <a:r>
              <a:rPr lang="en-US" dirty="0"/>
              <a:t>Introduced her child to Jesus very early (while in the womb) (Luke 1:41-45)</a:t>
            </a:r>
          </a:p>
          <a:p>
            <a:r>
              <a:rPr lang="en-US" dirty="0"/>
              <a:t>Dedicated her son to the Lord before birth (Luke 1:15; cf. 1:59)</a:t>
            </a:r>
          </a:p>
          <a:p>
            <a:r>
              <a:rPr lang="en-US" dirty="0"/>
              <a:t>Raised a worker for the Lord (Luke 1:16-17)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CD0634-391E-40AB-B900-868087F8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28" y="2162086"/>
            <a:ext cx="11855682" cy="4695914"/>
          </a:xfrm>
        </p:spPr>
        <p:txBody>
          <a:bodyPr>
            <a:normAutofit/>
          </a:bodyPr>
          <a:lstStyle/>
          <a:p>
            <a:r>
              <a:rPr lang="en-US" dirty="0"/>
              <a:t>Listen to and obey God’s Word (Luke 3:2-6)</a:t>
            </a:r>
          </a:p>
          <a:p>
            <a:r>
              <a:rPr lang="en-US" dirty="0"/>
              <a:t>Recognize bad fruit, exercise caution and avoid it (Matt. 3:7-9)</a:t>
            </a:r>
          </a:p>
          <a:p>
            <a:r>
              <a:rPr lang="en-US" dirty="0"/>
              <a:t>Stand for truth, even when opposed (Mark 6:17-20)</a:t>
            </a:r>
          </a:p>
          <a:p>
            <a:r>
              <a:rPr lang="en-US" dirty="0"/>
              <a:t>Be unashamed of the doctrine and demands of Christ </a:t>
            </a:r>
            <a:r>
              <a:rPr lang="en-US"/>
              <a:t>(Luke 3:9-17)</a:t>
            </a:r>
            <a:endParaRPr lang="en-US" dirty="0"/>
          </a:p>
          <a:p>
            <a:r>
              <a:rPr lang="en-US" dirty="0"/>
              <a:t>Live unconcerned and unmoved by the opinions of others (Luke 7:33)</a:t>
            </a:r>
          </a:p>
          <a:p>
            <a:r>
              <a:rPr lang="en-US" dirty="0"/>
              <a:t>Be humble and put Christ first in your life (Luke 3:16; John 1:15,27,30; 3:30)</a:t>
            </a:r>
          </a:p>
          <a:p>
            <a:r>
              <a:rPr lang="en-US" dirty="0"/>
              <a:t>Point and lead people to Jesus (John 1:15, 26-27, 29-40; 3:26-36)</a:t>
            </a:r>
          </a:p>
        </p:txBody>
      </p:sp>
    </p:spTree>
    <p:extLst>
      <p:ext uri="{BB962C8B-B14F-4D97-AF65-F5344CB8AC3E}">
        <p14:creationId xmlns:p14="http://schemas.microsoft.com/office/powerpoint/2010/main" val="282136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CD0634-391E-40AB-B900-868087F8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7187" y="2162086"/>
            <a:ext cx="10657546" cy="4695914"/>
          </a:xfrm>
        </p:spPr>
        <p:txBody>
          <a:bodyPr>
            <a:normAutofit/>
          </a:bodyPr>
          <a:lstStyle/>
          <a:p>
            <a:r>
              <a:rPr lang="en-US" sz="3200" dirty="0"/>
              <a:t>Believe Jesus is God’s Son – John 3:16</a:t>
            </a:r>
          </a:p>
          <a:p>
            <a:r>
              <a:rPr lang="en-US" sz="3200" dirty="0"/>
              <a:t>Repent of your sins and turn to God – Luke 13:3</a:t>
            </a:r>
          </a:p>
          <a:p>
            <a:r>
              <a:rPr lang="en-US" sz="3200" dirty="0"/>
              <a:t>Confess your faith in Jesus Christ – Matthew 10:32</a:t>
            </a:r>
          </a:p>
          <a:p>
            <a:r>
              <a:rPr lang="en-US" sz="3200" dirty="0"/>
              <a:t>Be immersed into Christ – Mark 16:16</a:t>
            </a:r>
          </a:p>
          <a:p>
            <a:pPr lvl="1"/>
            <a:r>
              <a:rPr lang="en-US" sz="2800" dirty="0"/>
              <a:t>God will forgive all of your sins – Acts 2:38</a:t>
            </a:r>
          </a:p>
          <a:p>
            <a:pPr lvl="1"/>
            <a:r>
              <a:rPr lang="en-US" sz="2800" dirty="0"/>
              <a:t>God will add you to His church – Acts 2:47</a:t>
            </a:r>
          </a:p>
          <a:p>
            <a:pPr lvl="1"/>
            <a:r>
              <a:rPr lang="en-US" sz="2800" dirty="0"/>
              <a:t>God will enroll you in heaven – Hebrews 12:23</a:t>
            </a:r>
          </a:p>
          <a:p>
            <a:r>
              <a:rPr lang="en-US" sz="3200" dirty="0"/>
              <a:t>Be a faithful worker for the Lord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13746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236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Amerigo Md BT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2021-05-08T14:15:55Z</dcterms:created>
  <dcterms:modified xsi:type="dcterms:W3CDTF">2021-05-09T12:37:47Z</dcterms:modified>
</cp:coreProperties>
</file>