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86E3B-31AC-4B8E-BFB3-33EE1630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C484F-E4F5-420B-8160-E516E4CFF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78BF-75AF-455A-852B-C07858AB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077C5-F187-4679-8EE6-9780D019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391A-6B63-4422-BDE1-8AE58C69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8C46D1-E1A6-49E7-9E2B-CAC0C0E3F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AD4D-8730-476F-B153-D0BC39C8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59969-293A-4526-9BF5-C100FC1E7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B311-669D-45E3-BBAF-658DB3DD8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A931E-7D50-4F13-AC88-4B40D15BA7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4F68DF-2A57-4BF7-8BA3-B009415EA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D62BF-EEA3-4031-8785-565ED283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F57C4-AD6B-45DE-AED8-75901168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967D6-A997-41F3-B129-A237DAA9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6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782D-C503-4B3F-B71A-03D32F5A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FA08F-C207-4EBF-A1D4-3F4F3013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2125D-3748-45F7-978F-C7F4C8871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1CC60-D6FF-4699-BBD4-C0464CF0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8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54822-A4F0-46A6-9181-9DD0FC2F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77432-FFE7-4332-8707-579CAA6A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2F72B-E757-492D-9B7D-64990A3C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6961D-91E1-4FCD-A4E2-49B7C1AC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819BA-9BB1-49B3-863B-2A4099EAD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BDC11-9B2A-4144-93E8-6AFF90F17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592D6-2B03-4B52-A7F5-4E30290F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4AF6A-2251-4629-9D4C-0A027534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E68A4-73E6-4F77-B579-4AA90CDD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4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BE38-83FD-416E-94BD-C134E3F7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D470E-FD5D-4F20-ABC3-F686495B9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2BEF6-3F38-4413-B0BE-DCA75E286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86E16-03F1-4EB9-A0F0-2FFDED7A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D9AD1-910F-4740-B1BF-9C1327BE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9DD01-57D4-4AAB-90FC-0AC00621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8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7F1A-58D6-4585-9B51-BEE9A4A4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7697B-C3FD-4F79-891C-B7089521B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0574-A1F0-4710-BB39-249354CF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80F32-8530-4AB0-ACA8-0D58FBFE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CE78B-F25B-45B7-898E-A7AAF3C2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80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B648BE-0130-4E8A-AFC6-C93ED2C09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0959D-A35E-44A1-8429-A97BED6BC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AC93A-5D27-4FDA-AAFE-E806E706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9F1C1-0395-41A1-8AE3-3764104C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A3DCE-18E5-4A52-89AB-FE75FE75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5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F970210-7CFB-4C5E-894E-B42F78D8F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CDAA-5C5F-46BF-8195-A20A717E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29" y="1876900"/>
            <a:ext cx="11886488" cy="49811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06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C448848-DCBE-47D0-A236-C180A0B22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CDAA-5C5F-46BF-8195-A20A717E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29" y="1876900"/>
            <a:ext cx="11886488" cy="49811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29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BECEB56-14AE-46B6-8E32-90395CA59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CDAA-5C5F-46BF-8195-A20A717E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29" y="1876900"/>
            <a:ext cx="11886488" cy="49811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93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07F65C22-6D72-4A1F-A5B6-F7D040296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CDAA-5C5F-46BF-8195-A20A717E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29" y="1876900"/>
            <a:ext cx="11886488" cy="49811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86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ld, stone&#10;&#10;Description automatically generated">
            <a:extLst>
              <a:ext uri="{FF2B5EF4-FFF2-40B4-BE49-F238E27FC236}">
                <a16:creationId xmlns:a16="http://schemas.microsoft.com/office/drawing/2014/main" id="{1C56ED94-B830-4141-8540-6D8251E0E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1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ld, stone&#10;&#10;Description automatically generated">
            <a:extLst>
              <a:ext uri="{FF2B5EF4-FFF2-40B4-BE49-F238E27FC236}">
                <a16:creationId xmlns:a16="http://schemas.microsoft.com/office/drawing/2014/main" id="{DF8D326A-6D40-47ED-90EF-E00F2141B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CDAA-5C5F-46BF-8195-A20A717E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29" y="1068512"/>
            <a:ext cx="11886488" cy="57894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1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FF45-FEE0-4259-AD3A-E669C872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B87F-4A35-4B8F-B23A-5C628BC26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DBEC1-8D14-47DC-BFC6-8717502E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66B4B-1B1D-4D61-A2EE-591F7E1B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FC6CD-D595-4224-8D75-24E9DE1A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2EE6-9D28-44BD-9C49-9AAB39504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33FF4-B2BD-4327-B6E5-3821AD69A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7FC8C-C7AF-4D27-91AA-414088431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7C2C9-057A-4843-9E1B-64A735A66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A419D-7E6A-4A3C-909B-D40624B5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E6521-F443-4864-8809-513290D7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8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B500E-3153-4E25-8CC3-F5A1E54A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55736-DD11-4782-AE09-30FB1115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87DB-A000-409D-809A-83D4113AC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D95BF-F4FB-4CBB-9659-7EBF59CECF20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217D6-14D9-48B2-9846-09805223F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A3488-B035-4260-BC06-6822A8370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96EEC-52AE-45F9-9D59-039C9180E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C156D4-19C0-41F8-BCBD-0A94B20D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Their activity on the first day of the week was a priority</a:t>
            </a:r>
          </a:p>
          <a:p>
            <a:pPr lvl="1"/>
            <a:r>
              <a:rPr lang="en-US" dirty="0"/>
              <a:t>They acted “very early in the morning” (Mk. 16:2; Lk. 24:1; cf. Mt. 28:1; Lk. 24:22; 20:1)</a:t>
            </a:r>
          </a:p>
          <a:p>
            <a:r>
              <a:rPr lang="en-US" dirty="0"/>
              <a:t>Their activity on the first day of the week was exciting</a:t>
            </a:r>
          </a:p>
          <a:p>
            <a:pPr lvl="1"/>
            <a:r>
              <a:rPr lang="en-US" dirty="0"/>
              <a:t>Acting “quickly” (Mt. 28:7, 8; Mk. 16:9), they “ran” (Mt. 28:8; Lk. 24:12; Jn. 20:2, 4)</a:t>
            </a:r>
          </a:p>
          <a:p>
            <a:r>
              <a:rPr lang="en-US" dirty="0"/>
              <a:t>Their activity on the first day of the week was emotionally transforming </a:t>
            </a:r>
          </a:p>
          <a:p>
            <a:pPr lvl="1"/>
            <a:r>
              <a:rPr lang="en-US" u="sng" dirty="0"/>
              <a:t>BEFORE</a:t>
            </a:r>
            <a:r>
              <a:rPr lang="en-US" dirty="0"/>
              <a:t> seeing the resurrected Jesus, they were </a:t>
            </a:r>
            <a:r>
              <a:rPr lang="en-US" u="sng" dirty="0"/>
              <a:t>alarmed</a:t>
            </a:r>
            <a:r>
              <a:rPr lang="en-US" dirty="0"/>
              <a:t> (Mk. 16:5), </a:t>
            </a:r>
            <a:r>
              <a:rPr lang="en-US" u="sng" dirty="0"/>
              <a:t>trembling</a:t>
            </a:r>
            <a:r>
              <a:rPr lang="en-US" dirty="0"/>
              <a:t> (Mk. 16:8), </a:t>
            </a:r>
            <a:r>
              <a:rPr lang="en-US" u="sng" dirty="0"/>
              <a:t>bewildered</a:t>
            </a:r>
            <a:r>
              <a:rPr lang="en-US" dirty="0"/>
              <a:t> (Mk. 16:8), </a:t>
            </a:r>
            <a:r>
              <a:rPr lang="en-US" u="sng" dirty="0"/>
              <a:t>afraid</a:t>
            </a:r>
            <a:r>
              <a:rPr lang="en-US" dirty="0"/>
              <a:t> (Mk. 16:8), </a:t>
            </a:r>
            <a:r>
              <a:rPr lang="en-US" u="sng" dirty="0"/>
              <a:t>mourning</a:t>
            </a:r>
            <a:r>
              <a:rPr lang="en-US" dirty="0"/>
              <a:t> (Mk. 16:10), </a:t>
            </a:r>
            <a:r>
              <a:rPr lang="en-US" u="sng" dirty="0"/>
              <a:t>perplexed</a:t>
            </a:r>
            <a:r>
              <a:rPr lang="en-US" dirty="0"/>
              <a:t> (Lk. 24:4), </a:t>
            </a:r>
            <a:r>
              <a:rPr lang="en-US" u="sng" dirty="0"/>
              <a:t>wondering</a:t>
            </a:r>
            <a:r>
              <a:rPr lang="en-US" dirty="0"/>
              <a:t> (Lk. 24:12), </a:t>
            </a:r>
            <a:r>
              <a:rPr lang="en-US" u="sng" dirty="0"/>
              <a:t>astonished</a:t>
            </a:r>
            <a:r>
              <a:rPr lang="en-US" dirty="0"/>
              <a:t> (Lk. 24:22), </a:t>
            </a:r>
            <a:r>
              <a:rPr lang="en-US" u="sng" dirty="0"/>
              <a:t>terrified</a:t>
            </a:r>
            <a:r>
              <a:rPr lang="en-US" dirty="0"/>
              <a:t> (Lk. 24:37), </a:t>
            </a:r>
            <a:r>
              <a:rPr lang="en-US" u="sng" dirty="0"/>
              <a:t>frightened</a:t>
            </a:r>
            <a:r>
              <a:rPr lang="en-US" dirty="0"/>
              <a:t> (Lk. 24:37), </a:t>
            </a:r>
            <a:r>
              <a:rPr lang="en-US" u="sng" dirty="0"/>
              <a:t>troubled</a:t>
            </a:r>
            <a:r>
              <a:rPr lang="en-US" dirty="0"/>
              <a:t> (Lk. 24:38), </a:t>
            </a:r>
            <a:r>
              <a:rPr lang="en-US" u="sng" dirty="0"/>
              <a:t>weeping</a:t>
            </a:r>
            <a:r>
              <a:rPr lang="en-US" dirty="0"/>
              <a:t> (Jn. 20:11, 13, 15), </a:t>
            </a:r>
            <a:r>
              <a:rPr lang="en-US" u="sng" dirty="0"/>
              <a:t>fearful</a:t>
            </a:r>
            <a:r>
              <a:rPr lang="en-US" dirty="0"/>
              <a:t> (Jn. 20:19)</a:t>
            </a:r>
          </a:p>
          <a:p>
            <a:pPr lvl="1"/>
            <a:r>
              <a:rPr lang="en-US" u="sng" dirty="0"/>
              <a:t>AFTER</a:t>
            </a:r>
            <a:r>
              <a:rPr lang="en-US" dirty="0"/>
              <a:t> seeing the resurrected Jesus, they were filled with </a:t>
            </a:r>
            <a:r>
              <a:rPr lang="en-US" u="sng" dirty="0"/>
              <a:t>great joy</a:t>
            </a:r>
            <a:r>
              <a:rPr lang="en-US" dirty="0"/>
              <a:t> (Mt. 28:8; Lk. 24:41, 52), </a:t>
            </a:r>
            <a:r>
              <a:rPr lang="en-US" u="sng" dirty="0"/>
              <a:t>rejoicing</a:t>
            </a:r>
            <a:r>
              <a:rPr lang="en-US" dirty="0"/>
              <a:t> (Mt. 28:9), </a:t>
            </a:r>
            <a:r>
              <a:rPr lang="en-US" u="sng" dirty="0"/>
              <a:t>peace</a:t>
            </a:r>
            <a:r>
              <a:rPr lang="en-US" dirty="0"/>
              <a:t> (Lk. 24:36; Jn. 20:19, 21, 26) and </a:t>
            </a:r>
            <a:r>
              <a:rPr lang="en-US" u="sng" dirty="0"/>
              <a:t>gladness</a:t>
            </a:r>
            <a:r>
              <a:rPr lang="en-US" dirty="0"/>
              <a:t> (Jn. 20:20)</a:t>
            </a:r>
          </a:p>
          <a:p>
            <a:r>
              <a:rPr lang="en-US" dirty="0"/>
              <a:t>Meaningful worship comes from proper priorities, enthusiasm &amp; great joy!</a:t>
            </a:r>
          </a:p>
        </p:txBody>
      </p:sp>
    </p:spTree>
    <p:extLst>
      <p:ext uri="{BB962C8B-B14F-4D97-AF65-F5344CB8AC3E}">
        <p14:creationId xmlns:p14="http://schemas.microsoft.com/office/powerpoint/2010/main" val="11773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C156D4-19C0-41F8-BCBD-0A94B20D7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28" y="1876900"/>
            <a:ext cx="12020371" cy="4981100"/>
          </a:xfrm>
        </p:spPr>
        <p:txBody>
          <a:bodyPr>
            <a:normAutofit/>
          </a:bodyPr>
          <a:lstStyle/>
          <a:p>
            <a:r>
              <a:rPr lang="en-US" dirty="0"/>
              <a:t>They sought JESUS (Mt. 28:5; Mk. 16:6; Jn. 20:15) </a:t>
            </a:r>
          </a:p>
          <a:p>
            <a:r>
              <a:rPr lang="en-US" dirty="0"/>
              <a:t>They found JESUS (Mt. 28:9)</a:t>
            </a:r>
          </a:p>
          <a:p>
            <a:r>
              <a:rPr lang="en-US" dirty="0"/>
              <a:t>They were present with JESUS (Lk. 24:43; Jn. 20:14, 19, 20, 25, 26) </a:t>
            </a:r>
          </a:p>
          <a:p>
            <a:r>
              <a:rPr lang="en-US" dirty="0"/>
              <a:t>They held JESUS (Mt. 28:9; John 20:17)</a:t>
            </a:r>
          </a:p>
          <a:p>
            <a:r>
              <a:rPr lang="en-US" dirty="0"/>
              <a:t>They worshiped JESUS (Mt. 28:9, 17; Lk. 24:52-53)</a:t>
            </a:r>
          </a:p>
          <a:p>
            <a:r>
              <a:rPr lang="en-US" dirty="0"/>
              <a:t>JESUS is the focus of our worship!  JESUS is the motivation for our worship!</a:t>
            </a:r>
          </a:p>
          <a:p>
            <a:r>
              <a:rPr lang="en-US" dirty="0"/>
              <a:t>Worship is more meaningful when personally &amp; energetically focused on HIM!</a:t>
            </a:r>
          </a:p>
        </p:txBody>
      </p:sp>
    </p:spTree>
    <p:extLst>
      <p:ext uri="{BB962C8B-B14F-4D97-AF65-F5344CB8AC3E}">
        <p14:creationId xmlns:p14="http://schemas.microsoft.com/office/powerpoint/2010/main" val="14228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C156D4-19C0-41F8-BCBD-0A94B20D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Before seeing the resurrected Jesus:</a:t>
            </a:r>
          </a:p>
          <a:p>
            <a:pPr lvl="1"/>
            <a:r>
              <a:rPr lang="en-US" dirty="0"/>
              <a:t>They doubted (Mt. 28:17; Lk. 24:11, 38; Jn. 20:25)</a:t>
            </a:r>
          </a:p>
          <a:p>
            <a:pPr lvl="1"/>
            <a:r>
              <a:rPr lang="en-US" dirty="0"/>
              <a:t>They did not believe (Mk. 16:11, 13, 14; Lk. 24:11, 41; Jn. 20:25) </a:t>
            </a:r>
          </a:p>
          <a:p>
            <a:r>
              <a:rPr lang="en-US" dirty="0"/>
              <a:t>But then:</a:t>
            </a:r>
          </a:p>
          <a:p>
            <a:pPr lvl="1"/>
            <a:r>
              <a:rPr lang="en-US" dirty="0"/>
              <a:t>Jesus was raised from the dead (Mt. 28:6-7; Mk. 16:6; Lk. 24:6, 34; Jn. 21:14)</a:t>
            </a:r>
          </a:p>
          <a:p>
            <a:pPr lvl="1"/>
            <a:r>
              <a:rPr lang="en-US" dirty="0"/>
              <a:t>Jesus showed Himself alive (Mk. 16:11, 14; Jn. 20:20; 21:1, 14; Acts 1:3)</a:t>
            </a:r>
          </a:p>
          <a:p>
            <a:pPr lvl="1"/>
            <a:r>
              <a:rPr lang="en-US" dirty="0"/>
              <a:t>His disciples saw the empty tomb and the grave clothes (Jn. 20:5-8)</a:t>
            </a:r>
          </a:p>
          <a:p>
            <a:pPr lvl="1"/>
            <a:r>
              <a:rPr lang="en-US" dirty="0"/>
              <a:t>His disciples saw where His body once lay (Mt. 28:6; Mk. 16:6; Jn. 20:12)</a:t>
            </a:r>
          </a:p>
          <a:p>
            <a:pPr lvl="1"/>
            <a:r>
              <a:rPr lang="en-US" dirty="0"/>
              <a:t>His disciples heard His voice (Mt. 28:9; Lk. 24:32, 36-39; Jn. 20:16, 19)</a:t>
            </a:r>
          </a:p>
          <a:p>
            <a:pPr lvl="1"/>
            <a:r>
              <a:rPr lang="en-US" dirty="0"/>
              <a:t>His disciples saw His hands and His feet (Lk. 24:39; Jn. 20:20)</a:t>
            </a:r>
          </a:p>
          <a:p>
            <a:pPr lvl="1"/>
            <a:r>
              <a:rPr lang="en-US" dirty="0"/>
              <a:t>His disciples touched His hands, feet and side (Lk. 24:39; Jn. 20:27)</a:t>
            </a:r>
          </a:p>
          <a:p>
            <a:r>
              <a:rPr lang="en-US" dirty="0"/>
              <a:t>When they saw the resurrected Jesus:</a:t>
            </a:r>
          </a:p>
          <a:p>
            <a:pPr lvl="1"/>
            <a:r>
              <a:rPr lang="en-US" dirty="0"/>
              <a:t>They “BELIEVED” (Jn. 20:8)</a:t>
            </a:r>
          </a:p>
          <a:p>
            <a:pPr lvl="1"/>
            <a:r>
              <a:rPr lang="en-US" dirty="0"/>
              <a:t>They “KNEW” it was the Lord (Jn. 21:12; Lk. 24:31, 35)</a:t>
            </a:r>
          </a:p>
        </p:txBody>
      </p:sp>
    </p:spTree>
    <p:extLst>
      <p:ext uri="{BB962C8B-B14F-4D97-AF65-F5344CB8AC3E}">
        <p14:creationId xmlns:p14="http://schemas.microsoft.com/office/powerpoint/2010/main" val="37497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C156D4-19C0-41F8-BCBD-0A94B20D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Post-resurrection, there is great emphasis on the disciples being together</a:t>
            </a:r>
          </a:p>
          <a:p>
            <a:pPr lvl="1"/>
            <a:r>
              <a:rPr lang="en-US" dirty="0"/>
              <a:t>They were assembled together after the Passover (Lk. 24:9, 33)</a:t>
            </a:r>
          </a:p>
          <a:p>
            <a:pPr lvl="1"/>
            <a:r>
              <a:rPr lang="en-US" dirty="0"/>
              <a:t>They went to the tomb together (Lk. 24:1, 10; Jn. 20:3-8)</a:t>
            </a:r>
          </a:p>
          <a:p>
            <a:pPr lvl="1"/>
            <a:r>
              <a:rPr lang="en-US" dirty="0"/>
              <a:t>They walked on the road together (Mk. 16:12; Lk. 24:13-32)</a:t>
            </a:r>
          </a:p>
          <a:p>
            <a:pPr lvl="1"/>
            <a:r>
              <a:rPr lang="en-US" dirty="0"/>
              <a:t>They assembled on Sunday together (Mk. 16:14; Jn. 20:19-24)</a:t>
            </a:r>
          </a:p>
          <a:p>
            <a:pPr lvl="1"/>
            <a:r>
              <a:rPr lang="en-US" dirty="0"/>
              <a:t>They assembled again on Sunday together (Jn. 20:26-29)</a:t>
            </a:r>
          </a:p>
          <a:p>
            <a:pPr lvl="1"/>
            <a:r>
              <a:rPr lang="en-US" dirty="0"/>
              <a:t>They went fishing in Galilee together (Jn. 21:1-3)</a:t>
            </a:r>
          </a:p>
          <a:p>
            <a:pPr lvl="1"/>
            <a:r>
              <a:rPr lang="en-US" dirty="0"/>
              <a:t>They ate a meal with Jesus together (Jn. 21:12-13)</a:t>
            </a:r>
          </a:p>
          <a:p>
            <a:pPr lvl="1"/>
            <a:r>
              <a:rPr lang="en-US" dirty="0"/>
              <a:t>They were commissioned together (Mt. 28:16-20; Mk. 16:15; Acts 1:3-8)</a:t>
            </a:r>
          </a:p>
          <a:p>
            <a:pPr lvl="1"/>
            <a:r>
              <a:rPr lang="en-US" dirty="0"/>
              <a:t>They watched Him ascend together (Lk. 24:50-53; Acts 1:9-11)</a:t>
            </a:r>
          </a:p>
          <a:p>
            <a:pPr lvl="1"/>
            <a:r>
              <a:rPr lang="en-US" dirty="0"/>
              <a:t>They assembled again in an upper room together (Acts 1:12-14)</a:t>
            </a:r>
          </a:p>
          <a:p>
            <a:r>
              <a:rPr lang="en-US" dirty="0"/>
              <a:t>Meaningful worship takes place when we gather together in one place (Heb. 10:24-25; Eph. 5:19+Col. 3:16)</a:t>
            </a:r>
          </a:p>
        </p:txBody>
      </p:sp>
    </p:spTree>
    <p:extLst>
      <p:ext uri="{BB962C8B-B14F-4D97-AF65-F5344CB8AC3E}">
        <p14:creationId xmlns:p14="http://schemas.microsoft.com/office/powerpoint/2010/main" val="37571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5EBA355-E1AF-47F9-ADC5-BEC911DF2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C156D4-19C0-41F8-BCBD-0A94B20D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9725" indent="-339725">
              <a:lnSpc>
                <a:spcPct val="100000"/>
              </a:lnSpc>
            </a:pPr>
            <a:r>
              <a:rPr lang="en-US" sz="3600" dirty="0"/>
              <a:t>Believing Jesus is God’s Son – Acts 16:31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/>
              <a:t>Repenting of sins and turning to God – Acts 3:19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/>
              <a:t>Confessing faith in Jesus Christ – Romans 10:9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/>
              <a:t>Being immersed into Christ – Galatians 3:27</a:t>
            </a:r>
          </a:p>
          <a:p>
            <a:pPr marL="801688" lvl="1" indent="-341313">
              <a:lnSpc>
                <a:spcPct val="100000"/>
              </a:lnSpc>
            </a:pPr>
            <a:r>
              <a:rPr lang="en-US" sz="3200" dirty="0"/>
              <a:t>God will forgive all of your sins – Acts 2:38</a:t>
            </a:r>
          </a:p>
          <a:p>
            <a:pPr marL="801688" lvl="1" indent="-341313">
              <a:lnSpc>
                <a:spcPct val="100000"/>
              </a:lnSpc>
            </a:pPr>
            <a:r>
              <a:rPr lang="en-US" sz="3200" dirty="0"/>
              <a:t>God will add you to His church – Acts 2:47</a:t>
            </a:r>
          </a:p>
          <a:p>
            <a:pPr marL="801688" lvl="1" indent="-341313">
              <a:lnSpc>
                <a:spcPct val="100000"/>
              </a:lnSpc>
            </a:pPr>
            <a:r>
              <a:rPr lang="en-US" sz="3200" dirty="0"/>
              <a:t>God will enroll you in heaven – Hebrews 12:23</a:t>
            </a:r>
          </a:p>
          <a:p>
            <a:pPr marL="339725" indent="-339725">
              <a:lnSpc>
                <a:spcPct val="100000"/>
              </a:lnSpc>
            </a:pPr>
            <a:r>
              <a:rPr lang="en-US" sz="3600" dirty="0"/>
              <a:t>Living faithfully until death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33891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813</Words>
  <Application>Microsoft Office PowerPoint</Application>
  <PresentationFormat>Widescreen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2021-04-03T22:38:56Z</dcterms:created>
  <dcterms:modified xsi:type="dcterms:W3CDTF">2021-04-04T12:42:25Z</dcterms:modified>
</cp:coreProperties>
</file>