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notesMasterIdLst>
    <p:notesMasterId r:id="rId10"/>
  </p:notesMasterIdLst>
  <p:sldIdLst>
    <p:sldId id="266" r:id="rId2"/>
    <p:sldId id="256" r:id="rId3"/>
    <p:sldId id="259" r:id="rId4"/>
    <p:sldId id="286" r:id="rId5"/>
    <p:sldId id="300" r:id="rId6"/>
    <p:sldId id="301" r:id="rId7"/>
    <p:sldId id="302" r:id="rId8"/>
    <p:sldId id="303" r:id="rId9"/>
  </p:sldIdLst>
  <p:sldSz cx="12192000" cy="6858000"/>
  <p:notesSz cx="6858000" cy="9144000"/>
  <p:embeddedFontLst>
    <p:embeddedFont>
      <p:font typeface="Calibri" panose="020F0502020204030204" pitchFamily="34" charset="0"/>
      <p:regular r:id="rId11"/>
      <p:bold r:id="rId12"/>
      <p:italic r:id="rId13"/>
      <p:boldItalic r:id="rId14"/>
    </p:embeddedFont>
    <p:embeddedFont>
      <p:font typeface="Calibri Light" panose="020F0302020204030204" pitchFamily="34" charset="0"/>
      <p:regular r:id="rId15"/>
      <p:italic r:id="rId16"/>
    </p:embeddedFont>
    <p:embeddedFont>
      <p:font typeface="IM FELL Double Pica SC" panose="02000000000000000000" pitchFamily="2" charset="0"/>
      <p:regular r:id="rId17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589" autoAdjust="0"/>
    <p:restoredTop sz="89512" autoAdjust="0"/>
  </p:normalViewPr>
  <p:slideViewPr>
    <p:cSldViewPr snapToGrid="0">
      <p:cViewPr varScale="1">
        <p:scale>
          <a:sx n="61" d="100"/>
          <a:sy n="61" d="100"/>
        </p:scale>
        <p:origin x="930" y="52"/>
      </p:cViewPr>
      <p:guideLst/>
    </p:cSldViewPr>
  </p:slideViewPr>
  <p:outlineViewPr>
    <p:cViewPr>
      <p:scale>
        <a:sx n="33" d="100"/>
        <a:sy n="33" d="100"/>
      </p:scale>
      <p:origin x="0" y="-12064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3.fntdata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font" Target="fonts/font2.fntdata"/><Relationship Id="rId17" Type="http://schemas.openxmlformats.org/officeDocument/2006/relationships/font" Target="fonts/font7.fntdata"/><Relationship Id="rId2" Type="http://schemas.openxmlformats.org/officeDocument/2006/relationships/slide" Target="slides/slide1.xml"/><Relationship Id="rId16" Type="http://schemas.openxmlformats.org/officeDocument/2006/relationships/font" Target="fonts/font6.fntdata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1.fntdata"/><Relationship Id="rId5" Type="http://schemas.openxmlformats.org/officeDocument/2006/relationships/slide" Target="slides/slide4.xml"/><Relationship Id="rId15" Type="http://schemas.openxmlformats.org/officeDocument/2006/relationships/font" Target="fonts/font5.fntdata"/><Relationship Id="rId10" Type="http://schemas.openxmlformats.org/officeDocument/2006/relationships/notesMaster" Target="notesMasters/notesMaster1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4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DAFBEDE-0756-4723-AF74-C44F098C8290}" type="datetimeFigureOut">
              <a:rPr lang="en-US" smtClean="0"/>
              <a:t>3/9/2021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3317196-29B4-4E38-A046-F596090076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118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3317196-29B4-4E38-A046-F5960900767A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09442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3317196-29B4-4E38-A046-F5960900767A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204807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3317196-29B4-4E38-A046-F5960900767A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874521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3317196-29B4-4E38-A046-F5960900767A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174882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3317196-29B4-4E38-A046-F5960900767A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836977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3317196-29B4-4E38-A046-F5960900767A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8147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3317196-29B4-4E38-A046-F5960900767A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944709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3317196-29B4-4E38-A046-F5960900767A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78837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471AD4-FC58-448A-B0C8-A965A87541A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524222D-E0C6-478C-855F-7AA5BF59369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499EDD2-9CE1-4468-91D9-4A2D49F65F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7FDB2-881F-4E97-8F38-D55DFB58BE4E}" type="datetimeFigureOut">
              <a:rPr lang="en-US" smtClean="0"/>
              <a:t>3/9/2021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266F268-4303-4A92-9726-5664EB4C0E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05FDC13-F0B5-4D37-9B01-1E7CC64B41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8D1469-ED43-4818-9F93-DFAB2FA3FE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30157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8FA57D-8E35-4705-89D9-A8B1A1F4D5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EA0DC17-FB76-4422-939D-8470BB016F2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710B69-1E76-4872-894A-A58D7396B9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7FDB2-881F-4E97-8F38-D55DFB58BE4E}" type="datetimeFigureOut">
              <a:rPr lang="en-US" smtClean="0"/>
              <a:t>3/9/2021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DE3B675-D0ED-4716-B148-07BFD817CA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EBDBB6F-4E4F-40D2-8122-BB1835A885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8D1469-ED43-4818-9F93-DFAB2FA3FE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74325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0AFCDDA-513B-4003-A05B-38CB7497AC6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C87335B-C962-42F6-A8DA-AAD4084C50E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C4ECEB2-0231-466A-9093-78FB56EBB4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7FDB2-881F-4E97-8F38-D55DFB58BE4E}" type="datetimeFigureOut">
              <a:rPr lang="en-US" smtClean="0"/>
              <a:t>3/9/2021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8E85779-9BA3-4787-B66C-D9AA959057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7F93091-6D43-4D3B-A33A-1B138A6099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8D1469-ED43-4818-9F93-DFAB2FA3FE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21311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B9D55D-3F72-4889-8BC5-9156C229D6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397ECD-3FC1-46D8-9CA3-D0DB7AE66BA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F29B201-0BA6-40B9-82F2-31184B05B2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7FDB2-881F-4E97-8F38-D55DFB58BE4E}" type="datetimeFigureOut">
              <a:rPr lang="en-US" smtClean="0"/>
              <a:t>3/9/2021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A6DE3A7-3C2F-4D6F-B689-CE75AAD12C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3AB5D7-4057-4EC0-9736-48E8EA71EA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8D1469-ED43-4818-9F93-DFAB2FA3FE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67629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6765F3-E75A-4356-B587-0C5122318A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C338D1A-6C4F-4A24-8823-4B19FDE8B6E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18ED680-EE21-4C12-9075-AE23ACE86A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7FDB2-881F-4E97-8F38-D55DFB58BE4E}" type="datetimeFigureOut">
              <a:rPr lang="en-US" smtClean="0"/>
              <a:t>3/9/2021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885ADFA-1A1C-450F-8FA5-15418AB9FC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EC35A5A-C104-41A7-8689-D34C4D6B39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8D1469-ED43-4818-9F93-DFAB2FA3FE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45766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8CF2E8-9D5A-4ABF-98A9-17DFBBF992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37D3C4-5257-4588-8A41-6D6C1F5E2BF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3097654-B0C1-49ED-9FFE-52A9B49D4A0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049D033-56AE-4B7A-8841-3C13DF21B0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7FDB2-881F-4E97-8F38-D55DFB58BE4E}" type="datetimeFigureOut">
              <a:rPr lang="en-US" smtClean="0"/>
              <a:t>3/9/2021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732436D-4660-423D-8231-0BEF7C339D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2317914-DF9E-4710-ACB8-1E742E8917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8D1469-ED43-4818-9F93-DFAB2FA3FE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57953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1F1FE5-7EFF-44CF-8B51-A0110CAA2F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A4F3255-3D5F-4A23-AA33-138D510CA59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C04F8F1-F863-4277-ACC1-8C640334E6C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CD082E6-EE71-4C05-ACE5-4742D416DC7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51EFB9C-3F06-413C-9894-B898F87426F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BF00720-B1D0-45C8-867F-80B823B787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7FDB2-881F-4E97-8F38-D55DFB58BE4E}" type="datetimeFigureOut">
              <a:rPr lang="en-US" smtClean="0"/>
              <a:t>3/9/2021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64B393E-8DF2-4702-B140-EA51406B17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BABCFB0-6C33-433B-B477-DB76750E00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8D1469-ED43-4818-9F93-DFAB2FA3FE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79016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48D466-BB16-4F07-8950-092AC26498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FEA0C55-46D4-4370-8D09-A47716E178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7FDB2-881F-4E97-8F38-D55DFB58BE4E}" type="datetimeFigureOut">
              <a:rPr lang="en-US" smtClean="0"/>
              <a:t>3/9/2021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BA50A08-3DF9-4A08-A2D8-908F2D4F35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952739B-ED39-4BC7-BD87-401C97D969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8D1469-ED43-4818-9F93-DFAB2FA3FE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35279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95B1751-A1E2-403D-845C-2F270FC7A5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7FDB2-881F-4E97-8F38-D55DFB58BE4E}" type="datetimeFigureOut">
              <a:rPr lang="en-US" smtClean="0"/>
              <a:t>3/9/2021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E732573-24E0-465F-A522-CF4CEE1E41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7563DB6-EA9A-4693-8433-9C5C06CF9F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8D1469-ED43-4818-9F93-DFAB2FA3FE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25228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190D65-9679-4C16-9356-25DD5DD023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D5F16D-2613-4ED2-A9D1-79CAA9B591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D2EB7E2-D160-4879-BE36-023525E96DA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97E7944-8595-49F1-8FD1-7A2E6F3AB1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7FDB2-881F-4E97-8F38-D55DFB58BE4E}" type="datetimeFigureOut">
              <a:rPr lang="en-US" smtClean="0"/>
              <a:t>3/9/2021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21E15AA-2460-4F95-8EA5-811FFA56EF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9E094AD-EE17-423D-BE01-469765C7AF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8D1469-ED43-4818-9F93-DFAB2FA3FE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92330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6E8295-B243-4E05-9F01-1E4FC5EA4C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46F57BD-FE1B-466A-8763-5B5F6FBCF25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DC31B73-5379-46A6-933B-AC848FAC1BF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993E274-8617-49EB-9E28-5F8C0C57C3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7FDB2-881F-4E97-8F38-D55DFB58BE4E}" type="datetimeFigureOut">
              <a:rPr lang="en-US" smtClean="0"/>
              <a:t>3/9/2021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A11A9CE-3D44-4E08-ACF2-617065FBFF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299BFAD-A5E9-47F3-9243-3ADCBF9680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8D1469-ED43-4818-9F93-DFAB2FA3FE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45473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1490F5B-F8F6-4502-915F-F35AE5370C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2C352CA-B69C-43EE-BD67-2F8DC0C15AC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DFEF608-33E4-41A9-9CD4-20FEDDEA946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37FDB2-881F-4E97-8F38-D55DFB58BE4E}" type="datetimeFigureOut">
              <a:rPr lang="en-US" smtClean="0"/>
              <a:t>3/9/2021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752421E-B1D9-4F13-9D6E-40C95E1F2E3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AFA7895-BC46-4E5B-896F-84BD3186A33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8D1469-ED43-4818-9F93-DFAB2FA3FE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75678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537660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30D1752-30FC-489D-ABC4-B05778999FEF}"/>
              </a:ext>
            </a:extLst>
          </p:cNvPr>
          <p:cNvSpPr txBox="1"/>
          <p:nvPr/>
        </p:nvSpPr>
        <p:spPr>
          <a:xfrm>
            <a:off x="79717" y="1584960"/>
            <a:ext cx="11995052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500" b="1" dirty="0">
                <a:latin typeface="IM FELL Double Pica SC" panose="02000000000000000000" pitchFamily="2" charset="0"/>
              </a:rPr>
              <a:t>Minor Prophets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984280B-A154-44E9-B765-BF8303156313}"/>
              </a:ext>
            </a:extLst>
          </p:cNvPr>
          <p:cNvSpPr txBox="1"/>
          <p:nvPr/>
        </p:nvSpPr>
        <p:spPr>
          <a:xfrm>
            <a:off x="0" y="2851682"/>
            <a:ext cx="1199505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i="1" dirty="0">
                <a:latin typeface="IM FELL Double Pica SC" panose="02000000000000000000" pitchFamily="2" charset="0"/>
              </a:rPr>
              <a:t>Hosea - Jonah</a:t>
            </a:r>
          </a:p>
        </p:txBody>
      </p:sp>
    </p:spTree>
    <p:extLst>
      <p:ext uri="{BB962C8B-B14F-4D97-AF65-F5344CB8AC3E}">
        <p14:creationId xmlns:p14="http://schemas.microsoft.com/office/powerpoint/2010/main" val="40419235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E69A58-D133-4430-B4C0-56F3795074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361" y="225083"/>
            <a:ext cx="11983280" cy="922887"/>
          </a:xfrm>
        </p:spPr>
        <p:txBody>
          <a:bodyPr>
            <a:normAutofit fontScale="90000"/>
          </a:bodyPr>
          <a:lstStyle/>
          <a:p>
            <a:r>
              <a:rPr lang="en-US" sz="7200" dirty="0">
                <a:latin typeface="IM FELL Double Pica SC" panose="02000000000000000000" pitchFamily="2" charset="0"/>
              </a:rPr>
              <a:t>Minor Prophets In Our Study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EB4531-9421-4BCD-A63B-F105425428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4360" y="1209822"/>
            <a:ext cx="11983280" cy="5543816"/>
          </a:xfrm>
        </p:spPr>
        <p:txBody>
          <a:bodyPr numCol="2">
            <a:normAutofit/>
          </a:bodyPr>
          <a:lstStyle/>
          <a:p>
            <a:pPr marL="0" indent="0">
              <a:buNone/>
            </a:pPr>
            <a:r>
              <a:rPr lang="en-US" sz="4000" dirty="0"/>
              <a:t>Obadiah - 845 BC</a:t>
            </a:r>
          </a:p>
          <a:p>
            <a:pPr marL="0" indent="0">
              <a:buNone/>
            </a:pPr>
            <a:r>
              <a:rPr lang="en-US" sz="4000" dirty="0"/>
              <a:t>Joel - 835 BC</a:t>
            </a:r>
          </a:p>
          <a:p>
            <a:pPr marL="0" indent="0">
              <a:buNone/>
            </a:pPr>
            <a:r>
              <a:rPr lang="en-US" sz="4000" dirty="0"/>
              <a:t>Jonah - 755 BC</a:t>
            </a:r>
          </a:p>
          <a:p>
            <a:pPr marL="0" indent="0">
              <a:buNone/>
            </a:pPr>
            <a:endParaRPr lang="en-US" sz="4000" dirty="0"/>
          </a:p>
          <a:p>
            <a:pPr marL="0" indent="0">
              <a:buNone/>
            </a:pPr>
            <a:r>
              <a:rPr lang="en-US" sz="4000" dirty="0"/>
              <a:t>Amos - 752 BC</a:t>
            </a:r>
          </a:p>
          <a:p>
            <a:pPr marL="0" indent="0">
              <a:buNone/>
            </a:pPr>
            <a:endParaRPr lang="en-US" sz="4000" dirty="0"/>
          </a:p>
          <a:p>
            <a:pPr marL="0" indent="0">
              <a:buNone/>
            </a:pPr>
            <a:r>
              <a:rPr lang="en-US" sz="4000" dirty="0"/>
              <a:t>Hosea - 725 BC</a:t>
            </a:r>
          </a:p>
        </p:txBody>
      </p:sp>
    </p:spTree>
    <p:extLst>
      <p:ext uri="{BB962C8B-B14F-4D97-AF65-F5344CB8AC3E}">
        <p14:creationId xmlns:p14="http://schemas.microsoft.com/office/powerpoint/2010/main" val="40420805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E69A58-D133-4430-B4C0-56F3795074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361" y="225083"/>
            <a:ext cx="11983280" cy="922887"/>
          </a:xfrm>
        </p:spPr>
        <p:txBody>
          <a:bodyPr>
            <a:noAutofit/>
          </a:bodyPr>
          <a:lstStyle/>
          <a:p>
            <a:r>
              <a:rPr lang="en-US" sz="7200" dirty="0">
                <a:latin typeface="IM FELL Double Pica SC" panose="02000000000000000000" pitchFamily="2" charset="0"/>
              </a:rPr>
              <a:t>Message of the Prophets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EB4531-9421-4BCD-A63B-F105425428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4360" y="1209822"/>
            <a:ext cx="11983280" cy="554381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6600" dirty="0"/>
              <a:t>Obadiah</a:t>
            </a:r>
            <a:r>
              <a:rPr lang="en-US" sz="7200" dirty="0"/>
              <a:t>: </a:t>
            </a:r>
            <a:r>
              <a:rPr lang="en-US" sz="6000" dirty="0"/>
              <a:t>The Destruction of Edom</a:t>
            </a:r>
          </a:p>
          <a:p>
            <a:pPr marL="0" indent="0">
              <a:buNone/>
            </a:pPr>
            <a:r>
              <a:rPr lang="en-US" sz="6600" dirty="0"/>
              <a:t>Joel: </a:t>
            </a:r>
            <a:r>
              <a:rPr lang="en-US" sz="6000" dirty="0"/>
              <a:t>Call to repentance with locusts</a:t>
            </a:r>
          </a:p>
          <a:p>
            <a:pPr marL="0" indent="0">
              <a:buNone/>
            </a:pPr>
            <a:r>
              <a:rPr lang="en-US" sz="6000" dirty="0"/>
              <a:t>Jonah: God’s concern for the sinner</a:t>
            </a:r>
          </a:p>
          <a:p>
            <a:pPr marL="0" indent="0">
              <a:buNone/>
            </a:pPr>
            <a:r>
              <a:rPr lang="en-US" sz="6000" dirty="0"/>
              <a:t>Amos: Destruction-Captivity of Israel </a:t>
            </a:r>
            <a:endParaRPr lang="en-US" sz="7200" dirty="0"/>
          </a:p>
        </p:txBody>
      </p:sp>
    </p:spTree>
    <p:extLst>
      <p:ext uri="{BB962C8B-B14F-4D97-AF65-F5344CB8AC3E}">
        <p14:creationId xmlns:p14="http://schemas.microsoft.com/office/powerpoint/2010/main" val="37017768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81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E69A58-D133-4430-B4C0-56F3795074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360" y="113545"/>
            <a:ext cx="11084340" cy="922887"/>
          </a:xfrm>
        </p:spPr>
        <p:txBody>
          <a:bodyPr>
            <a:normAutofit fontScale="90000"/>
          </a:bodyPr>
          <a:lstStyle/>
          <a:p>
            <a:r>
              <a:rPr lang="en-US" sz="7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 FELL Double Pica SC" panose="02000000000000000000" pitchFamily="2" charset="0"/>
              </a:rPr>
              <a:t>Outline of Hosea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EB4531-9421-4BCD-A63B-F105425428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4360" y="1209822"/>
            <a:ext cx="11922540" cy="5543816"/>
          </a:xfrm>
        </p:spPr>
        <p:txBody>
          <a:bodyPr>
            <a:normAutofit lnSpcReduction="10000"/>
          </a:bodyPr>
          <a:lstStyle/>
          <a:p>
            <a:pPr marL="857250" indent="-857250">
              <a:buFont typeface="+mj-lt"/>
              <a:buAutoNum type="romanUcPeriod" startAt="2"/>
            </a:pPr>
            <a:r>
              <a:rPr lang="en-US" sz="4000" dirty="0"/>
              <a:t>God and His faithless people 4:1-14:9</a:t>
            </a:r>
          </a:p>
          <a:p>
            <a:pPr marL="1314450" lvl="1" indent="-857250">
              <a:buFont typeface="+mj-lt"/>
              <a:buAutoNum type="alphaUcPeriod" startAt="8"/>
            </a:pPr>
            <a:r>
              <a:rPr lang="en-US" sz="3600" dirty="0"/>
              <a:t>Sin results in great loss 9:1-9</a:t>
            </a:r>
          </a:p>
          <a:p>
            <a:pPr marL="1771650" lvl="2" indent="-857250">
              <a:buFont typeface="+mj-lt"/>
              <a:buAutoNum type="arabicPeriod"/>
            </a:pPr>
            <a:r>
              <a:rPr lang="en-US" sz="3200" dirty="0"/>
              <a:t>Loss of joy 9:1-2</a:t>
            </a:r>
          </a:p>
          <a:p>
            <a:pPr marL="1771650" lvl="2" indent="-857250">
              <a:buFont typeface="+mj-lt"/>
              <a:buAutoNum type="arabicPeriod"/>
            </a:pPr>
            <a:r>
              <a:rPr lang="en-US" sz="3200" dirty="0"/>
              <a:t>Loss of spiritual privileges 9:3-5</a:t>
            </a:r>
          </a:p>
          <a:p>
            <a:pPr marL="1771650" lvl="2" indent="-857250">
              <a:buFont typeface="+mj-lt"/>
              <a:buAutoNum type="arabicPeriod"/>
            </a:pPr>
            <a:r>
              <a:rPr lang="en-US" sz="3200" dirty="0"/>
              <a:t>Loss of inheritance 9:6</a:t>
            </a:r>
          </a:p>
          <a:p>
            <a:pPr marL="1771650" lvl="2" indent="-857250">
              <a:buFont typeface="+mj-lt"/>
              <a:buAutoNum type="arabicPeriod"/>
            </a:pPr>
            <a:r>
              <a:rPr lang="en-US" sz="3200" dirty="0"/>
              <a:t>Loss of hope 9:7-9</a:t>
            </a:r>
          </a:p>
          <a:p>
            <a:pPr marL="1314450" lvl="1" indent="-857250">
              <a:buFont typeface="+mj-lt"/>
              <a:buAutoNum type="alphaUcPeriod" startAt="8"/>
            </a:pPr>
            <a:r>
              <a:rPr lang="en-US" sz="3600" dirty="0"/>
              <a:t>Israel’s spiritual biography 9:10-17</a:t>
            </a:r>
          </a:p>
          <a:p>
            <a:pPr marL="1771650" lvl="2" indent="-857250">
              <a:buFont typeface="+mj-lt"/>
              <a:buAutoNum type="arabicPeriod"/>
            </a:pPr>
            <a:r>
              <a:rPr lang="en-US" sz="3200" dirty="0"/>
              <a:t>An early fall 9:10</a:t>
            </a:r>
          </a:p>
          <a:p>
            <a:pPr marL="1771650" lvl="2" indent="-857250">
              <a:buFont typeface="+mj-lt"/>
              <a:buAutoNum type="arabicPeriod"/>
            </a:pPr>
            <a:r>
              <a:rPr lang="en-US" sz="3200" dirty="0"/>
              <a:t>A terrible punishment 9:11-14</a:t>
            </a:r>
          </a:p>
          <a:p>
            <a:pPr marL="1771650" lvl="2" indent="-857250">
              <a:buFont typeface="+mj-lt"/>
              <a:buAutoNum type="arabicPeriod"/>
            </a:pPr>
            <a:r>
              <a:rPr lang="en-US" sz="3200" dirty="0"/>
              <a:t>An infamous career 9:15</a:t>
            </a:r>
          </a:p>
          <a:p>
            <a:pPr marL="1771650" lvl="2" indent="-857250">
              <a:buFont typeface="+mj-lt"/>
              <a:buAutoNum type="arabicPeriod"/>
            </a:pPr>
            <a:r>
              <a:rPr lang="en-US" sz="3200" dirty="0"/>
              <a:t>A final rejection 9:16-17</a:t>
            </a:r>
          </a:p>
          <a:p>
            <a:pPr marL="0" indent="0">
              <a:buNone/>
            </a:pP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9374287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81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E69A58-D133-4430-B4C0-56F3795074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360" y="113545"/>
            <a:ext cx="11084340" cy="922887"/>
          </a:xfrm>
        </p:spPr>
        <p:txBody>
          <a:bodyPr>
            <a:normAutofit fontScale="90000"/>
          </a:bodyPr>
          <a:lstStyle/>
          <a:p>
            <a:r>
              <a:rPr lang="en-US" sz="7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 FELL Double Pica SC" panose="02000000000000000000" pitchFamily="2" charset="0"/>
              </a:rPr>
              <a:t>Outline of Hosea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EB4531-9421-4BCD-A63B-F105425428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4360" y="1209822"/>
            <a:ext cx="11922540" cy="5543816"/>
          </a:xfrm>
        </p:spPr>
        <p:txBody>
          <a:bodyPr>
            <a:normAutofit/>
          </a:bodyPr>
          <a:lstStyle/>
          <a:p>
            <a:pPr marL="857250" indent="-857250">
              <a:buFont typeface="+mj-lt"/>
              <a:buAutoNum type="romanUcPeriod" startAt="2"/>
            </a:pPr>
            <a:r>
              <a:rPr lang="en-US" sz="4000" dirty="0"/>
              <a:t>God and His faithless people 4:1-14:9</a:t>
            </a:r>
          </a:p>
          <a:p>
            <a:pPr marL="1314450" lvl="1" indent="-857250">
              <a:buFont typeface="+mj-lt"/>
              <a:buAutoNum type="alphaUcPeriod" startAt="10"/>
            </a:pPr>
            <a:r>
              <a:rPr lang="en-US" sz="3600" dirty="0"/>
              <a:t>God’s judgement on apostate religion 10:1-11</a:t>
            </a:r>
          </a:p>
          <a:p>
            <a:pPr marL="1428750" lvl="2" indent="-514350">
              <a:buFont typeface="+mj-lt"/>
              <a:buAutoNum type="arabicPeriod"/>
            </a:pPr>
            <a:r>
              <a:rPr lang="en-US" sz="3200" dirty="0"/>
              <a:t>Israel’s sin 10:1-2</a:t>
            </a:r>
          </a:p>
          <a:p>
            <a:pPr marL="1428750" lvl="2" indent="-514350">
              <a:buFont typeface="+mj-lt"/>
              <a:buAutoNum type="arabicPeriod"/>
            </a:pPr>
            <a:r>
              <a:rPr lang="en-US" sz="3200" dirty="0"/>
              <a:t>Israel’s sorrow 10:3-5</a:t>
            </a:r>
          </a:p>
          <a:p>
            <a:pPr marL="1428750" lvl="2" indent="-514350">
              <a:buFont typeface="+mj-lt"/>
              <a:buAutoNum type="arabicPeriod"/>
            </a:pPr>
            <a:r>
              <a:rPr lang="en-US" sz="3200" dirty="0"/>
              <a:t>Israel’s shame 10:6</a:t>
            </a:r>
          </a:p>
          <a:p>
            <a:pPr marL="1428750" lvl="2" indent="-514350">
              <a:buFont typeface="+mj-lt"/>
              <a:buAutoNum type="arabicPeriod"/>
            </a:pPr>
            <a:r>
              <a:rPr lang="en-US" sz="3200" dirty="0"/>
              <a:t>Israel’s suffering 10:7-8</a:t>
            </a:r>
          </a:p>
          <a:p>
            <a:pPr marL="1428750" lvl="2" indent="-514350">
              <a:buFont typeface="+mj-lt"/>
              <a:buAutoNum type="arabicPeriod"/>
            </a:pPr>
            <a:r>
              <a:rPr lang="en-US" sz="3200" dirty="0"/>
              <a:t>Israel’s Sentence 10:9-11</a:t>
            </a:r>
          </a:p>
          <a:p>
            <a:pPr marL="0" indent="0">
              <a:buNone/>
            </a:pP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34909776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81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E69A58-D133-4430-B4C0-56F3795074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360" y="113545"/>
            <a:ext cx="11084340" cy="922887"/>
          </a:xfrm>
        </p:spPr>
        <p:txBody>
          <a:bodyPr>
            <a:normAutofit fontScale="90000"/>
          </a:bodyPr>
          <a:lstStyle/>
          <a:p>
            <a:r>
              <a:rPr lang="en-US" sz="7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 FELL Double Pica SC" panose="02000000000000000000" pitchFamily="2" charset="0"/>
              </a:rPr>
              <a:t>Outline of Hosea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EB4531-9421-4BCD-A63B-F105425428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4360" y="1209822"/>
            <a:ext cx="11922540" cy="5543816"/>
          </a:xfrm>
        </p:spPr>
        <p:txBody>
          <a:bodyPr>
            <a:normAutofit/>
          </a:bodyPr>
          <a:lstStyle/>
          <a:p>
            <a:pPr marL="857250" indent="-857250">
              <a:buFont typeface="+mj-lt"/>
              <a:buAutoNum type="romanUcPeriod" startAt="2"/>
            </a:pPr>
            <a:r>
              <a:rPr lang="en-US" sz="4000" dirty="0"/>
              <a:t>God and His faithless people 4:1-14:9</a:t>
            </a:r>
          </a:p>
          <a:p>
            <a:pPr marL="1314450" lvl="1" indent="-857250">
              <a:buFont typeface="+mj-lt"/>
              <a:buAutoNum type="alphaUcPeriod" startAt="11"/>
            </a:pPr>
            <a:r>
              <a:rPr lang="en-US" sz="3600" dirty="0"/>
              <a:t>A call for repentance 10:12-15</a:t>
            </a:r>
          </a:p>
          <a:p>
            <a:pPr marL="1428750" lvl="2" indent="-514350">
              <a:buFont typeface="+mj-lt"/>
              <a:buAutoNum type="arabicPeriod"/>
            </a:pPr>
            <a:r>
              <a:rPr lang="en-US" sz="3200" dirty="0"/>
              <a:t>The exhortation 10:12</a:t>
            </a:r>
          </a:p>
          <a:p>
            <a:pPr marL="1428750" lvl="2" indent="-514350">
              <a:buFont typeface="+mj-lt"/>
              <a:buAutoNum type="arabicPeriod"/>
            </a:pPr>
            <a:r>
              <a:rPr lang="en-US" sz="3200" dirty="0"/>
              <a:t>The explanations 10:13</a:t>
            </a:r>
          </a:p>
          <a:p>
            <a:pPr marL="1428750" lvl="2" indent="-514350">
              <a:buFont typeface="+mj-lt"/>
              <a:buAutoNum type="arabicPeriod"/>
            </a:pPr>
            <a:r>
              <a:rPr lang="en-US" sz="3200" dirty="0"/>
              <a:t>The Urgency 10:14-15</a:t>
            </a:r>
          </a:p>
          <a:p>
            <a:pPr marL="0" indent="0">
              <a:buNone/>
            </a:pP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30865680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81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E69A58-D133-4430-B4C0-56F3795074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360" y="113545"/>
            <a:ext cx="11084340" cy="922887"/>
          </a:xfrm>
        </p:spPr>
        <p:txBody>
          <a:bodyPr>
            <a:normAutofit fontScale="90000"/>
          </a:bodyPr>
          <a:lstStyle/>
          <a:p>
            <a:r>
              <a:rPr lang="en-US" sz="7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 FELL Double Pica SC" panose="02000000000000000000" pitchFamily="2" charset="0"/>
              </a:rPr>
              <a:t>Outline of Hosea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EB4531-9421-4BCD-A63B-F105425428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4360" y="1209822"/>
            <a:ext cx="11922540" cy="5543816"/>
          </a:xfrm>
        </p:spPr>
        <p:txBody>
          <a:bodyPr>
            <a:normAutofit/>
          </a:bodyPr>
          <a:lstStyle/>
          <a:p>
            <a:pPr marL="857250" indent="-857250">
              <a:buFont typeface="+mj-lt"/>
              <a:buAutoNum type="romanUcPeriod" startAt="2"/>
            </a:pPr>
            <a:r>
              <a:rPr lang="en-US" sz="4000" dirty="0"/>
              <a:t>God and His faithless people 4:1-14:9</a:t>
            </a:r>
          </a:p>
          <a:p>
            <a:pPr marL="1314450" lvl="1" indent="-857250">
              <a:buFont typeface="+mj-lt"/>
              <a:buAutoNum type="alphaUcPeriod" startAt="12"/>
            </a:pPr>
            <a:r>
              <a:rPr lang="en-US" sz="3600" dirty="0"/>
              <a:t>Imagery of a loving God 11:1-11</a:t>
            </a:r>
          </a:p>
          <a:p>
            <a:pPr marL="1428750" lvl="2" indent="-514350">
              <a:buFont typeface="+mj-lt"/>
              <a:buAutoNum type="arabicPeriod"/>
            </a:pPr>
            <a:r>
              <a:rPr lang="en-US" sz="3200" dirty="0"/>
              <a:t>The pain of God’s love 11:1-2</a:t>
            </a:r>
          </a:p>
          <a:p>
            <a:pPr marL="1428750" lvl="2" indent="-514350">
              <a:buFont typeface="+mj-lt"/>
              <a:buAutoNum type="arabicPeriod"/>
            </a:pPr>
            <a:r>
              <a:rPr lang="en-US" sz="3200" dirty="0"/>
              <a:t>The picture of God’s love 11:3-4</a:t>
            </a:r>
          </a:p>
          <a:p>
            <a:pPr marL="1428750" lvl="2" indent="-514350">
              <a:buFont typeface="+mj-lt"/>
              <a:buAutoNum type="arabicPeriod"/>
            </a:pPr>
            <a:r>
              <a:rPr lang="en-US" sz="3200" dirty="0"/>
              <a:t>The chastisement of love 11:5-7</a:t>
            </a:r>
          </a:p>
          <a:p>
            <a:pPr marL="1428750" lvl="2" indent="-514350">
              <a:buFont typeface="+mj-lt"/>
              <a:buAutoNum type="arabicPeriod"/>
            </a:pPr>
            <a:r>
              <a:rPr lang="en-US" sz="3200" dirty="0"/>
              <a:t>The hurt associated with love 11:8-9</a:t>
            </a:r>
          </a:p>
          <a:p>
            <a:pPr marL="1428750" lvl="2" indent="-514350">
              <a:buFont typeface="+mj-lt"/>
              <a:buAutoNum type="arabicPeriod"/>
            </a:pPr>
            <a:r>
              <a:rPr lang="en-US" sz="3200" dirty="0"/>
              <a:t>Results predicted of God’s love 11:10-11</a:t>
            </a:r>
          </a:p>
          <a:p>
            <a:pPr marL="0" indent="0">
              <a:buNone/>
            </a:pP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3502963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1547</TotalTime>
  <Words>216</Words>
  <Application>Microsoft Office PowerPoint</Application>
  <PresentationFormat>Widescreen</PresentationFormat>
  <Paragraphs>57</Paragraphs>
  <Slides>8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Arial</vt:lpstr>
      <vt:lpstr>Calibri</vt:lpstr>
      <vt:lpstr>IM FELL Double Pica SC</vt:lpstr>
      <vt:lpstr>Calibri Light</vt:lpstr>
      <vt:lpstr>Office Theme</vt:lpstr>
      <vt:lpstr>PowerPoint Presentation</vt:lpstr>
      <vt:lpstr>PowerPoint Presentation</vt:lpstr>
      <vt:lpstr>Minor Prophets In Our Study</vt:lpstr>
      <vt:lpstr>Message of the Prophets</vt:lpstr>
      <vt:lpstr>Outline of Hosea</vt:lpstr>
      <vt:lpstr>Outline of Hosea</vt:lpstr>
      <vt:lpstr>Outline of Hosea</vt:lpstr>
      <vt:lpstr>Outline of Hosea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Josh Blackmer</dc:creator>
  <cp:lastModifiedBy>Josh Blackmer</cp:lastModifiedBy>
  <cp:revision>82</cp:revision>
  <cp:lastPrinted>2021-03-02T19:30:28Z</cp:lastPrinted>
  <dcterms:created xsi:type="dcterms:W3CDTF">2021-01-20T19:04:38Z</dcterms:created>
  <dcterms:modified xsi:type="dcterms:W3CDTF">2021-03-09T17:56:45Z</dcterms:modified>
</cp:coreProperties>
</file>