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5185"/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4B37-D961-4D39-9910-3C4B8012E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79DFF8-DBD2-4CAA-9734-8E654A2E7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1088A-CD4B-42E8-AB49-C783DDB9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EF5A-609E-49B6-836F-7FD9DA80C70A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1F3A5-A792-47BE-B239-480544F43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5082C-C267-46D3-8E39-60310A65E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10B3-8285-42B8-A12A-14E79BA2762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group of people standing in front of a white building&#10;&#10;Description automatically generated with medium confidence">
            <a:extLst>
              <a:ext uri="{FF2B5EF4-FFF2-40B4-BE49-F238E27FC236}">
                <a16:creationId xmlns:a16="http://schemas.microsoft.com/office/drawing/2014/main" id="{B7EE3B33-8799-4D68-8A58-70E2D7EA14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8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3F1BF-1B29-46C4-848E-E3F62D4AE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72FD2B-8B14-4A5A-A478-81D4BBF54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6B7BE-A3EF-46DF-A1C8-F2F7248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EF5A-609E-49B6-836F-7FD9DA80C70A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CB4D3-8211-44DB-A24D-5DA99391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020CF-7A56-4076-858F-1768E201B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10B3-8285-42B8-A12A-14E79BA27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68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3B0EBB-B6E7-417A-8825-17C76F34AA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F9FFF4-27DF-405D-875C-9DC822F54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B47A5-EE82-4C9D-8DD1-504DDF05A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EF5A-609E-49B6-836F-7FD9DA80C70A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A60B6-4F00-48CB-86AD-C680D1993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25ACD-D2CB-4EE3-BE0F-B35239F0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10B3-8285-42B8-A12A-14E79BA27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9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631E7-2D5A-4062-B733-2EFC130E1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11007-A0BC-42AD-881A-1B705C139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BEC2F-763D-410F-ACD9-09A8A794C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EF5A-609E-49B6-836F-7FD9DA80C70A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838BA-28BF-4400-9AF0-7CA2011E2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D52F8-2B09-44D9-8B45-6CBC0D83E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10B3-8285-42B8-A12A-14E79BA27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3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614B8-D8B6-4150-A3B2-FF521F415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C34E6-6BAF-4628-8BCB-AD87E321E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608FC-40C2-42E9-B27D-C5A4741B3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EF5A-609E-49B6-836F-7FD9DA80C70A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07327-26B5-455F-A395-5F6F3E5C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65920-D821-4B64-BAFF-EEB0A973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10B3-8285-42B8-A12A-14E79BA27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6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8BAAC-E28F-4EDD-AA63-48E59092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B63D8-F4CC-43DC-8239-9C2C261199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588760-0DED-41F9-85EA-A9A65F72F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66B08-8CD5-4E83-A57A-9577826A6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EF5A-609E-49B6-836F-7FD9DA80C70A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D099A-3BDD-46DF-9DBA-F485EF2EB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244F2B-EA04-4ADB-A74E-C47249F9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10B3-8285-42B8-A12A-14E79BA27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1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1CBC8-9F2C-4A52-ABAA-1307E589F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70313-5CD0-458C-A255-C7A324BC0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388ED-43F2-4887-9BEA-BB020ABE9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A2E31B-C016-4ABD-95F4-D9FA76BD13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46EE7D-DF51-4E49-9CC7-E47417A546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B635D0-EF0E-4F6C-8180-F964824D0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EF5A-609E-49B6-836F-7FD9DA80C70A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8A8C51-F0B8-4F6B-88AF-62E48DBD4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7E6D01-3356-482F-B5CE-EB4412133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10B3-8285-42B8-A12A-14E79BA27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5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60DB8-2021-41CF-883E-4CF4194B9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2ABA0C-5D3F-4A98-8CAF-896A4B10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EF5A-609E-49B6-836F-7FD9DA80C70A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D51DA0-9606-4F32-8180-0D2957518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1B42BC-4BC9-4386-8653-A1E1BED4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10B3-8285-42B8-A12A-14E79BA27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9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72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A4683-D439-42EC-9596-7F2157468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E8172-B5A4-47B6-A062-683D4870F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12240-1AD6-4035-92CA-F02DFFA20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8AF5A-D1F6-4CD0-A2D8-CCA025AB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EF5A-609E-49B6-836F-7FD9DA80C70A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286963-4959-4250-9451-64506FD06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E54617-09BC-4A69-8094-7479B2D90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10B3-8285-42B8-A12A-14E79BA27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82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3D8F9-0CC4-4A60-A1B1-A43C82801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B340AD-C8C2-4E9B-A186-7765202B73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555192-4F68-425C-A540-BD76157F2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7B985-7E5D-4C8A-8C11-E2777A440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EF5A-609E-49B6-836F-7FD9DA80C70A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BC371A-2BE3-441E-932D-9F6D0C051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A1F42-4E2B-4ADE-8576-B59C1C622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10B3-8285-42B8-A12A-14E79BA27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33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763F27-AC12-41DA-BEA8-1668FF78D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03FE4-CDF2-44C2-A28B-DDEEF13FF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BF839-8860-4749-9FA8-D50D953D21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5EF5A-609E-49B6-836F-7FD9DA80C70A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8EA7E-8131-4D1E-BAAD-68F2D8569C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9EC27-B3E2-44A2-B300-805EFB088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C10B3-8285-42B8-A12A-14E79BA27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4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oup of people standing in front of a white building&#10;&#10;Description automatically generated with medium confidence">
            <a:extLst>
              <a:ext uri="{FF2B5EF4-FFF2-40B4-BE49-F238E27FC236}">
                <a16:creationId xmlns:a16="http://schemas.microsoft.com/office/drawing/2014/main" id="{169BE907-2AE6-421E-90E7-B24ED936A2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 descr="A group of people standing in front of a white building&#10;&#10;Description automatically generated with medium confidence">
            <a:extLst>
              <a:ext uri="{FF2B5EF4-FFF2-40B4-BE49-F238E27FC236}">
                <a16:creationId xmlns:a16="http://schemas.microsoft.com/office/drawing/2014/main" id="{FEFB4FC4-1DE1-40AF-A0B5-7553835CBC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8" t="32959" r="4607" b="55955"/>
          <a:stretch/>
        </p:blipFill>
        <p:spPr>
          <a:xfrm>
            <a:off x="5794625" y="2260314"/>
            <a:ext cx="5835722" cy="760287"/>
          </a:xfrm>
          <a:prstGeom prst="rect">
            <a:avLst/>
          </a:prstGeom>
        </p:spPr>
      </p:pic>
      <p:pic>
        <p:nvPicPr>
          <p:cNvPr id="20" name="Picture 19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5ACAC498-B4C4-4075-A9BD-8BC6DCE373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2" t="44045" r="5530" b="47265"/>
          <a:stretch/>
        </p:blipFill>
        <p:spPr>
          <a:xfrm>
            <a:off x="5948736" y="3020602"/>
            <a:ext cx="5568593" cy="595902"/>
          </a:xfrm>
          <a:prstGeom prst="rect">
            <a:avLst/>
          </a:prstGeom>
        </p:spPr>
      </p:pic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12DC15EA-3532-401E-A1AC-DA82D03150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6" t="13783" r="14382" b="75131"/>
          <a:stretch/>
        </p:blipFill>
        <p:spPr>
          <a:xfrm>
            <a:off x="7017249" y="945222"/>
            <a:ext cx="3421296" cy="760288"/>
          </a:xfrm>
          <a:prstGeom prst="rect">
            <a:avLst/>
          </a:prstGeom>
        </p:spPr>
      </p:pic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DEEB0E6E-B641-4A19-AE4B-82F273536A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8" t="24869" r="8904" b="67041"/>
          <a:stretch/>
        </p:blipFill>
        <p:spPr>
          <a:xfrm>
            <a:off x="6298058" y="1705510"/>
            <a:ext cx="4808306" cy="554803"/>
          </a:xfrm>
          <a:prstGeom prst="rect">
            <a:avLst/>
          </a:prstGeom>
        </p:spPr>
      </p:pic>
      <p:pic>
        <p:nvPicPr>
          <p:cNvPr id="26" name="Picture 25" descr="Text&#10;&#10;Description automatically generated">
            <a:extLst>
              <a:ext uri="{FF2B5EF4-FFF2-40B4-BE49-F238E27FC236}">
                <a16:creationId xmlns:a16="http://schemas.microsoft.com/office/drawing/2014/main" id="{A3C8D643-7C0F-4179-9D65-5CFDBF940B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2" t="44045" r="5534" b="44869"/>
          <a:stretch/>
        </p:blipFill>
        <p:spPr>
          <a:xfrm>
            <a:off x="5948736" y="3020601"/>
            <a:ext cx="5568593" cy="760288"/>
          </a:xfrm>
          <a:prstGeom prst="rect">
            <a:avLst/>
          </a:prstGeom>
        </p:spPr>
      </p:pic>
      <p:pic>
        <p:nvPicPr>
          <p:cNvPr id="28" name="Picture 2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0BFB0E5D-B9CF-40BB-BB5A-373D7178AB9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1" t="16626" r="1906" b="48464"/>
          <a:stretch/>
        </p:blipFill>
        <p:spPr>
          <a:xfrm>
            <a:off x="5537770" y="1140431"/>
            <a:ext cx="6421349" cy="239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3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9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 descr="Text&#10;&#10;Description automatically generated">
            <a:extLst>
              <a:ext uri="{FF2B5EF4-FFF2-40B4-BE49-F238E27FC236}">
                <a16:creationId xmlns:a16="http://schemas.microsoft.com/office/drawing/2014/main" id="{67119928-AB40-4488-AF10-EDE6FB541D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80"/>
          <a:stretch/>
        </p:blipFill>
        <p:spPr>
          <a:xfrm>
            <a:off x="0" y="0"/>
            <a:ext cx="12192000" cy="934065"/>
          </a:xfrm>
          <a:prstGeom prst="rect">
            <a:avLst/>
          </a:prstGeom>
        </p:spPr>
      </p:pic>
      <p:sp>
        <p:nvSpPr>
          <p:cNvPr id="9" name="Callout: Up Arrow 8">
            <a:extLst>
              <a:ext uri="{FF2B5EF4-FFF2-40B4-BE49-F238E27FC236}">
                <a16:creationId xmlns:a16="http://schemas.microsoft.com/office/drawing/2014/main" id="{D3E65967-88B0-40E2-B841-55448BF6CA52}"/>
              </a:ext>
            </a:extLst>
          </p:cNvPr>
          <p:cNvSpPr/>
          <p:nvPr/>
        </p:nvSpPr>
        <p:spPr>
          <a:xfrm>
            <a:off x="324466" y="1449425"/>
            <a:ext cx="2123768" cy="3476538"/>
          </a:xfrm>
          <a:prstGeom prst="upArrowCallout">
            <a:avLst>
              <a:gd name="adj1" fmla="val 20496"/>
              <a:gd name="adj2" fmla="val 29505"/>
              <a:gd name="adj3" fmla="val 25901"/>
              <a:gd name="adj4" fmla="val 78463"/>
            </a:avLst>
          </a:prstGeom>
          <a:solidFill>
            <a:srgbClr val="135185"/>
          </a:solidFill>
          <a:ln>
            <a:solidFill>
              <a:srgbClr val="1351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7160" rtlCol="0" anchor="t" anchorCtr="0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The BODY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of Christ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F5B84D-CC70-45EB-BA3C-09EEB88EBAC7}"/>
              </a:ext>
            </a:extLst>
          </p:cNvPr>
          <p:cNvSpPr/>
          <p:nvPr/>
        </p:nvSpPr>
        <p:spPr>
          <a:xfrm>
            <a:off x="127819" y="6233281"/>
            <a:ext cx="11916696" cy="5952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1E6075-E49B-4D1F-A160-A98E615A06E7}"/>
              </a:ext>
            </a:extLst>
          </p:cNvPr>
          <p:cNvSpPr/>
          <p:nvPr/>
        </p:nvSpPr>
        <p:spPr>
          <a:xfrm>
            <a:off x="428818" y="3124201"/>
            <a:ext cx="1915064" cy="1441560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Is the</a:t>
            </a:r>
          </a:p>
          <a:p>
            <a:pPr algn="ctr"/>
            <a:r>
              <a:rPr lang="en-US" sz="2400" b="1" dirty="0"/>
              <a:t>CHURCH of CHRIST</a:t>
            </a:r>
          </a:p>
          <a:p>
            <a:pPr algn="ctr"/>
            <a:r>
              <a:rPr lang="en-US" sz="2000" b="1" dirty="0"/>
              <a:t>(Eph. 1:22-23)</a:t>
            </a:r>
            <a:endParaRPr lang="en-US" sz="2200" b="1" dirty="0"/>
          </a:p>
        </p:txBody>
      </p:sp>
      <p:sp>
        <p:nvSpPr>
          <p:cNvPr id="18" name="Callout: Up Arrow 17">
            <a:extLst>
              <a:ext uri="{FF2B5EF4-FFF2-40B4-BE49-F238E27FC236}">
                <a16:creationId xmlns:a16="http://schemas.microsoft.com/office/drawing/2014/main" id="{DCC4F2FC-975B-48C1-9E0E-6C1F40F50FA2}"/>
              </a:ext>
            </a:extLst>
          </p:cNvPr>
          <p:cNvSpPr/>
          <p:nvPr/>
        </p:nvSpPr>
        <p:spPr>
          <a:xfrm>
            <a:off x="324466" y="4506769"/>
            <a:ext cx="2123768" cy="1746549"/>
          </a:xfrm>
          <a:prstGeom prst="upArrowCallout">
            <a:avLst>
              <a:gd name="adj1" fmla="val 20496"/>
              <a:gd name="adj2" fmla="val 29505"/>
              <a:gd name="adj3" fmla="val 26351"/>
              <a:gd name="adj4" fmla="val 63641"/>
            </a:avLst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Baptized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(1 Cor. 12:13)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5B4622-ECBA-4D3E-A56B-EC5056C317F8}"/>
              </a:ext>
            </a:extLst>
          </p:cNvPr>
          <p:cNvSpPr txBox="1"/>
          <p:nvPr/>
        </p:nvSpPr>
        <p:spPr>
          <a:xfrm>
            <a:off x="766918" y="584742"/>
            <a:ext cx="1238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mienne" panose="04000508060000020003" pitchFamily="82" charset="0"/>
              </a:rPr>
              <a:t>Heaven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A14416-8B50-4EED-9FB2-60B95DB3DC1A}"/>
              </a:ext>
            </a:extLst>
          </p:cNvPr>
          <p:cNvSpPr txBox="1"/>
          <p:nvPr/>
        </p:nvSpPr>
        <p:spPr>
          <a:xfrm>
            <a:off x="501216" y="1061887"/>
            <a:ext cx="177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35185"/>
                </a:solidFill>
              </a:rPr>
              <a:t>Eph. 5:23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85EDE5-F081-4916-ACA5-71D2C44BE281}"/>
              </a:ext>
            </a:extLst>
          </p:cNvPr>
          <p:cNvSpPr txBox="1"/>
          <p:nvPr/>
        </p:nvSpPr>
        <p:spPr>
          <a:xfrm>
            <a:off x="226144" y="6253318"/>
            <a:ext cx="2320413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>
                <a:solidFill>
                  <a:schemeClr val="bg1"/>
                </a:solidFill>
              </a:rPr>
              <a:t>Outside the Body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BC1B4F-2BEF-4EDE-A7CF-52FBA5A5EF24}"/>
              </a:ext>
            </a:extLst>
          </p:cNvPr>
          <p:cNvSpPr/>
          <p:nvPr/>
        </p:nvSpPr>
        <p:spPr>
          <a:xfrm>
            <a:off x="471719" y="759019"/>
            <a:ext cx="1847088" cy="759230"/>
          </a:xfrm>
          <a:prstGeom prst="rect">
            <a:avLst/>
          </a:prstGeom>
          <a:noFill/>
          <a:ln w="28575">
            <a:solidFill>
              <a:srgbClr val="1351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allout: Up Arrow 27">
            <a:extLst>
              <a:ext uri="{FF2B5EF4-FFF2-40B4-BE49-F238E27FC236}">
                <a16:creationId xmlns:a16="http://schemas.microsoft.com/office/drawing/2014/main" id="{69F82F26-F2F4-42BC-B386-540EDA5C1AF6}"/>
              </a:ext>
            </a:extLst>
          </p:cNvPr>
          <p:cNvSpPr/>
          <p:nvPr/>
        </p:nvSpPr>
        <p:spPr>
          <a:xfrm>
            <a:off x="5034116" y="1449425"/>
            <a:ext cx="2123768" cy="3476538"/>
          </a:xfrm>
          <a:prstGeom prst="upArrowCallout">
            <a:avLst>
              <a:gd name="adj1" fmla="val 20496"/>
              <a:gd name="adj2" fmla="val 29505"/>
              <a:gd name="adj3" fmla="val 25901"/>
              <a:gd name="adj4" fmla="val 78463"/>
            </a:avLst>
          </a:prstGeom>
          <a:solidFill>
            <a:srgbClr val="135185"/>
          </a:solidFill>
          <a:ln>
            <a:solidFill>
              <a:srgbClr val="1351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7160" rtlCol="0" anchor="t" anchorCtr="0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The FAMILY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of Christ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960C2EB-58AD-4E89-B61C-9DFF39A65649}"/>
              </a:ext>
            </a:extLst>
          </p:cNvPr>
          <p:cNvSpPr/>
          <p:nvPr/>
        </p:nvSpPr>
        <p:spPr>
          <a:xfrm>
            <a:off x="5138468" y="3124201"/>
            <a:ext cx="1915064" cy="1441560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Is the</a:t>
            </a:r>
          </a:p>
          <a:p>
            <a:pPr algn="ctr"/>
            <a:r>
              <a:rPr lang="en-US" sz="2400" b="1" dirty="0"/>
              <a:t>CHURCH of CHRIST</a:t>
            </a:r>
          </a:p>
          <a:p>
            <a:pPr algn="ctr"/>
            <a:r>
              <a:rPr lang="en-US" sz="2000" b="1" dirty="0"/>
              <a:t>(1 Tim. 3:15)</a:t>
            </a:r>
            <a:endParaRPr lang="en-US" sz="2200" b="1" dirty="0"/>
          </a:p>
        </p:txBody>
      </p:sp>
      <p:sp>
        <p:nvSpPr>
          <p:cNvPr id="30" name="Callout: Up Arrow 29">
            <a:extLst>
              <a:ext uri="{FF2B5EF4-FFF2-40B4-BE49-F238E27FC236}">
                <a16:creationId xmlns:a16="http://schemas.microsoft.com/office/drawing/2014/main" id="{20254265-4544-4FFB-A49A-84006086D330}"/>
              </a:ext>
            </a:extLst>
          </p:cNvPr>
          <p:cNvSpPr/>
          <p:nvPr/>
        </p:nvSpPr>
        <p:spPr>
          <a:xfrm>
            <a:off x="5034116" y="4506769"/>
            <a:ext cx="2123768" cy="1746549"/>
          </a:xfrm>
          <a:prstGeom prst="upArrowCallout">
            <a:avLst>
              <a:gd name="adj1" fmla="val 20496"/>
              <a:gd name="adj2" fmla="val 29505"/>
              <a:gd name="adj3" fmla="val 26351"/>
              <a:gd name="adj4" fmla="val 63641"/>
            </a:avLst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Baptized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(Gal. 3:26-27)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F952573-1957-4786-88D9-F3824CFFBC74}"/>
              </a:ext>
            </a:extLst>
          </p:cNvPr>
          <p:cNvSpPr txBox="1"/>
          <p:nvPr/>
        </p:nvSpPr>
        <p:spPr>
          <a:xfrm>
            <a:off x="5476568" y="584742"/>
            <a:ext cx="1238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mienne" panose="04000508060000020003" pitchFamily="82" charset="0"/>
              </a:rPr>
              <a:t>Heaven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EEF772-DC55-4A89-920B-77E45F4B888C}"/>
              </a:ext>
            </a:extLst>
          </p:cNvPr>
          <p:cNvSpPr txBox="1"/>
          <p:nvPr/>
        </p:nvSpPr>
        <p:spPr>
          <a:xfrm>
            <a:off x="5210866" y="1061887"/>
            <a:ext cx="1770269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135185"/>
                </a:solidFill>
              </a:rPr>
              <a:t>Rom. 8:16-17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9A943C-6A99-48CA-8DD2-3F42A2B44C45}"/>
              </a:ext>
            </a:extLst>
          </p:cNvPr>
          <p:cNvSpPr txBox="1"/>
          <p:nvPr/>
        </p:nvSpPr>
        <p:spPr>
          <a:xfrm>
            <a:off x="4935794" y="6253318"/>
            <a:ext cx="2320413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>
                <a:solidFill>
                  <a:schemeClr val="bg1"/>
                </a:solidFill>
              </a:rPr>
              <a:t>Outside the Family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694EC09-5FA6-415B-8399-E4331341A613}"/>
              </a:ext>
            </a:extLst>
          </p:cNvPr>
          <p:cNvSpPr/>
          <p:nvPr/>
        </p:nvSpPr>
        <p:spPr>
          <a:xfrm>
            <a:off x="5181370" y="759019"/>
            <a:ext cx="1842666" cy="759230"/>
          </a:xfrm>
          <a:prstGeom prst="rect">
            <a:avLst/>
          </a:prstGeom>
          <a:noFill/>
          <a:ln w="28575">
            <a:solidFill>
              <a:srgbClr val="1351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allout: Up Arrow 34">
            <a:extLst>
              <a:ext uri="{FF2B5EF4-FFF2-40B4-BE49-F238E27FC236}">
                <a16:creationId xmlns:a16="http://schemas.microsoft.com/office/drawing/2014/main" id="{D91C23BB-03EC-41E1-BEDD-8940B4FE004F}"/>
              </a:ext>
            </a:extLst>
          </p:cNvPr>
          <p:cNvSpPr/>
          <p:nvPr/>
        </p:nvSpPr>
        <p:spPr>
          <a:xfrm>
            <a:off x="2679291" y="1449425"/>
            <a:ext cx="2123768" cy="3476538"/>
          </a:xfrm>
          <a:prstGeom prst="upArrowCallout">
            <a:avLst>
              <a:gd name="adj1" fmla="val 20496"/>
              <a:gd name="adj2" fmla="val 29505"/>
              <a:gd name="adj3" fmla="val 25901"/>
              <a:gd name="adj4" fmla="val 78463"/>
            </a:avLst>
          </a:prstGeom>
          <a:solidFill>
            <a:srgbClr val="135185"/>
          </a:solidFill>
          <a:ln>
            <a:solidFill>
              <a:srgbClr val="1351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7160" rtlCol="0" anchor="t" anchorCtr="0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The KINGDOM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of Christ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3296AC2-B982-4AB9-9DFA-CF51917D9466}"/>
              </a:ext>
            </a:extLst>
          </p:cNvPr>
          <p:cNvSpPr/>
          <p:nvPr/>
        </p:nvSpPr>
        <p:spPr>
          <a:xfrm>
            <a:off x="2783643" y="3124201"/>
            <a:ext cx="1915064" cy="1441560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Is the</a:t>
            </a:r>
          </a:p>
          <a:p>
            <a:pPr algn="ctr"/>
            <a:r>
              <a:rPr lang="en-US" sz="2400" b="1" dirty="0"/>
              <a:t>CHURCH of CHRIST</a:t>
            </a:r>
          </a:p>
          <a:p>
            <a:pPr algn="ctr"/>
            <a:r>
              <a:rPr lang="en-US" sz="2000" b="1" dirty="0"/>
              <a:t>(Matt. 16:18-19)</a:t>
            </a:r>
            <a:endParaRPr lang="en-US" sz="2200" b="1" dirty="0"/>
          </a:p>
        </p:txBody>
      </p:sp>
      <p:sp>
        <p:nvSpPr>
          <p:cNvPr id="37" name="Callout: Up Arrow 36">
            <a:extLst>
              <a:ext uri="{FF2B5EF4-FFF2-40B4-BE49-F238E27FC236}">
                <a16:creationId xmlns:a16="http://schemas.microsoft.com/office/drawing/2014/main" id="{9147964E-E4AF-4D12-ABB6-221859F70C9F}"/>
              </a:ext>
            </a:extLst>
          </p:cNvPr>
          <p:cNvSpPr/>
          <p:nvPr/>
        </p:nvSpPr>
        <p:spPr>
          <a:xfrm>
            <a:off x="2679291" y="4506769"/>
            <a:ext cx="2123768" cy="1746549"/>
          </a:xfrm>
          <a:prstGeom prst="upArrowCallout">
            <a:avLst>
              <a:gd name="adj1" fmla="val 20496"/>
              <a:gd name="adj2" fmla="val 29505"/>
              <a:gd name="adj3" fmla="val 26351"/>
              <a:gd name="adj4" fmla="val 63641"/>
            </a:avLst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/>
              </a:rPr>
              <a:t>Baptized</a:t>
            </a:r>
            <a:br>
              <a:rPr lang="en-US" sz="2400" b="1" dirty="0">
                <a:solidFill>
                  <a:schemeClr val="tx1"/>
                </a:solidFill>
                <a:effectLst/>
              </a:rPr>
            </a:br>
            <a:r>
              <a:rPr lang="en-US" sz="2000" b="1" dirty="0">
                <a:solidFill>
                  <a:schemeClr val="tx1"/>
                </a:solidFill>
                <a:effectLst/>
              </a:rPr>
              <a:t>(John 3:3-5)</a:t>
            </a:r>
            <a:endParaRPr lang="en-US" sz="2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5DB2E76-63B0-497A-84CC-51F9E5163DED}"/>
              </a:ext>
            </a:extLst>
          </p:cNvPr>
          <p:cNvSpPr txBox="1"/>
          <p:nvPr/>
        </p:nvSpPr>
        <p:spPr>
          <a:xfrm>
            <a:off x="3121743" y="584742"/>
            <a:ext cx="1238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mienne" panose="04000508060000020003" pitchFamily="82" charset="0"/>
              </a:rPr>
              <a:t>Heaven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B09547-E713-4888-94E5-06C94160AF59}"/>
              </a:ext>
            </a:extLst>
          </p:cNvPr>
          <p:cNvSpPr txBox="1"/>
          <p:nvPr/>
        </p:nvSpPr>
        <p:spPr>
          <a:xfrm>
            <a:off x="2856041" y="1061887"/>
            <a:ext cx="177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35185"/>
                </a:solidFill>
              </a:rPr>
              <a:t>1 Cor. 15:24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85F9D89-1904-4602-8016-373CB36CDEAF}"/>
              </a:ext>
            </a:extLst>
          </p:cNvPr>
          <p:cNvSpPr txBox="1"/>
          <p:nvPr/>
        </p:nvSpPr>
        <p:spPr>
          <a:xfrm>
            <a:off x="2531809" y="6253318"/>
            <a:ext cx="2418729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>
                <a:solidFill>
                  <a:schemeClr val="bg1"/>
                </a:solidFill>
              </a:rPr>
              <a:t>Outside the Kingdom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9A709FD-F48E-421C-AA1D-C2A01E18EA56}"/>
              </a:ext>
            </a:extLst>
          </p:cNvPr>
          <p:cNvSpPr/>
          <p:nvPr/>
        </p:nvSpPr>
        <p:spPr>
          <a:xfrm>
            <a:off x="2826544" y="759019"/>
            <a:ext cx="1847088" cy="759230"/>
          </a:xfrm>
          <a:prstGeom prst="rect">
            <a:avLst/>
          </a:prstGeom>
          <a:noFill/>
          <a:ln w="28575">
            <a:solidFill>
              <a:srgbClr val="1351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allout: Up Arrow 49">
            <a:extLst>
              <a:ext uri="{FF2B5EF4-FFF2-40B4-BE49-F238E27FC236}">
                <a16:creationId xmlns:a16="http://schemas.microsoft.com/office/drawing/2014/main" id="{5520008E-E799-4B2B-AC22-FB4B31B0D036}"/>
              </a:ext>
            </a:extLst>
          </p:cNvPr>
          <p:cNvSpPr/>
          <p:nvPr/>
        </p:nvSpPr>
        <p:spPr>
          <a:xfrm>
            <a:off x="9743766" y="1449425"/>
            <a:ext cx="2123768" cy="3476538"/>
          </a:xfrm>
          <a:prstGeom prst="upArrowCallout">
            <a:avLst>
              <a:gd name="adj1" fmla="val 20496"/>
              <a:gd name="adj2" fmla="val 29505"/>
              <a:gd name="adj3" fmla="val 25901"/>
              <a:gd name="adj4" fmla="val 78463"/>
            </a:avLst>
          </a:prstGeom>
          <a:solidFill>
            <a:srgbClr val="135185"/>
          </a:solidFill>
          <a:ln>
            <a:solidFill>
              <a:srgbClr val="1351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7160" rtlCol="0" anchor="t" anchorCtr="0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The CHURCH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of Christ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9C1B99F-DBA8-4F09-BBE5-DF237796E009}"/>
              </a:ext>
            </a:extLst>
          </p:cNvPr>
          <p:cNvSpPr/>
          <p:nvPr/>
        </p:nvSpPr>
        <p:spPr>
          <a:xfrm>
            <a:off x="9848118" y="3124201"/>
            <a:ext cx="1915064" cy="1441560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Is “the</a:t>
            </a:r>
            <a:br>
              <a:rPr lang="en-US" sz="2400" b="1" dirty="0"/>
            </a:br>
            <a:r>
              <a:rPr lang="en-US" sz="2400" b="1" dirty="0"/>
              <a:t>CALLED OUT”</a:t>
            </a:r>
            <a:br>
              <a:rPr lang="en-US" sz="2400" b="1" dirty="0"/>
            </a:br>
            <a:r>
              <a:rPr lang="en-US" sz="2400" b="1" dirty="0"/>
              <a:t>of darkness</a:t>
            </a:r>
          </a:p>
          <a:p>
            <a:pPr algn="ctr"/>
            <a:r>
              <a:rPr lang="en-US" sz="2000" b="1" dirty="0"/>
              <a:t>(1 Pet. 2:9)</a:t>
            </a:r>
            <a:endParaRPr lang="en-US" sz="2200" b="1" dirty="0"/>
          </a:p>
        </p:txBody>
      </p:sp>
      <p:sp>
        <p:nvSpPr>
          <p:cNvPr id="52" name="Callout: Up Arrow 51">
            <a:extLst>
              <a:ext uri="{FF2B5EF4-FFF2-40B4-BE49-F238E27FC236}">
                <a16:creationId xmlns:a16="http://schemas.microsoft.com/office/drawing/2014/main" id="{3E6CF283-69BA-4E46-82F7-9B0FB0389F82}"/>
              </a:ext>
            </a:extLst>
          </p:cNvPr>
          <p:cNvSpPr/>
          <p:nvPr/>
        </p:nvSpPr>
        <p:spPr>
          <a:xfrm>
            <a:off x="9743766" y="4506769"/>
            <a:ext cx="2123768" cy="1746549"/>
          </a:xfrm>
          <a:prstGeom prst="upArrowCallout">
            <a:avLst>
              <a:gd name="adj1" fmla="val 20496"/>
              <a:gd name="adj2" fmla="val 29505"/>
              <a:gd name="adj3" fmla="val 26351"/>
              <a:gd name="adj4" fmla="val 63641"/>
            </a:avLst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Baptized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(Acts 2:41, 47)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BB268BF-0DB0-4276-96B6-F33B454C23A7}"/>
              </a:ext>
            </a:extLst>
          </p:cNvPr>
          <p:cNvSpPr txBox="1"/>
          <p:nvPr/>
        </p:nvSpPr>
        <p:spPr>
          <a:xfrm>
            <a:off x="10186218" y="584742"/>
            <a:ext cx="1238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mienne" panose="04000508060000020003" pitchFamily="82" charset="0"/>
              </a:rPr>
              <a:t>Heaven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2277E48-8E80-4199-A2E5-86A633562D1D}"/>
              </a:ext>
            </a:extLst>
          </p:cNvPr>
          <p:cNvSpPr txBox="1"/>
          <p:nvPr/>
        </p:nvSpPr>
        <p:spPr>
          <a:xfrm>
            <a:off x="9920516" y="1061887"/>
            <a:ext cx="177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35185"/>
                </a:solidFill>
              </a:rPr>
              <a:t>Heb. 12:23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DA01BE4-9E03-4D59-9E47-BE65A031702C}"/>
              </a:ext>
            </a:extLst>
          </p:cNvPr>
          <p:cNvSpPr txBox="1"/>
          <p:nvPr/>
        </p:nvSpPr>
        <p:spPr>
          <a:xfrm>
            <a:off x="9645444" y="6253318"/>
            <a:ext cx="2320413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>
                <a:solidFill>
                  <a:schemeClr val="bg1"/>
                </a:solidFill>
              </a:rPr>
              <a:t>Outside the Church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A0667D6-2455-48C9-B5F7-E285DEB690A0}"/>
              </a:ext>
            </a:extLst>
          </p:cNvPr>
          <p:cNvSpPr/>
          <p:nvPr/>
        </p:nvSpPr>
        <p:spPr>
          <a:xfrm>
            <a:off x="9891019" y="759019"/>
            <a:ext cx="1847088" cy="759230"/>
          </a:xfrm>
          <a:prstGeom prst="rect">
            <a:avLst/>
          </a:prstGeom>
          <a:noFill/>
          <a:ln w="28575">
            <a:solidFill>
              <a:srgbClr val="1351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allout: Up Arrow 56">
            <a:extLst>
              <a:ext uri="{FF2B5EF4-FFF2-40B4-BE49-F238E27FC236}">
                <a16:creationId xmlns:a16="http://schemas.microsoft.com/office/drawing/2014/main" id="{CEBC1178-757E-413C-809A-3351E9793171}"/>
              </a:ext>
            </a:extLst>
          </p:cNvPr>
          <p:cNvSpPr/>
          <p:nvPr/>
        </p:nvSpPr>
        <p:spPr>
          <a:xfrm>
            <a:off x="7388941" y="1449425"/>
            <a:ext cx="2123768" cy="3476538"/>
          </a:xfrm>
          <a:prstGeom prst="upArrowCallout">
            <a:avLst>
              <a:gd name="adj1" fmla="val 20496"/>
              <a:gd name="adj2" fmla="val 29505"/>
              <a:gd name="adj3" fmla="val 25901"/>
              <a:gd name="adj4" fmla="val 78463"/>
            </a:avLst>
          </a:prstGeom>
          <a:solidFill>
            <a:srgbClr val="135185"/>
          </a:solidFill>
          <a:ln>
            <a:solidFill>
              <a:srgbClr val="1351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7160" rtlCol="0" anchor="t" anchorCtr="0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The BRIDE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of Christ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5DAF80D-C7B3-436D-A74D-A9BFD9F79CDC}"/>
              </a:ext>
            </a:extLst>
          </p:cNvPr>
          <p:cNvSpPr/>
          <p:nvPr/>
        </p:nvSpPr>
        <p:spPr>
          <a:xfrm>
            <a:off x="7493293" y="3124201"/>
            <a:ext cx="1915064" cy="1441560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Is the</a:t>
            </a:r>
          </a:p>
          <a:p>
            <a:pPr algn="ctr"/>
            <a:r>
              <a:rPr lang="en-US" sz="2400" b="1" dirty="0"/>
              <a:t>CHURCH of CHRIST</a:t>
            </a:r>
          </a:p>
          <a:p>
            <a:pPr algn="ctr"/>
            <a:r>
              <a:rPr lang="en-US" sz="2000" b="1" dirty="0"/>
              <a:t>(Eph. </a:t>
            </a:r>
            <a:r>
              <a:rPr lang="en-US" sz="2000" b="1"/>
              <a:t>5:25-27)</a:t>
            </a:r>
            <a:endParaRPr lang="en-US" sz="2200" b="1" dirty="0"/>
          </a:p>
        </p:txBody>
      </p:sp>
      <p:sp>
        <p:nvSpPr>
          <p:cNvPr id="59" name="Callout: Up Arrow 58">
            <a:extLst>
              <a:ext uri="{FF2B5EF4-FFF2-40B4-BE49-F238E27FC236}">
                <a16:creationId xmlns:a16="http://schemas.microsoft.com/office/drawing/2014/main" id="{F8F3FEE5-B07B-44EF-80A2-0DA847FE4190}"/>
              </a:ext>
            </a:extLst>
          </p:cNvPr>
          <p:cNvSpPr/>
          <p:nvPr/>
        </p:nvSpPr>
        <p:spPr>
          <a:xfrm>
            <a:off x="7388941" y="4506769"/>
            <a:ext cx="2123768" cy="1746549"/>
          </a:xfrm>
          <a:prstGeom prst="upArrowCallout">
            <a:avLst>
              <a:gd name="adj1" fmla="val 20496"/>
              <a:gd name="adj2" fmla="val 29505"/>
              <a:gd name="adj3" fmla="val 26351"/>
              <a:gd name="adj4" fmla="val 63641"/>
            </a:avLst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Baptized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(Eph. 5:26)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B16AB6E-65C2-4BD1-9488-765E057C9251}"/>
              </a:ext>
            </a:extLst>
          </p:cNvPr>
          <p:cNvSpPr txBox="1"/>
          <p:nvPr/>
        </p:nvSpPr>
        <p:spPr>
          <a:xfrm>
            <a:off x="7831393" y="584742"/>
            <a:ext cx="1238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mienne" panose="04000508060000020003" pitchFamily="82" charset="0"/>
              </a:rPr>
              <a:t>Heaven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461E68F-81B8-4A8F-96CD-6292490FB546}"/>
              </a:ext>
            </a:extLst>
          </p:cNvPr>
          <p:cNvSpPr txBox="1"/>
          <p:nvPr/>
        </p:nvSpPr>
        <p:spPr>
          <a:xfrm>
            <a:off x="7565691" y="1061887"/>
            <a:ext cx="177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35185"/>
                </a:solidFill>
              </a:rPr>
              <a:t>Eph. 5:27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2FA336D-2D48-431D-9EAA-1392FB1B0091}"/>
              </a:ext>
            </a:extLst>
          </p:cNvPr>
          <p:cNvSpPr txBox="1"/>
          <p:nvPr/>
        </p:nvSpPr>
        <p:spPr>
          <a:xfrm>
            <a:off x="7290619" y="6253318"/>
            <a:ext cx="2320413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>
                <a:solidFill>
                  <a:schemeClr val="bg1"/>
                </a:solidFill>
              </a:rPr>
              <a:t>Outside the Bride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F8FC4F0-2F26-40A7-A3BF-C3E5C2D3B1A0}"/>
              </a:ext>
            </a:extLst>
          </p:cNvPr>
          <p:cNvSpPr/>
          <p:nvPr/>
        </p:nvSpPr>
        <p:spPr>
          <a:xfrm>
            <a:off x="7536194" y="759019"/>
            <a:ext cx="1847088" cy="759230"/>
          </a:xfrm>
          <a:prstGeom prst="rect">
            <a:avLst/>
          </a:prstGeom>
          <a:noFill/>
          <a:ln w="28575">
            <a:solidFill>
              <a:srgbClr val="1351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10D64C2-A52D-4D71-8B79-336D57B5467A}"/>
              </a:ext>
            </a:extLst>
          </p:cNvPr>
          <p:cNvSpPr txBox="1"/>
          <p:nvPr/>
        </p:nvSpPr>
        <p:spPr>
          <a:xfrm>
            <a:off x="9650364" y="6513872"/>
            <a:ext cx="2320413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>
                <a:solidFill>
                  <a:schemeClr val="bg1"/>
                </a:solidFill>
              </a:rPr>
              <a:t>(Rev. 20:15)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38DAC02-A58A-413E-AB83-11F03B77FC1E}"/>
              </a:ext>
            </a:extLst>
          </p:cNvPr>
          <p:cNvSpPr txBox="1"/>
          <p:nvPr/>
        </p:nvSpPr>
        <p:spPr>
          <a:xfrm>
            <a:off x="231060" y="6510528"/>
            <a:ext cx="2320413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>
                <a:solidFill>
                  <a:schemeClr val="bg1"/>
                </a:solidFill>
              </a:rPr>
              <a:t>(John 15:6)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B6FF7BD-7E3F-43BA-9010-3D86B4958DD3}"/>
              </a:ext>
            </a:extLst>
          </p:cNvPr>
          <p:cNvSpPr txBox="1"/>
          <p:nvPr/>
        </p:nvSpPr>
        <p:spPr>
          <a:xfrm>
            <a:off x="7295533" y="6510528"/>
            <a:ext cx="2320413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>
                <a:solidFill>
                  <a:schemeClr val="bg1"/>
                </a:solidFill>
              </a:rPr>
              <a:t>(Matt. 25:10-12)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854B22B-0EA2-426F-8CEA-3DA3F0A11613}"/>
              </a:ext>
            </a:extLst>
          </p:cNvPr>
          <p:cNvSpPr txBox="1"/>
          <p:nvPr/>
        </p:nvSpPr>
        <p:spPr>
          <a:xfrm>
            <a:off x="4940711" y="6510528"/>
            <a:ext cx="2320413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>
                <a:solidFill>
                  <a:schemeClr val="bg1"/>
                </a:solidFill>
              </a:rPr>
              <a:t>(Matt. 13:38-42)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CAA369F-5644-4B7F-A859-FAB2B7B969C4}"/>
              </a:ext>
            </a:extLst>
          </p:cNvPr>
          <p:cNvSpPr txBox="1"/>
          <p:nvPr/>
        </p:nvSpPr>
        <p:spPr>
          <a:xfrm>
            <a:off x="2536725" y="6510528"/>
            <a:ext cx="2418729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>
                <a:solidFill>
                  <a:schemeClr val="bg1"/>
                </a:solidFill>
              </a:rPr>
              <a:t>(Matt. 8:11-12)</a:t>
            </a:r>
          </a:p>
        </p:txBody>
      </p:sp>
    </p:spTree>
    <p:extLst>
      <p:ext uri="{BB962C8B-B14F-4D97-AF65-F5344CB8AC3E}">
        <p14:creationId xmlns:p14="http://schemas.microsoft.com/office/powerpoint/2010/main" val="395377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9" grpId="0" animBg="1"/>
      <p:bldP spid="18" grpId="0" uiExpand="1" build="p" animBg="1"/>
      <p:bldP spid="21" grpId="0"/>
      <p:bldP spid="22" grpId="0"/>
      <p:bldP spid="23" grpId="0"/>
      <p:bldP spid="24" grpId="0" animBg="1"/>
      <p:bldP spid="28" grpId="0" animBg="1"/>
      <p:bldP spid="29" grpId="0" animBg="1"/>
      <p:bldP spid="30" grpId="0" uiExpand="1" build="p" animBg="1"/>
      <p:bldP spid="31" grpId="0"/>
      <p:bldP spid="32" grpId="0"/>
      <p:bldP spid="33" grpId="0"/>
      <p:bldP spid="34" grpId="0" animBg="1"/>
      <p:bldP spid="35" grpId="0" animBg="1"/>
      <p:bldP spid="36" grpId="0" animBg="1"/>
      <p:bldP spid="37" grpId="0" uiExpand="1" build="p" animBg="1"/>
      <p:bldP spid="38" grpId="0"/>
      <p:bldP spid="39" grpId="0"/>
      <p:bldP spid="40" grpId="0"/>
      <p:bldP spid="41" grpId="0" animBg="1"/>
      <p:bldP spid="50" grpId="0" animBg="1"/>
      <p:bldP spid="51" grpId="0" animBg="1"/>
      <p:bldP spid="52" grpId="0" uiExpand="1" build="p" animBg="1"/>
      <p:bldP spid="53" grpId="0"/>
      <p:bldP spid="54" grpId="0"/>
      <p:bldP spid="55" grpId="0"/>
      <p:bldP spid="56" grpId="0" animBg="1"/>
      <p:bldP spid="57" grpId="0" animBg="1"/>
      <p:bldP spid="58" grpId="0" animBg="1"/>
      <p:bldP spid="59" grpId="0" uiExpand="1" build="p" animBg="1"/>
      <p:bldP spid="60" grpId="0"/>
      <p:bldP spid="61" grpId="0"/>
      <p:bldP spid="62" grpId="0"/>
      <p:bldP spid="63" grpId="0" animBg="1"/>
      <p:bldP spid="65" grpId="0"/>
      <p:bldP spid="66" grpId="0"/>
      <p:bldP spid="67" grpId="0"/>
      <p:bldP spid="68" grpId="0"/>
      <p:bldP spid="6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1965</TotalTime>
  <Words>178</Words>
  <Application>Microsoft Office PowerPoint</Application>
  <PresentationFormat>Widescreen</PresentationFormat>
  <Paragraphs>44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Amienne</vt:lpstr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4</cp:revision>
  <dcterms:created xsi:type="dcterms:W3CDTF">2021-03-20T01:19:58Z</dcterms:created>
  <dcterms:modified xsi:type="dcterms:W3CDTF">2021-03-21T12:43:26Z</dcterms:modified>
</cp:coreProperties>
</file>