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66" r:id="rId2"/>
    <p:sldId id="256" r:id="rId3"/>
    <p:sldId id="259" r:id="rId4"/>
    <p:sldId id="262" r:id="rId5"/>
    <p:sldId id="265" r:id="rId6"/>
    <p:sldId id="267" r:id="rId7"/>
    <p:sldId id="268" r:id="rId8"/>
    <p:sldId id="270" r:id="rId9"/>
    <p:sldId id="269" r:id="rId10"/>
    <p:sldId id="271" r:id="rId11"/>
    <p:sldId id="272" r:id="rId12"/>
    <p:sldId id="273" r:id="rId13"/>
    <p:sldId id="274" r:id="rId14"/>
    <p:sldId id="275"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IM FELL Double Pica SC" panose="02000000000000000000"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5" autoAdjust="0"/>
    <p:restoredTop sz="24182" autoAdjust="0"/>
  </p:normalViewPr>
  <p:slideViewPr>
    <p:cSldViewPr snapToGrid="0">
      <p:cViewPr varScale="1">
        <p:scale>
          <a:sx n="16" d="100"/>
          <a:sy n="16" d="100"/>
        </p:scale>
        <p:origin x="1910"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FBEDE-0756-4723-AF74-C44F098C8290}"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17196-29B4-4E38-A046-F5960900767A}" type="slidenum">
              <a:rPr lang="en-US" smtClean="0"/>
              <a:t>‹#›</a:t>
            </a:fld>
            <a:endParaRPr lang="en-US"/>
          </a:p>
        </p:txBody>
      </p:sp>
    </p:spTree>
    <p:extLst>
      <p:ext uri="{BB962C8B-B14F-4D97-AF65-F5344CB8AC3E}">
        <p14:creationId xmlns:p14="http://schemas.microsoft.com/office/powerpoint/2010/main" val="4121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Judgement 1:1-2:17 (The prophet speaks)</a:t>
            </a:r>
          </a:p>
          <a:p>
            <a:r>
              <a:rPr lang="en-US" dirty="0"/>
              <a:t>God’s Salvation 2:18-3:21 (God speaks)</a:t>
            </a:r>
          </a:p>
          <a:p>
            <a:endParaRPr lang="en-US" dirty="0"/>
          </a:p>
          <a:p>
            <a:r>
              <a:rPr lang="en-US" dirty="0"/>
              <a:t>Future Blessings</a:t>
            </a:r>
          </a:p>
          <a:p>
            <a:pPr marL="228600" indent="-228600">
              <a:buAutoNum type="arabicPeriod"/>
            </a:pPr>
            <a:r>
              <a:rPr lang="en-US" dirty="0"/>
              <a:t>Pour out My Spirit; we see this in Acts 2:17-21</a:t>
            </a:r>
          </a:p>
          <a:p>
            <a:pPr marL="228600" indent="-228600">
              <a:buAutoNum type="arabicPeriod"/>
            </a:pPr>
            <a:r>
              <a:rPr lang="en-US" dirty="0"/>
              <a:t>Isaiah 2:1-2; Daniel 2:44-45; Joel 2:28-29; Acts 2:17-21</a:t>
            </a:r>
          </a:p>
          <a:p>
            <a:pPr marL="228600" indent="-228600">
              <a:buAutoNum type="arabicPeriod"/>
            </a:pPr>
            <a:r>
              <a:rPr lang="en-US" dirty="0"/>
              <a:t>Judgement language Joel 2:30-32; Matthew 24:29-31; Revelation 6:12-13</a:t>
            </a:r>
          </a:p>
          <a:p>
            <a:endParaRPr lang="en-US" dirty="0"/>
          </a:p>
          <a:p>
            <a:r>
              <a:rPr lang="en-US" dirty="0"/>
              <a:t>Judgement against the nations</a:t>
            </a:r>
          </a:p>
          <a:p>
            <a:pPr marL="228600" indent="-228600">
              <a:buAutoNum type="arabicPeriod"/>
            </a:pPr>
            <a:r>
              <a:rPr lang="en-US" dirty="0"/>
              <a:t>Judgement against all nations 3:1-3</a:t>
            </a:r>
          </a:p>
          <a:p>
            <a:pPr marL="228600" indent="-228600">
              <a:buAutoNum type="arabicPeriod"/>
            </a:pPr>
            <a:r>
              <a:rPr lang="en-US" dirty="0"/>
              <a:t>His actions </a:t>
            </a:r>
            <a:r>
              <a:rPr lang="en-US" dirty="0" err="1"/>
              <a:t>Tyre</a:t>
            </a:r>
            <a:r>
              <a:rPr lang="en-US" dirty="0"/>
              <a:t>, Sidon, Philistia against them 3:4-8</a:t>
            </a:r>
          </a:p>
          <a:p>
            <a:pPr marL="228600" indent="-228600">
              <a:buAutoNum type="arabicPeriod"/>
            </a:pPr>
            <a:endParaRPr lang="en-US" dirty="0"/>
          </a:p>
          <a:p>
            <a:pPr marL="0" indent="0">
              <a:buNone/>
            </a:pPr>
            <a:r>
              <a:rPr lang="en-US" dirty="0"/>
              <a:t>A Call to War</a:t>
            </a:r>
          </a:p>
          <a:p>
            <a:pPr marL="228600" indent="-228600">
              <a:buAutoNum type="arabicPeriod"/>
            </a:pPr>
            <a:r>
              <a:rPr lang="en-US" dirty="0"/>
              <a:t>Defense of God’s people 3:9-17</a:t>
            </a:r>
          </a:p>
          <a:p>
            <a:pPr marL="228600" indent="-228600">
              <a:buAutoNum type="arabicPeriod"/>
            </a:pPr>
            <a:r>
              <a:rPr lang="en-US" dirty="0"/>
              <a:t>Judah’s blessings 3:18-21</a:t>
            </a:r>
          </a:p>
        </p:txBody>
      </p:sp>
      <p:sp>
        <p:nvSpPr>
          <p:cNvPr id="4" name="Slide Number Placeholder 3"/>
          <p:cNvSpPr>
            <a:spLocks noGrp="1"/>
          </p:cNvSpPr>
          <p:nvPr>
            <p:ph type="sldNum" sz="quarter" idx="5"/>
          </p:nvPr>
        </p:nvSpPr>
        <p:spPr/>
        <p:txBody>
          <a:bodyPr/>
          <a:lstStyle/>
          <a:p>
            <a:fld id="{C3317196-29B4-4E38-A046-F5960900767A}" type="slidenum">
              <a:rPr lang="en-US" smtClean="0"/>
              <a:t>7</a:t>
            </a:fld>
            <a:endParaRPr lang="en-US"/>
          </a:p>
        </p:txBody>
      </p:sp>
    </p:spTree>
    <p:extLst>
      <p:ext uri="{BB962C8B-B14F-4D97-AF65-F5344CB8AC3E}">
        <p14:creationId xmlns:p14="http://schemas.microsoft.com/office/powerpoint/2010/main" val="373284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"Yet even now," declares the LORD, "Return to Me with all your heart, And with fasting, weeping and mourning; And rend your heart and not your garments." Now return to the LORD your God, For He is gracious and compassionate, Slow to anger, abounding in lovingkindness And relenting of evil. (Joe 2:12-13)</a:t>
            </a:r>
          </a:p>
          <a:p>
            <a:endParaRPr lang="en-US" dirty="0"/>
          </a:p>
          <a:p>
            <a:r>
              <a:rPr lang="en-US" dirty="0"/>
              <a:t>"Then I will make up to you for the years That the swarming locust has eaten, The creeping locust, the stripping locust and the gnawing locust, My great army which I sent among you. (Joe 2:25)</a:t>
            </a:r>
          </a:p>
        </p:txBody>
      </p:sp>
      <p:sp>
        <p:nvSpPr>
          <p:cNvPr id="4" name="Slide Number Placeholder 3"/>
          <p:cNvSpPr>
            <a:spLocks noGrp="1"/>
          </p:cNvSpPr>
          <p:nvPr>
            <p:ph type="sldNum" sz="quarter" idx="5"/>
          </p:nvPr>
        </p:nvSpPr>
        <p:spPr/>
        <p:txBody>
          <a:bodyPr/>
          <a:lstStyle/>
          <a:p>
            <a:fld id="{C3317196-29B4-4E38-A046-F5960900767A}" type="slidenum">
              <a:rPr lang="en-US" smtClean="0"/>
              <a:t>8</a:t>
            </a:fld>
            <a:endParaRPr lang="en-US"/>
          </a:p>
        </p:txBody>
      </p:sp>
    </p:spTree>
    <p:extLst>
      <p:ext uri="{BB962C8B-B14F-4D97-AF65-F5344CB8AC3E}">
        <p14:creationId xmlns:p14="http://schemas.microsoft.com/office/powerpoint/2010/main" val="319773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17196-29B4-4E38-A046-F5960900767A}" type="slidenum">
              <a:rPr lang="en-US" smtClean="0"/>
              <a:t>9</a:t>
            </a:fld>
            <a:endParaRPr lang="en-US"/>
          </a:p>
        </p:txBody>
      </p:sp>
    </p:spTree>
    <p:extLst>
      <p:ext uri="{BB962C8B-B14F-4D97-AF65-F5344CB8AC3E}">
        <p14:creationId xmlns:p14="http://schemas.microsoft.com/office/powerpoint/2010/main" val="89466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fifteenth year of Amaziah the son of </a:t>
            </a:r>
            <a:r>
              <a:rPr lang="en-US" dirty="0" err="1"/>
              <a:t>Joash</a:t>
            </a:r>
            <a:r>
              <a:rPr lang="en-US" dirty="0"/>
              <a:t> king of Judah, Jeroboam the son of </a:t>
            </a:r>
            <a:r>
              <a:rPr lang="en-US" dirty="0" err="1"/>
              <a:t>Joash</a:t>
            </a:r>
            <a:r>
              <a:rPr lang="en-US" dirty="0"/>
              <a:t> king of Israel became king in Samaria, and reigned forty-one years. He did evil in the sight of the LORD; he did not depart from all the sins of Jeroboam the son of </a:t>
            </a:r>
            <a:r>
              <a:rPr lang="en-US" dirty="0" err="1"/>
              <a:t>Nebat</a:t>
            </a:r>
            <a:r>
              <a:rPr lang="en-US" dirty="0"/>
              <a:t>, which he made Israel sin. He restored the border of Israel from the entrance of Hamath as far as the Sea of the Arabah, according to the word of the LORD, the God of Israel, which He spoke through His servant Jonah the son of </a:t>
            </a:r>
            <a:r>
              <a:rPr lang="en-US" dirty="0" err="1"/>
              <a:t>Amittai</a:t>
            </a:r>
            <a:r>
              <a:rPr lang="en-US" dirty="0"/>
              <a:t>, the prophet, who was of Gath-</a:t>
            </a:r>
            <a:r>
              <a:rPr lang="en-US" dirty="0" err="1"/>
              <a:t>hepher</a:t>
            </a:r>
            <a:r>
              <a:rPr lang="en-US" dirty="0"/>
              <a:t>. For the LORD saw the affliction of Israel, which was very bitter; for there was neither bond nor free, nor was there any helper for Israel. The LORD did not say that He would blot out the name of Israel from under heaven, but He saved them by the hand of Jeroboam the son of </a:t>
            </a:r>
            <a:r>
              <a:rPr lang="en-US" dirty="0" err="1"/>
              <a:t>Joash</a:t>
            </a:r>
            <a:r>
              <a:rPr lang="en-US" dirty="0"/>
              <a:t>. (2Ki 14:23-27)</a:t>
            </a:r>
          </a:p>
        </p:txBody>
      </p:sp>
      <p:sp>
        <p:nvSpPr>
          <p:cNvPr id="4" name="Slide Number Placeholder 3"/>
          <p:cNvSpPr>
            <a:spLocks noGrp="1"/>
          </p:cNvSpPr>
          <p:nvPr>
            <p:ph type="sldNum" sz="quarter" idx="5"/>
          </p:nvPr>
        </p:nvSpPr>
        <p:spPr/>
        <p:txBody>
          <a:bodyPr/>
          <a:lstStyle/>
          <a:p>
            <a:fld id="{C3317196-29B4-4E38-A046-F5960900767A}" type="slidenum">
              <a:rPr lang="en-US" smtClean="0"/>
              <a:t>10</a:t>
            </a:fld>
            <a:endParaRPr lang="en-US"/>
          </a:p>
        </p:txBody>
      </p:sp>
    </p:spTree>
    <p:extLst>
      <p:ext uri="{BB962C8B-B14F-4D97-AF65-F5344CB8AC3E}">
        <p14:creationId xmlns:p14="http://schemas.microsoft.com/office/powerpoint/2010/main" val="372756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Brutality of the Assyrians</a:t>
            </a:r>
          </a:p>
          <a:p>
            <a:r>
              <a:rPr lang="en-US" dirty="0"/>
              <a:t>One inscription from a temple in the city of Nimrod records the fate of the leaders of the city of </a:t>
            </a:r>
            <a:r>
              <a:rPr lang="en-US" dirty="0" err="1"/>
              <a:t>Suru</a:t>
            </a:r>
            <a:r>
              <a:rPr lang="en-US" dirty="0"/>
              <a:t> on the Euphrates River, who rebelled from, and were reconquered by, King Ashurbanipal: </a:t>
            </a:r>
          </a:p>
          <a:p>
            <a:pPr marL="171450" indent="-171450">
              <a:buFontTx/>
              <a:buChar char="-"/>
            </a:pPr>
            <a:r>
              <a:rPr lang="en-US" dirty="0"/>
              <a:t>“I built a pillar at the city gate and I flayed all the chief men who had revolted and I covered the pillar with their skins; some I walled up inside the pillar, some I impaled upon the pillar on stakes.”</a:t>
            </a:r>
          </a:p>
          <a:p>
            <a:pPr marL="171450" indent="-171450">
              <a:buFontTx/>
              <a:buChar char="-"/>
            </a:pPr>
            <a:r>
              <a:rPr lang="en-US" dirty="0"/>
              <a:t>“I flayed as many nobles as had rebelled against me [and] draped their skins over the pile [of corpses]; some I spread out within the pile, some I erected on stakes upon the pile … I flayed many right through my land [and] draped their skins over the walls.” </a:t>
            </a:r>
          </a:p>
          <a:p>
            <a:pPr marL="171450" indent="-171450">
              <a:buFontTx/>
              <a:buChar char="-"/>
            </a:pPr>
            <a:r>
              <a:rPr lang="en-US" dirty="0"/>
              <a:t>“I felled 50 of their fighting men with the sword, burnt 200 captives from them, [and] defeated in a battle on the plain 332 troops. … With their blood I dyed the mountain red like red wool, [and] the rest of them the ravines [and] torrents of the mountain swallowed. I carried off captives [and] possessions from them. I cut off the heads of their fighters [and] built [therewith] a tower before their city. I burnt their adolescent boys [and] girls.” </a:t>
            </a:r>
          </a:p>
          <a:p>
            <a:pPr marL="171450" indent="-171450">
              <a:buFontTx/>
              <a:buChar char="-"/>
            </a:pPr>
            <a:r>
              <a:rPr lang="en-US" dirty="0"/>
              <a:t>“In strife and conflict I besieged [and] conquered the city. I felled 3,000 of their fighting men with the sword … I captured many troops alive: I cut off of some their arms [and] hands; I cut off of others their noses, ears, [and] extremities. I gouged out the eyes of many troops. I made one pile of the living [and] one of heads. I hung their heads on trees around the city.”</a:t>
            </a:r>
          </a:p>
          <a:p>
            <a:endParaRPr lang="en-US" dirty="0"/>
          </a:p>
          <a:p>
            <a:r>
              <a:rPr lang="en-US" dirty="0"/>
              <a:t>- They were a hated people because of their tactics.</a:t>
            </a:r>
          </a:p>
        </p:txBody>
      </p:sp>
      <p:sp>
        <p:nvSpPr>
          <p:cNvPr id="4" name="Slide Number Placeholder 3"/>
          <p:cNvSpPr>
            <a:spLocks noGrp="1"/>
          </p:cNvSpPr>
          <p:nvPr>
            <p:ph type="sldNum" sz="quarter" idx="5"/>
          </p:nvPr>
        </p:nvSpPr>
        <p:spPr/>
        <p:txBody>
          <a:bodyPr/>
          <a:lstStyle/>
          <a:p>
            <a:fld id="{C3317196-29B4-4E38-A046-F5960900767A}" type="slidenum">
              <a:rPr lang="en-US" smtClean="0"/>
              <a:t>11</a:t>
            </a:fld>
            <a:endParaRPr lang="en-US"/>
          </a:p>
        </p:txBody>
      </p:sp>
    </p:spTree>
    <p:extLst>
      <p:ext uri="{BB962C8B-B14F-4D97-AF65-F5344CB8AC3E}">
        <p14:creationId xmlns:p14="http://schemas.microsoft.com/office/powerpoint/2010/main" val="342718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Adad-</a:t>
            </a:r>
            <a:r>
              <a:rPr lang="en-US" dirty="0" err="1"/>
              <a:t>Nirari</a:t>
            </a:r>
            <a:r>
              <a:rPr lang="en-US" dirty="0"/>
              <a:t>: Was noted as making a move from paganism to monotheism</a:t>
            </a:r>
          </a:p>
          <a:p>
            <a:r>
              <a:rPr lang="en-US" dirty="0" err="1"/>
              <a:t>Shalmanezer</a:t>
            </a:r>
            <a:r>
              <a:rPr lang="en-US" dirty="0"/>
              <a:t>: Not much is known about him.</a:t>
            </a:r>
          </a:p>
          <a:p>
            <a:r>
              <a:rPr lang="en-US" dirty="0" err="1"/>
              <a:t>Ashurdan</a:t>
            </a:r>
            <a:r>
              <a:rPr lang="en-US" dirty="0"/>
              <a:t> III: Psychologically prepped </a:t>
            </a:r>
          </a:p>
          <a:p>
            <a:r>
              <a:rPr lang="en-US" dirty="0"/>
              <a:t>	1) Serious plagues 765, 759</a:t>
            </a:r>
          </a:p>
          <a:p>
            <a:r>
              <a:rPr lang="en-US" dirty="0"/>
              <a:t>	2) Total eclipse January 15, 763 BC </a:t>
            </a:r>
          </a:p>
          <a:p>
            <a:r>
              <a:rPr lang="en-US" dirty="0"/>
              <a:t>	3) Jonah probably brought his message after these events.</a:t>
            </a:r>
          </a:p>
        </p:txBody>
      </p:sp>
      <p:sp>
        <p:nvSpPr>
          <p:cNvPr id="4" name="Slide Number Placeholder 3"/>
          <p:cNvSpPr>
            <a:spLocks noGrp="1"/>
          </p:cNvSpPr>
          <p:nvPr>
            <p:ph type="sldNum" sz="quarter" idx="5"/>
          </p:nvPr>
        </p:nvSpPr>
        <p:spPr/>
        <p:txBody>
          <a:bodyPr/>
          <a:lstStyle/>
          <a:p>
            <a:fld id="{C3317196-29B4-4E38-A046-F5960900767A}" type="slidenum">
              <a:rPr lang="en-US" smtClean="0"/>
              <a:t>12</a:t>
            </a:fld>
            <a:endParaRPr lang="en-US"/>
          </a:p>
        </p:txBody>
      </p:sp>
    </p:spTree>
    <p:extLst>
      <p:ext uri="{BB962C8B-B14F-4D97-AF65-F5344CB8AC3E}">
        <p14:creationId xmlns:p14="http://schemas.microsoft.com/office/powerpoint/2010/main" val="1427927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Jonah disobeys God</a:t>
            </a:r>
          </a:p>
          <a:p>
            <a:r>
              <a:rPr lang="en-US" dirty="0"/>
              <a:t>- </a:t>
            </a:r>
          </a:p>
          <a:p>
            <a:r>
              <a:rPr lang="en-US" dirty="0"/>
              <a:t>Jonah on the sea</a:t>
            </a:r>
          </a:p>
          <a:p>
            <a:endParaRPr lang="en-US" dirty="0"/>
          </a:p>
          <a:p>
            <a:r>
              <a:rPr lang="en-US" dirty="0"/>
              <a:t>Jonah in the belly</a:t>
            </a:r>
          </a:p>
          <a:p>
            <a:endParaRPr lang="en-US" dirty="0"/>
          </a:p>
          <a:p>
            <a:r>
              <a:rPr lang="en-US" dirty="0"/>
              <a:t>Jonah’s prayer</a:t>
            </a:r>
          </a:p>
        </p:txBody>
      </p:sp>
      <p:sp>
        <p:nvSpPr>
          <p:cNvPr id="4" name="Slide Number Placeholder 3"/>
          <p:cNvSpPr>
            <a:spLocks noGrp="1"/>
          </p:cNvSpPr>
          <p:nvPr>
            <p:ph type="sldNum" sz="quarter" idx="5"/>
          </p:nvPr>
        </p:nvSpPr>
        <p:spPr/>
        <p:txBody>
          <a:bodyPr/>
          <a:lstStyle/>
          <a:p>
            <a:fld id="{C3317196-29B4-4E38-A046-F5960900767A}" type="slidenum">
              <a:rPr lang="en-US" smtClean="0"/>
              <a:t>13</a:t>
            </a:fld>
            <a:endParaRPr lang="en-US"/>
          </a:p>
        </p:txBody>
      </p:sp>
    </p:spTree>
    <p:extLst>
      <p:ext uri="{BB962C8B-B14F-4D97-AF65-F5344CB8AC3E}">
        <p14:creationId xmlns:p14="http://schemas.microsoft.com/office/powerpoint/2010/main" val="391634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1AD4-FC58-448A-B0C8-A965A8754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24222D-E0C6-478C-855F-7AA5BF593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99EDD2-9CE1-4468-91D9-4A2D49F65F39}"/>
              </a:ext>
            </a:extLst>
          </p:cNvPr>
          <p:cNvSpPr>
            <a:spLocks noGrp="1"/>
          </p:cNvSpPr>
          <p:nvPr>
            <p:ph type="dt" sz="half" idx="10"/>
          </p:nvPr>
        </p:nvSpPr>
        <p:spPr/>
        <p:txBody>
          <a:bodyPr/>
          <a:lstStyle/>
          <a:p>
            <a:fld id="{7237FDB2-881F-4E97-8F38-D55DFB58BE4E}" type="datetimeFigureOut">
              <a:rPr lang="en-US" smtClean="0"/>
              <a:t>1/27/2021</a:t>
            </a:fld>
            <a:endParaRPr lang="en-US"/>
          </a:p>
        </p:txBody>
      </p:sp>
      <p:sp>
        <p:nvSpPr>
          <p:cNvPr id="5" name="Footer Placeholder 4">
            <a:extLst>
              <a:ext uri="{FF2B5EF4-FFF2-40B4-BE49-F238E27FC236}">
                <a16:creationId xmlns:a16="http://schemas.microsoft.com/office/drawing/2014/main" id="{7266F268-4303-4A92-9726-5664EB4C0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FDC13-F0B5-4D37-9B01-1E7CC64B415A}"/>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376301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FA57D-8E35-4705-89D9-A8B1A1F4D5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A0DC17-FB76-4422-939D-8470BB016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10B69-1E76-4872-894A-A58D7396B996}"/>
              </a:ext>
            </a:extLst>
          </p:cNvPr>
          <p:cNvSpPr>
            <a:spLocks noGrp="1"/>
          </p:cNvSpPr>
          <p:nvPr>
            <p:ph type="dt" sz="half" idx="10"/>
          </p:nvPr>
        </p:nvSpPr>
        <p:spPr/>
        <p:txBody>
          <a:bodyPr/>
          <a:lstStyle/>
          <a:p>
            <a:fld id="{7237FDB2-881F-4E97-8F38-D55DFB58BE4E}" type="datetimeFigureOut">
              <a:rPr lang="en-US" smtClean="0"/>
              <a:t>1/27/2021</a:t>
            </a:fld>
            <a:endParaRPr lang="en-US"/>
          </a:p>
        </p:txBody>
      </p:sp>
      <p:sp>
        <p:nvSpPr>
          <p:cNvPr id="5" name="Footer Placeholder 4">
            <a:extLst>
              <a:ext uri="{FF2B5EF4-FFF2-40B4-BE49-F238E27FC236}">
                <a16:creationId xmlns:a16="http://schemas.microsoft.com/office/drawing/2014/main" id="{EDE3B675-D0ED-4716-B148-07BFD817C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DBB6F-4E4F-40D2-8122-BB1835A885B3}"/>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224743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AFCDDA-513B-4003-A05B-38CB7497AC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87335B-C962-42F6-A8DA-AAD4084C5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ECEB2-0231-466A-9093-78FB56EBB4D1}"/>
              </a:ext>
            </a:extLst>
          </p:cNvPr>
          <p:cNvSpPr>
            <a:spLocks noGrp="1"/>
          </p:cNvSpPr>
          <p:nvPr>
            <p:ph type="dt" sz="half" idx="10"/>
          </p:nvPr>
        </p:nvSpPr>
        <p:spPr/>
        <p:txBody>
          <a:bodyPr/>
          <a:lstStyle/>
          <a:p>
            <a:fld id="{7237FDB2-881F-4E97-8F38-D55DFB58BE4E}" type="datetimeFigureOut">
              <a:rPr lang="en-US" smtClean="0"/>
              <a:t>1/27/2021</a:t>
            </a:fld>
            <a:endParaRPr lang="en-US"/>
          </a:p>
        </p:txBody>
      </p:sp>
      <p:sp>
        <p:nvSpPr>
          <p:cNvPr id="5" name="Footer Placeholder 4">
            <a:extLst>
              <a:ext uri="{FF2B5EF4-FFF2-40B4-BE49-F238E27FC236}">
                <a16:creationId xmlns:a16="http://schemas.microsoft.com/office/drawing/2014/main" id="{58E85779-9BA3-4787-B66C-D9AA95905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93091-6D43-4D3B-A33A-1B138A609909}"/>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353213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D55D-3F72-4889-8BC5-9156C229D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97ECD-3FC1-46D8-9CA3-D0DB7AE66B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9B201-0BA6-40B9-82F2-31184B05B278}"/>
              </a:ext>
            </a:extLst>
          </p:cNvPr>
          <p:cNvSpPr>
            <a:spLocks noGrp="1"/>
          </p:cNvSpPr>
          <p:nvPr>
            <p:ph type="dt" sz="half" idx="10"/>
          </p:nvPr>
        </p:nvSpPr>
        <p:spPr/>
        <p:txBody>
          <a:bodyPr/>
          <a:lstStyle/>
          <a:p>
            <a:fld id="{7237FDB2-881F-4E97-8F38-D55DFB58BE4E}" type="datetimeFigureOut">
              <a:rPr lang="en-US" smtClean="0"/>
              <a:t>1/27/2021</a:t>
            </a:fld>
            <a:endParaRPr lang="en-US"/>
          </a:p>
        </p:txBody>
      </p:sp>
      <p:sp>
        <p:nvSpPr>
          <p:cNvPr id="5" name="Footer Placeholder 4">
            <a:extLst>
              <a:ext uri="{FF2B5EF4-FFF2-40B4-BE49-F238E27FC236}">
                <a16:creationId xmlns:a16="http://schemas.microsoft.com/office/drawing/2014/main" id="{8A6DE3A7-3C2F-4D6F-B689-CE75AAD12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AB5D7-4057-4EC0-9736-48E8EA71EAB3}"/>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323676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65F3-E75A-4356-B587-0C5122318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338D1A-6C4F-4A24-8823-4B19FDE8B6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8ED680-EE21-4C12-9075-AE23ACE86A4D}"/>
              </a:ext>
            </a:extLst>
          </p:cNvPr>
          <p:cNvSpPr>
            <a:spLocks noGrp="1"/>
          </p:cNvSpPr>
          <p:nvPr>
            <p:ph type="dt" sz="half" idx="10"/>
          </p:nvPr>
        </p:nvSpPr>
        <p:spPr/>
        <p:txBody>
          <a:bodyPr/>
          <a:lstStyle/>
          <a:p>
            <a:fld id="{7237FDB2-881F-4E97-8F38-D55DFB58BE4E}" type="datetimeFigureOut">
              <a:rPr lang="en-US" smtClean="0"/>
              <a:t>1/27/2021</a:t>
            </a:fld>
            <a:endParaRPr lang="en-US"/>
          </a:p>
        </p:txBody>
      </p:sp>
      <p:sp>
        <p:nvSpPr>
          <p:cNvPr id="5" name="Footer Placeholder 4">
            <a:extLst>
              <a:ext uri="{FF2B5EF4-FFF2-40B4-BE49-F238E27FC236}">
                <a16:creationId xmlns:a16="http://schemas.microsoft.com/office/drawing/2014/main" id="{5885ADFA-1A1C-450F-8FA5-15418AB9F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35A5A-C104-41A7-8689-D34C4D6B3941}"/>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285457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F2E8-9D5A-4ABF-98A9-17DFBBF99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37D3C4-5257-4588-8A41-6D6C1F5E2B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097654-B0C1-49ED-9FFE-52A9B49D4A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49D033-56AE-4B7A-8841-3C13DF21B0E3}"/>
              </a:ext>
            </a:extLst>
          </p:cNvPr>
          <p:cNvSpPr>
            <a:spLocks noGrp="1"/>
          </p:cNvSpPr>
          <p:nvPr>
            <p:ph type="dt" sz="half" idx="10"/>
          </p:nvPr>
        </p:nvSpPr>
        <p:spPr/>
        <p:txBody>
          <a:bodyPr/>
          <a:lstStyle/>
          <a:p>
            <a:fld id="{7237FDB2-881F-4E97-8F38-D55DFB58BE4E}" type="datetimeFigureOut">
              <a:rPr lang="en-US" smtClean="0"/>
              <a:t>1/27/2021</a:t>
            </a:fld>
            <a:endParaRPr lang="en-US"/>
          </a:p>
        </p:txBody>
      </p:sp>
      <p:sp>
        <p:nvSpPr>
          <p:cNvPr id="6" name="Footer Placeholder 5">
            <a:extLst>
              <a:ext uri="{FF2B5EF4-FFF2-40B4-BE49-F238E27FC236}">
                <a16:creationId xmlns:a16="http://schemas.microsoft.com/office/drawing/2014/main" id="{B732436D-4660-423D-8231-0BEF7C339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17914-DF9E-4710-ACB8-1E742E8917B1}"/>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140579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1FE5-7EFF-44CF-8B51-A0110CAA2F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4F3255-3D5F-4A23-AA33-138D510CA5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4F8F1-F863-4277-ACC1-8C640334E6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D082E6-EE71-4C05-ACE5-4742D416D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1EFB9C-3F06-413C-9894-B898F87426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F00720-B1D0-45C8-867F-80B823B78783}"/>
              </a:ext>
            </a:extLst>
          </p:cNvPr>
          <p:cNvSpPr>
            <a:spLocks noGrp="1"/>
          </p:cNvSpPr>
          <p:nvPr>
            <p:ph type="dt" sz="half" idx="10"/>
          </p:nvPr>
        </p:nvSpPr>
        <p:spPr/>
        <p:txBody>
          <a:bodyPr/>
          <a:lstStyle/>
          <a:p>
            <a:fld id="{7237FDB2-881F-4E97-8F38-D55DFB58BE4E}" type="datetimeFigureOut">
              <a:rPr lang="en-US" smtClean="0"/>
              <a:t>1/27/2021</a:t>
            </a:fld>
            <a:endParaRPr lang="en-US"/>
          </a:p>
        </p:txBody>
      </p:sp>
      <p:sp>
        <p:nvSpPr>
          <p:cNvPr id="8" name="Footer Placeholder 7">
            <a:extLst>
              <a:ext uri="{FF2B5EF4-FFF2-40B4-BE49-F238E27FC236}">
                <a16:creationId xmlns:a16="http://schemas.microsoft.com/office/drawing/2014/main" id="{F64B393E-8DF2-4702-B140-EA51406B17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ABCFB0-6C33-433B-B477-DB76750E0066}"/>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368790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D466-BB16-4F07-8950-092AC26498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A0C55-46D4-4370-8D09-A47716E1789F}"/>
              </a:ext>
            </a:extLst>
          </p:cNvPr>
          <p:cNvSpPr>
            <a:spLocks noGrp="1"/>
          </p:cNvSpPr>
          <p:nvPr>
            <p:ph type="dt" sz="half" idx="10"/>
          </p:nvPr>
        </p:nvSpPr>
        <p:spPr/>
        <p:txBody>
          <a:bodyPr/>
          <a:lstStyle/>
          <a:p>
            <a:fld id="{7237FDB2-881F-4E97-8F38-D55DFB58BE4E}" type="datetimeFigureOut">
              <a:rPr lang="en-US" smtClean="0"/>
              <a:t>1/27/2021</a:t>
            </a:fld>
            <a:endParaRPr lang="en-US"/>
          </a:p>
        </p:txBody>
      </p:sp>
      <p:sp>
        <p:nvSpPr>
          <p:cNvPr id="4" name="Footer Placeholder 3">
            <a:extLst>
              <a:ext uri="{FF2B5EF4-FFF2-40B4-BE49-F238E27FC236}">
                <a16:creationId xmlns:a16="http://schemas.microsoft.com/office/drawing/2014/main" id="{8BA50A08-3DF9-4A08-A2D8-908F2D4F35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52739B-ED39-4BC7-BD87-401C97D969C9}"/>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45352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B1751-A1E2-403D-845C-2F270FC7A5D1}"/>
              </a:ext>
            </a:extLst>
          </p:cNvPr>
          <p:cNvSpPr>
            <a:spLocks noGrp="1"/>
          </p:cNvSpPr>
          <p:nvPr>
            <p:ph type="dt" sz="half" idx="10"/>
          </p:nvPr>
        </p:nvSpPr>
        <p:spPr/>
        <p:txBody>
          <a:bodyPr/>
          <a:lstStyle/>
          <a:p>
            <a:fld id="{7237FDB2-881F-4E97-8F38-D55DFB58BE4E}" type="datetimeFigureOut">
              <a:rPr lang="en-US" smtClean="0"/>
              <a:t>1/27/2021</a:t>
            </a:fld>
            <a:endParaRPr lang="en-US"/>
          </a:p>
        </p:txBody>
      </p:sp>
      <p:sp>
        <p:nvSpPr>
          <p:cNvPr id="3" name="Footer Placeholder 2">
            <a:extLst>
              <a:ext uri="{FF2B5EF4-FFF2-40B4-BE49-F238E27FC236}">
                <a16:creationId xmlns:a16="http://schemas.microsoft.com/office/drawing/2014/main" id="{DE732573-24E0-465F-A522-CF4CEE1E41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563DB6-EA9A-4693-8433-9C5C06CF9FA7}"/>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239252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0D65-9679-4C16-9356-25DD5DD02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D5F16D-2613-4ED2-A9D1-79CAA9B59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2EB7E2-D160-4879-BE36-023525E96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7E7944-8595-49F1-8FD1-7A2E6F3AB155}"/>
              </a:ext>
            </a:extLst>
          </p:cNvPr>
          <p:cNvSpPr>
            <a:spLocks noGrp="1"/>
          </p:cNvSpPr>
          <p:nvPr>
            <p:ph type="dt" sz="half" idx="10"/>
          </p:nvPr>
        </p:nvSpPr>
        <p:spPr/>
        <p:txBody>
          <a:bodyPr/>
          <a:lstStyle/>
          <a:p>
            <a:fld id="{7237FDB2-881F-4E97-8F38-D55DFB58BE4E}" type="datetimeFigureOut">
              <a:rPr lang="en-US" smtClean="0"/>
              <a:t>1/27/2021</a:t>
            </a:fld>
            <a:endParaRPr lang="en-US"/>
          </a:p>
        </p:txBody>
      </p:sp>
      <p:sp>
        <p:nvSpPr>
          <p:cNvPr id="6" name="Footer Placeholder 5">
            <a:extLst>
              <a:ext uri="{FF2B5EF4-FFF2-40B4-BE49-F238E27FC236}">
                <a16:creationId xmlns:a16="http://schemas.microsoft.com/office/drawing/2014/main" id="{721E15AA-2460-4F95-8EA5-811FFA56E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094AD-EE17-423D-BE01-469765C7AF19}"/>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200923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8295-B243-4E05-9F01-1E4FC5EA4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6F57BD-FE1B-466A-8763-5B5F6FBCF2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C31B73-5379-46A6-933B-AC848FAC1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3E274-8617-49EB-9E28-5F8C0C57C397}"/>
              </a:ext>
            </a:extLst>
          </p:cNvPr>
          <p:cNvSpPr>
            <a:spLocks noGrp="1"/>
          </p:cNvSpPr>
          <p:nvPr>
            <p:ph type="dt" sz="half" idx="10"/>
          </p:nvPr>
        </p:nvSpPr>
        <p:spPr/>
        <p:txBody>
          <a:bodyPr/>
          <a:lstStyle/>
          <a:p>
            <a:fld id="{7237FDB2-881F-4E97-8F38-D55DFB58BE4E}" type="datetimeFigureOut">
              <a:rPr lang="en-US" smtClean="0"/>
              <a:t>1/27/2021</a:t>
            </a:fld>
            <a:endParaRPr lang="en-US"/>
          </a:p>
        </p:txBody>
      </p:sp>
      <p:sp>
        <p:nvSpPr>
          <p:cNvPr id="6" name="Footer Placeholder 5">
            <a:extLst>
              <a:ext uri="{FF2B5EF4-FFF2-40B4-BE49-F238E27FC236}">
                <a16:creationId xmlns:a16="http://schemas.microsoft.com/office/drawing/2014/main" id="{6A11A9CE-3D44-4E08-ACF2-617065FBFF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9BFAD-A5E9-47F3-9243-3ADCBF968093}"/>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266454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90F5B-F8F6-4502-915F-F35AE5370C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C352CA-B69C-43EE-BD67-2F8DC0C15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EF608-33E4-41A9-9CD4-20FEDDEA9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7FDB2-881F-4E97-8F38-D55DFB58BE4E}" type="datetimeFigureOut">
              <a:rPr lang="en-US" smtClean="0"/>
              <a:t>1/27/2021</a:t>
            </a:fld>
            <a:endParaRPr lang="en-US"/>
          </a:p>
        </p:txBody>
      </p:sp>
      <p:sp>
        <p:nvSpPr>
          <p:cNvPr id="5" name="Footer Placeholder 4">
            <a:extLst>
              <a:ext uri="{FF2B5EF4-FFF2-40B4-BE49-F238E27FC236}">
                <a16:creationId xmlns:a16="http://schemas.microsoft.com/office/drawing/2014/main" id="{B752421E-B1D9-4F13-9D6E-40C95E1F2E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FA7895-BC46-4E5B-896F-84BD3186A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D1469-ED43-4818-9F93-DFAB2FA3FE0A}" type="slidenum">
              <a:rPr lang="en-US" smtClean="0"/>
              <a:t>‹#›</a:t>
            </a:fld>
            <a:endParaRPr lang="en-US"/>
          </a:p>
        </p:txBody>
      </p:sp>
    </p:spTree>
    <p:extLst>
      <p:ext uri="{BB962C8B-B14F-4D97-AF65-F5344CB8AC3E}">
        <p14:creationId xmlns:p14="http://schemas.microsoft.com/office/powerpoint/2010/main" val="1417567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76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Jonah Introduction</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a:bodyPr>
          <a:lstStyle/>
          <a:p>
            <a:pPr marL="0" indent="0">
              <a:buNone/>
            </a:pPr>
            <a:r>
              <a:rPr lang="en-US" sz="4400" b="1" dirty="0"/>
              <a:t>Historical Background</a:t>
            </a:r>
          </a:p>
          <a:p>
            <a:pPr lvl="1"/>
            <a:r>
              <a:rPr lang="en-US" sz="3600" dirty="0"/>
              <a:t>Assyrians defeated Damascus in 797 BC.</a:t>
            </a:r>
          </a:p>
          <a:p>
            <a:pPr lvl="1"/>
            <a:r>
              <a:rPr lang="en-US" sz="3600" dirty="0"/>
              <a:t>Jehoash (798-782 BC) was able to recapture cities that had been captured.</a:t>
            </a:r>
          </a:p>
          <a:p>
            <a:pPr lvl="1"/>
            <a:r>
              <a:rPr lang="en-US" sz="3600" dirty="0"/>
              <a:t>Jeroboam II (793-753) was able to retore the land of Israel (2 Kings 14:25)</a:t>
            </a:r>
          </a:p>
        </p:txBody>
      </p:sp>
    </p:spTree>
    <p:extLst>
      <p:ext uri="{BB962C8B-B14F-4D97-AF65-F5344CB8AC3E}">
        <p14:creationId xmlns:p14="http://schemas.microsoft.com/office/powerpoint/2010/main" val="113519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Jonah Introduction</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lnSpcReduction="10000"/>
          </a:bodyPr>
          <a:lstStyle/>
          <a:p>
            <a:pPr marL="0" indent="0">
              <a:buNone/>
            </a:pPr>
            <a:r>
              <a:rPr lang="en-US" sz="4400" b="1" dirty="0"/>
              <a:t>The Man</a:t>
            </a:r>
          </a:p>
          <a:p>
            <a:pPr lvl="1"/>
            <a:r>
              <a:rPr lang="en-US" sz="3600" dirty="0"/>
              <a:t>Very little is known about him.</a:t>
            </a:r>
          </a:p>
          <a:p>
            <a:pPr lvl="1"/>
            <a:r>
              <a:rPr lang="en-US" sz="3600" dirty="0"/>
              <a:t>“According to the word of the LORD, the God of Israel, which He spoke through His servant Jonah the son of </a:t>
            </a:r>
            <a:r>
              <a:rPr lang="en-US" sz="3600" dirty="0" err="1"/>
              <a:t>Amittai</a:t>
            </a:r>
            <a:r>
              <a:rPr lang="en-US" sz="3600" dirty="0"/>
              <a:t>, the prophet, who was of Gath-</a:t>
            </a:r>
            <a:r>
              <a:rPr lang="en-US" sz="3600" dirty="0" err="1"/>
              <a:t>hepher</a:t>
            </a:r>
            <a:r>
              <a:rPr lang="en-US" sz="3600" dirty="0"/>
              <a:t>” (2 Kings 14:25, Jonah 1:1)</a:t>
            </a:r>
          </a:p>
          <a:p>
            <a:pPr lvl="1"/>
            <a:r>
              <a:rPr lang="en-US" sz="3600" dirty="0"/>
              <a:t>Gath-</a:t>
            </a:r>
            <a:r>
              <a:rPr lang="en-US" sz="3600" dirty="0" err="1"/>
              <a:t>Hepher</a:t>
            </a:r>
            <a:r>
              <a:rPr lang="en-US" sz="3600" dirty="0"/>
              <a:t> was a boarder town that belonged to tribe of Zebulun (Joshua 19:13)</a:t>
            </a:r>
          </a:p>
          <a:p>
            <a:pPr lvl="1"/>
            <a:r>
              <a:rPr lang="en-US" sz="3600" dirty="0"/>
              <a:t>Possible his family or people he knew were victims or his disdain for them comes from what was commonly known about Assyria.</a:t>
            </a:r>
          </a:p>
        </p:txBody>
      </p:sp>
    </p:spTree>
    <p:extLst>
      <p:ext uri="{BB962C8B-B14F-4D97-AF65-F5344CB8AC3E}">
        <p14:creationId xmlns:p14="http://schemas.microsoft.com/office/powerpoint/2010/main" val="228374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Jonah Introduction</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a:bodyPr>
          <a:lstStyle/>
          <a:p>
            <a:pPr marL="0" indent="0">
              <a:buNone/>
            </a:pPr>
            <a:r>
              <a:rPr lang="en-US" sz="4400" b="1" dirty="0"/>
              <a:t>The Message</a:t>
            </a:r>
          </a:p>
          <a:p>
            <a:pPr lvl="1"/>
            <a:r>
              <a:rPr lang="en-US" sz="3600" dirty="0"/>
              <a:t>Jonah prophesied during these Assyrian Kings</a:t>
            </a:r>
          </a:p>
          <a:p>
            <a:pPr lvl="2"/>
            <a:r>
              <a:rPr lang="en-US" sz="3600" dirty="0"/>
              <a:t>Adad-</a:t>
            </a:r>
            <a:r>
              <a:rPr lang="en-US" sz="3600" dirty="0" err="1"/>
              <a:t>Nirari</a:t>
            </a:r>
            <a:r>
              <a:rPr lang="en-US" sz="3600" dirty="0"/>
              <a:t> (810-783 BC)</a:t>
            </a:r>
          </a:p>
          <a:p>
            <a:pPr lvl="2"/>
            <a:r>
              <a:rPr lang="en-US" sz="3600" dirty="0" err="1"/>
              <a:t>Shalmanezer</a:t>
            </a:r>
            <a:r>
              <a:rPr lang="en-US" sz="3600" dirty="0"/>
              <a:t> (783-773) BC)</a:t>
            </a:r>
          </a:p>
          <a:p>
            <a:pPr lvl="2"/>
            <a:r>
              <a:rPr lang="en-US" sz="3600" dirty="0" err="1"/>
              <a:t>Ashurdan</a:t>
            </a:r>
            <a:r>
              <a:rPr lang="en-US" sz="3600" dirty="0"/>
              <a:t> III (773-755 BC)</a:t>
            </a:r>
          </a:p>
          <a:p>
            <a:pPr lvl="1"/>
            <a:r>
              <a:rPr lang="en-US" sz="4000" dirty="0"/>
              <a:t>He was given the message of repentance</a:t>
            </a:r>
          </a:p>
          <a:p>
            <a:pPr lvl="1"/>
            <a:r>
              <a:rPr lang="en-US" sz="4000" dirty="0"/>
              <a:t>In the message we see God’s concern for the wicked </a:t>
            </a:r>
          </a:p>
          <a:p>
            <a:pPr lvl="1"/>
            <a:endParaRPr lang="en-US" sz="4000" dirty="0"/>
          </a:p>
        </p:txBody>
      </p:sp>
    </p:spTree>
    <p:extLst>
      <p:ext uri="{BB962C8B-B14F-4D97-AF65-F5344CB8AC3E}">
        <p14:creationId xmlns:p14="http://schemas.microsoft.com/office/powerpoint/2010/main" val="34085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Outline of Jonah</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lstStyle/>
          <a:p>
            <a:pPr marL="857250" indent="-857250">
              <a:buFont typeface="+mj-lt"/>
              <a:buAutoNum type="romanUcPeriod"/>
            </a:pPr>
            <a:r>
              <a:rPr lang="en-US" sz="4000" dirty="0"/>
              <a:t>Jonah disobeys God 1:1-3</a:t>
            </a:r>
          </a:p>
          <a:p>
            <a:pPr marL="857250" indent="-857250">
              <a:buFont typeface="+mj-lt"/>
              <a:buAutoNum type="romanUcPeriod"/>
            </a:pPr>
            <a:endParaRPr lang="en-US" sz="4000" dirty="0"/>
          </a:p>
          <a:p>
            <a:pPr marL="857250" indent="-857250">
              <a:buFont typeface="+mj-lt"/>
              <a:buAutoNum type="romanUcPeriod"/>
            </a:pPr>
            <a:r>
              <a:rPr lang="en-US" sz="4000" dirty="0"/>
              <a:t>Jonah on the sea 1:4-11</a:t>
            </a:r>
          </a:p>
          <a:p>
            <a:pPr marL="857250" indent="-857250">
              <a:buFont typeface="+mj-lt"/>
              <a:buAutoNum type="romanUcPeriod"/>
            </a:pPr>
            <a:endParaRPr lang="en-US" sz="4000" dirty="0"/>
          </a:p>
          <a:p>
            <a:pPr marL="857250" indent="-857250">
              <a:buFont typeface="+mj-lt"/>
              <a:buAutoNum type="romanUcPeriod"/>
            </a:pPr>
            <a:r>
              <a:rPr lang="en-US" sz="4000" dirty="0"/>
              <a:t>Jonah in the belly 1:12-17 </a:t>
            </a:r>
          </a:p>
          <a:p>
            <a:pPr marL="857250" indent="-857250">
              <a:buFont typeface="+mj-lt"/>
              <a:buAutoNum type="romanUcPeriod"/>
            </a:pPr>
            <a:endParaRPr lang="en-US" dirty="0"/>
          </a:p>
          <a:p>
            <a:pPr marL="857250" indent="-857250">
              <a:buFont typeface="+mj-lt"/>
              <a:buAutoNum type="romanUcPeriod"/>
            </a:pPr>
            <a:r>
              <a:rPr lang="en-US" sz="4000" dirty="0"/>
              <a:t>Jonah’s Prayer 2:1-10</a:t>
            </a:r>
          </a:p>
        </p:txBody>
      </p:sp>
    </p:spTree>
    <p:extLst>
      <p:ext uri="{BB962C8B-B14F-4D97-AF65-F5344CB8AC3E}">
        <p14:creationId xmlns:p14="http://schemas.microsoft.com/office/powerpoint/2010/main" val="267746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43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0D1752-30FC-489D-ABC4-B05778999FEF}"/>
              </a:ext>
            </a:extLst>
          </p:cNvPr>
          <p:cNvSpPr txBox="1"/>
          <p:nvPr/>
        </p:nvSpPr>
        <p:spPr>
          <a:xfrm>
            <a:off x="79717" y="1584960"/>
            <a:ext cx="11995052" cy="1862048"/>
          </a:xfrm>
          <a:prstGeom prst="rect">
            <a:avLst/>
          </a:prstGeom>
          <a:noFill/>
        </p:spPr>
        <p:txBody>
          <a:bodyPr wrap="square" rtlCol="0">
            <a:spAutoFit/>
          </a:bodyPr>
          <a:lstStyle/>
          <a:p>
            <a:pPr algn="ctr"/>
            <a:r>
              <a:rPr lang="en-US" sz="11500" b="1" dirty="0">
                <a:latin typeface="IM FELL Double Pica SC" panose="02000000000000000000" pitchFamily="2" charset="0"/>
              </a:rPr>
              <a:t>Minor Prophets</a:t>
            </a:r>
          </a:p>
        </p:txBody>
      </p:sp>
      <p:sp>
        <p:nvSpPr>
          <p:cNvPr id="3" name="TextBox 2">
            <a:extLst>
              <a:ext uri="{FF2B5EF4-FFF2-40B4-BE49-F238E27FC236}">
                <a16:creationId xmlns:a16="http://schemas.microsoft.com/office/drawing/2014/main" id="{3984280B-A154-44E9-B765-BF8303156313}"/>
              </a:ext>
            </a:extLst>
          </p:cNvPr>
          <p:cNvSpPr txBox="1"/>
          <p:nvPr/>
        </p:nvSpPr>
        <p:spPr>
          <a:xfrm>
            <a:off x="0" y="2851682"/>
            <a:ext cx="11995052" cy="1107996"/>
          </a:xfrm>
          <a:prstGeom prst="rect">
            <a:avLst/>
          </a:prstGeom>
          <a:noFill/>
        </p:spPr>
        <p:txBody>
          <a:bodyPr wrap="square" rtlCol="0">
            <a:spAutoFit/>
          </a:bodyPr>
          <a:lstStyle/>
          <a:p>
            <a:pPr algn="ctr"/>
            <a:r>
              <a:rPr lang="en-US" sz="6600" i="1" dirty="0">
                <a:latin typeface="IM FELL Double Pica SC" panose="02000000000000000000" pitchFamily="2" charset="0"/>
              </a:rPr>
              <a:t>Hosea - Jonah</a:t>
            </a:r>
          </a:p>
        </p:txBody>
      </p:sp>
    </p:spTree>
    <p:extLst>
      <p:ext uri="{BB962C8B-B14F-4D97-AF65-F5344CB8AC3E}">
        <p14:creationId xmlns:p14="http://schemas.microsoft.com/office/powerpoint/2010/main" val="404192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Minor Prophets In Our Study</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numCol="2">
            <a:normAutofit/>
          </a:bodyPr>
          <a:lstStyle/>
          <a:p>
            <a:pPr marL="0" indent="0">
              <a:buNone/>
            </a:pPr>
            <a:r>
              <a:rPr lang="en-US" sz="4000" dirty="0"/>
              <a:t>Obadiah - 845 BC</a:t>
            </a:r>
          </a:p>
          <a:p>
            <a:pPr marL="0" indent="0">
              <a:buNone/>
            </a:pPr>
            <a:r>
              <a:rPr lang="en-US" sz="4000" dirty="0"/>
              <a:t>Joel - 835 BC</a:t>
            </a:r>
          </a:p>
          <a:p>
            <a:pPr marL="0" indent="0">
              <a:buNone/>
            </a:pPr>
            <a:r>
              <a:rPr lang="en-US" sz="4000" dirty="0"/>
              <a:t>Jonah - 755 BC</a:t>
            </a:r>
          </a:p>
          <a:p>
            <a:pPr marL="0" indent="0">
              <a:buNone/>
            </a:pPr>
            <a:endParaRPr lang="en-US" sz="4000" dirty="0"/>
          </a:p>
          <a:p>
            <a:pPr marL="0" indent="0">
              <a:buNone/>
            </a:pPr>
            <a:r>
              <a:rPr lang="en-US" sz="4000" dirty="0"/>
              <a:t>Amos - 752 BC</a:t>
            </a:r>
          </a:p>
          <a:p>
            <a:pPr marL="0" indent="0">
              <a:buNone/>
            </a:pPr>
            <a:endParaRPr lang="en-US" sz="4000" dirty="0"/>
          </a:p>
          <a:p>
            <a:pPr marL="0" indent="0">
              <a:buNone/>
            </a:pPr>
            <a:r>
              <a:rPr lang="en-US" sz="4000" dirty="0"/>
              <a:t>Hosea - 725 BC</a:t>
            </a:r>
          </a:p>
        </p:txBody>
      </p:sp>
    </p:spTree>
    <p:extLst>
      <p:ext uri="{BB962C8B-B14F-4D97-AF65-F5344CB8AC3E}">
        <p14:creationId xmlns:p14="http://schemas.microsoft.com/office/powerpoint/2010/main" val="404208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Autofit/>
          </a:bodyPr>
          <a:lstStyle/>
          <a:p>
            <a:r>
              <a:rPr lang="en-US" sz="7200" dirty="0">
                <a:latin typeface="IM FELL Double Pica SC" panose="02000000000000000000" pitchFamily="2" charset="0"/>
              </a:rPr>
              <a:t>Message of the Prophets</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a:bodyPr>
          <a:lstStyle/>
          <a:p>
            <a:pPr marL="0" indent="0">
              <a:buNone/>
            </a:pPr>
            <a:r>
              <a:rPr lang="en-US" sz="6600" dirty="0"/>
              <a:t>Obadiah</a:t>
            </a:r>
            <a:r>
              <a:rPr lang="en-US" sz="7200" dirty="0"/>
              <a:t>: </a:t>
            </a:r>
            <a:r>
              <a:rPr lang="en-US" sz="6000" dirty="0"/>
              <a:t>The Destruction of Edom</a:t>
            </a:r>
            <a:endParaRPr lang="en-US" sz="7200" dirty="0"/>
          </a:p>
        </p:txBody>
      </p:sp>
    </p:spTree>
    <p:extLst>
      <p:ext uri="{BB962C8B-B14F-4D97-AF65-F5344CB8AC3E}">
        <p14:creationId xmlns:p14="http://schemas.microsoft.com/office/powerpoint/2010/main" val="191774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Joel Introduction</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a:bodyPr>
          <a:lstStyle/>
          <a:p>
            <a:pPr marL="0" indent="0">
              <a:buNone/>
            </a:pPr>
            <a:r>
              <a:rPr lang="en-US" sz="4400" b="1" dirty="0"/>
              <a:t>The Message</a:t>
            </a:r>
          </a:p>
          <a:p>
            <a:pPr lvl="1"/>
            <a:r>
              <a:rPr lang="en-US" sz="4000" dirty="0"/>
              <a:t>Joel pleaded for genuine repentance </a:t>
            </a:r>
          </a:p>
          <a:p>
            <a:pPr lvl="1"/>
            <a:r>
              <a:rPr lang="en-US" sz="4000" dirty="0"/>
              <a:t>He speaks of the Messianic age</a:t>
            </a:r>
          </a:p>
          <a:p>
            <a:pPr lvl="1"/>
            <a:r>
              <a:rPr lang="en-US" sz="4000" dirty="0"/>
              <a:t>The Day of the Lord</a:t>
            </a:r>
          </a:p>
        </p:txBody>
      </p:sp>
    </p:spTree>
    <p:extLst>
      <p:ext uri="{BB962C8B-B14F-4D97-AF65-F5344CB8AC3E}">
        <p14:creationId xmlns:p14="http://schemas.microsoft.com/office/powerpoint/2010/main" val="381327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Outline of Joel</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lstStyle/>
          <a:p>
            <a:pPr marL="571500" indent="-571500">
              <a:buAutoNum type="romanUcPeriod"/>
            </a:pPr>
            <a:r>
              <a:rPr lang="en-US" sz="4000" dirty="0"/>
              <a:t>Devastation, Destruction, Depression 1:1-20</a:t>
            </a:r>
          </a:p>
          <a:p>
            <a:pPr marL="457200" lvl="1" indent="0">
              <a:buNone/>
            </a:pPr>
            <a:endParaRPr lang="en-US" sz="3600" dirty="0"/>
          </a:p>
          <a:p>
            <a:pPr marL="571500" indent="-571500">
              <a:buAutoNum type="romanUcPeriod"/>
            </a:pPr>
            <a:r>
              <a:rPr lang="en-US" sz="4000" dirty="0"/>
              <a:t>Jehovah’s Destructive Army 2:1-11</a:t>
            </a:r>
          </a:p>
          <a:p>
            <a:pPr marL="571500" indent="-571500">
              <a:buAutoNum type="romanUcPeriod"/>
            </a:pPr>
            <a:endParaRPr lang="en-US" sz="4000" dirty="0"/>
          </a:p>
          <a:p>
            <a:pPr marL="571500" indent="-571500">
              <a:buAutoNum type="romanUcPeriod"/>
            </a:pPr>
            <a:r>
              <a:rPr lang="en-US" sz="4000" dirty="0"/>
              <a:t>Turn to God before it’s too late 2:12-17</a:t>
            </a:r>
          </a:p>
          <a:p>
            <a:pPr marL="571500" indent="-571500">
              <a:buAutoNum type="romanUcPeriod"/>
            </a:pPr>
            <a:endParaRPr lang="en-US" sz="4000" dirty="0"/>
          </a:p>
          <a:p>
            <a:pPr marL="571500" indent="-571500">
              <a:buAutoNum type="romanUcPeriod"/>
            </a:pPr>
            <a:r>
              <a:rPr lang="en-US" sz="4000" dirty="0"/>
              <a:t>Blessings of those that repent 2:18-27</a:t>
            </a:r>
          </a:p>
          <a:p>
            <a:pPr marL="1371600" lvl="2" indent="-457200">
              <a:buAutoNum type="arabicPeriod"/>
            </a:pPr>
            <a:endParaRPr lang="en-US" dirty="0"/>
          </a:p>
        </p:txBody>
      </p:sp>
    </p:spTree>
    <p:extLst>
      <p:ext uri="{BB962C8B-B14F-4D97-AF65-F5344CB8AC3E}">
        <p14:creationId xmlns:p14="http://schemas.microsoft.com/office/powerpoint/2010/main" val="335214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Outline of Joel</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lstStyle/>
          <a:p>
            <a:pPr marL="857250" indent="-857250">
              <a:buFont typeface="+mj-lt"/>
              <a:buAutoNum type="romanUcPeriod" startAt="5"/>
            </a:pPr>
            <a:r>
              <a:rPr lang="en-US" sz="4000" dirty="0"/>
              <a:t>Future blessing through Christ 2:28-32</a:t>
            </a:r>
          </a:p>
          <a:p>
            <a:pPr marL="857250" indent="-857250">
              <a:buFont typeface="+mj-lt"/>
              <a:buAutoNum type="romanUcPeriod" startAt="5"/>
            </a:pPr>
            <a:endParaRPr lang="en-US" sz="4000" dirty="0"/>
          </a:p>
          <a:p>
            <a:pPr marL="857250" indent="-857250">
              <a:buFont typeface="+mj-lt"/>
              <a:buAutoNum type="romanUcPeriod" startAt="5"/>
            </a:pPr>
            <a:r>
              <a:rPr lang="en-US" sz="4000" dirty="0"/>
              <a:t>Judgements against all nations 3:1-8</a:t>
            </a:r>
          </a:p>
          <a:p>
            <a:pPr marL="857250" indent="-857250">
              <a:buFont typeface="+mj-lt"/>
              <a:buAutoNum type="romanUcPeriod" startAt="5"/>
            </a:pPr>
            <a:endParaRPr lang="en-US" sz="4000" dirty="0"/>
          </a:p>
          <a:p>
            <a:pPr marL="857250" indent="-857250">
              <a:buFont typeface="+mj-lt"/>
              <a:buAutoNum type="romanUcPeriod" startAt="5"/>
            </a:pPr>
            <a:r>
              <a:rPr lang="en-US" sz="4000" dirty="0"/>
              <a:t>A call to War and Identity of God’s people 3:9-21</a:t>
            </a:r>
            <a:endParaRPr lang="en-US" dirty="0"/>
          </a:p>
        </p:txBody>
      </p:sp>
    </p:spTree>
    <p:extLst>
      <p:ext uri="{BB962C8B-B14F-4D97-AF65-F5344CB8AC3E}">
        <p14:creationId xmlns:p14="http://schemas.microsoft.com/office/powerpoint/2010/main" val="42129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Autofit/>
          </a:bodyPr>
          <a:lstStyle/>
          <a:p>
            <a:r>
              <a:rPr lang="en-US" sz="7200" dirty="0">
                <a:latin typeface="IM FELL Double Pica SC" panose="02000000000000000000" pitchFamily="2" charset="0"/>
              </a:rPr>
              <a:t>Message of the Prophets</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a:bodyPr>
          <a:lstStyle/>
          <a:p>
            <a:pPr marL="0" indent="0">
              <a:buNone/>
            </a:pPr>
            <a:r>
              <a:rPr lang="en-US" sz="6600" dirty="0"/>
              <a:t>Obadiah</a:t>
            </a:r>
            <a:r>
              <a:rPr lang="en-US" sz="7200" dirty="0"/>
              <a:t>: </a:t>
            </a:r>
            <a:r>
              <a:rPr lang="en-US" sz="6000" dirty="0"/>
              <a:t>The Destruction of Edom</a:t>
            </a:r>
          </a:p>
          <a:p>
            <a:pPr marL="0" indent="0">
              <a:buNone/>
            </a:pPr>
            <a:r>
              <a:rPr lang="en-US" sz="6600" dirty="0"/>
              <a:t>Joel: </a:t>
            </a:r>
            <a:r>
              <a:rPr lang="en-US" sz="6000" dirty="0"/>
              <a:t>Call to repentance with locusts</a:t>
            </a:r>
            <a:endParaRPr lang="en-US" sz="7200" dirty="0"/>
          </a:p>
        </p:txBody>
      </p:sp>
    </p:spTree>
    <p:extLst>
      <p:ext uri="{BB962C8B-B14F-4D97-AF65-F5344CB8AC3E}">
        <p14:creationId xmlns:p14="http://schemas.microsoft.com/office/powerpoint/2010/main" val="32003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Jonah Introduction</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a:bodyPr>
          <a:lstStyle/>
          <a:p>
            <a:pPr marL="0" indent="0">
              <a:buNone/>
            </a:pPr>
            <a:r>
              <a:rPr lang="en-US" sz="4400" b="1" dirty="0"/>
              <a:t>Historical Background</a:t>
            </a:r>
          </a:p>
          <a:p>
            <a:pPr lvl="1"/>
            <a:r>
              <a:rPr lang="en-US" sz="3600" dirty="0"/>
              <a:t>For about 50 years </a:t>
            </a:r>
            <a:r>
              <a:rPr lang="en-US" sz="3600" dirty="0" err="1"/>
              <a:t>Hazael</a:t>
            </a:r>
            <a:r>
              <a:rPr lang="en-US" sz="3600" dirty="0"/>
              <a:t> king of Damascus dominated Judah and Israel.</a:t>
            </a:r>
          </a:p>
          <a:p>
            <a:pPr lvl="1"/>
            <a:r>
              <a:rPr lang="en-US" sz="3600" dirty="0"/>
              <a:t>In Israel Jehu (841-814 BC) and </a:t>
            </a:r>
            <a:r>
              <a:rPr lang="en-US" sz="3600" dirty="0" err="1"/>
              <a:t>Jehoahaz</a:t>
            </a:r>
            <a:r>
              <a:rPr lang="en-US" sz="3600" dirty="0"/>
              <a:t> (814-708 BC) were almost vassals of </a:t>
            </a:r>
            <a:r>
              <a:rPr lang="en-US" sz="3600" dirty="0" err="1"/>
              <a:t>Hazael</a:t>
            </a:r>
            <a:r>
              <a:rPr lang="en-US" sz="3600" dirty="0"/>
              <a:t> (2 Kings 13:3,7)</a:t>
            </a:r>
          </a:p>
          <a:p>
            <a:pPr lvl="1"/>
            <a:r>
              <a:rPr lang="en-US" sz="3600" dirty="0"/>
              <a:t>All the territories east of the Jordan were lost to the </a:t>
            </a:r>
            <a:r>
              <a:rPr lang="en-US" sz="3600" dirty="0" err="1"/>
              <a:t>Armeans</a:t>
            </a:r>
            <a:r>
              <a:rPr lang="en-US" sz="3600" dirty="0"/>
              <a:t> (2 Kings 10:32-33)</a:t>
            </a:r>
          </a:p>
          <a:p>
            <a:pPr lvl="1"/>
            <a:r>
              <a:rPr lang="en-US" sz="3600" dirty="0" err="1"/>
              <a:t>Jehoahaz</a:t>
            </a:r>
            <a:r>
              <a:rPr lang="en-US" sz="3600" dirty="0"/>
              <a:t> entreated the favor of the Lord to be delivered (2 Kings 13:4-5)</a:t>
            </a:r>
          </a:p>
        </p:txBody>
      </p:sp>
    </p:spTree>
    <p:extLst>
      <p:ext uri="{BB962C8B-B14F-4D97-AF65-F5344CB8AC3E}">
        <p14:creationId xmlns:p14="http://schemas.microsoft.com/office/powerpoint/2010/main" val="51887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1197</Words>
  <Application>Microsoft Office PowerPoint</Application>
  <PresentationFormat>Widescreen</PresentationFormat>
  <Paragraphs>114</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 Light</vt:lpstr>
      <vt:lpstr>IM FELL Double Pica SC</vt:lpstr>
      <vt:lpstr>Arial</vt:lpstr>
      <vt:lpstr>Calibri</vt:lpstr>
      <vt:lpstr>Office Theme</vt:lpstr>
      <vt:lpstr>PowerPoint Presentation</vt:lpstr>
      <vt:lpstr>PowerPoint Presentation</vt:lpstr>
      <vt:lpstr>Minor Prophets In Our Study</vt:lpstr>
      <vt:lpstr>Message of the Prophets</vt:lpstr>
      <vt:lpstr>Joel Introduction</vt:lpstr>
      <vt:lpstr>Outline of Joel</vt:lpstr>
      <vt:lpstr>Outline of Joel</vt:lpstr>
      <vt:lpstr>Message of the Prophets</vt:lpstr>
      <vt:lpstr>Jonah Introduction</vt:lpstr>
      <vt:lpstr>Jonah Introduction</vt:lpstr>
      <vt:lpstr>Jonah Introduction</vt:lpstr>
      <vt:lpstr>Jonah Introduction</vt:lpstr>
      <vt:lpstr>Outline of Jonah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Josh Blackmer</cp:lastModifiedBy>
  <cp:revision>39</cp:revision>
  <cp:lastPrinted>2021-01-20T22:13:44Z</cp:lastPrinted>
  <dcterms:created xsi:type="dcterms:W3CDTF">2021-01-20T19:04:38Z</dcterms:created>
  <dcterms:modified xsi:type="dcterms:W3CDTF">2021-01-27T19:23:34Z</dcterms:modified>
</cp:coreProperties>
</file>