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60" r:id="rId6"/>
    <p:sldId id="265" r:id="rId7"/>
    <p:sldId id="262" r:id="rId8"/>
    <p:sldId id="263" r:id="rId9"/>
    <p:sldId id="266" r:id="rId10"/>
    <p:sldId id="267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7464942281508965E-2"/>
          <c:w val="0.96509950886989615"/>
          <c:h val="0.947788563490340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78-4EE9-8F43-22C667DC1B69}"/>
              </c:ext>
            </c:extLst>
          </c:dPt>
          <c:dPt>
            <c:idx val="1"/>
            <c:bubble3D val="0"/>
            <c:explosion val="3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78-4EE9-8F43-22C667DC1B6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8-4EE9-8F43-22C667DC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5-47E4-89AD-6EF8F4E360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>
                  <c:v>50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5-47E4-89AD-6EF8F4E360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56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5-47E4-89AD-6EF8F4E360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78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5-47E4-89AD-6EF8F4E36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shape val="box"/>
        <c:axId val="680838040"/>
        <c:axId val="680840336"/>
        <c:axId val="0"/>
      </c:bar3DChart>
      <c:catAx>
        <c:axId val="680838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0840336"/>
        <c:crosses val="autoZero"/>
        <c:auto val="1"/>
        <c:lblAlgn val="ctr"/>
        <c:lblOffset val="100"/>
        <c:noMultiLvlLbl val="0"/>
      </c:catAx>
      <c:valAx>
        <c:axId val="68084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083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7464942281508965E-2"/>
          <c:w val="0.96509950886989615"/>
          <c:h val="0.947788563490340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78-4EE9-8F43-22C667DC1B69}"/>
              </c:ext>
            </c:extLst>
          </c:dPt>
          <c:dPt>
            <c:idx val="1"/>
            <c:bubble3D val="0"/>
            <c:explosion val="3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78-4EE9-8F43-22C667DC1B6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8-4EE9-8F43-22C667DC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80</c:v>
                </c:pt>
                <c:pt idx="2">
                  <c:v>78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5-47E4-89AD-6EF8F4E36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shape val="box"/>
        <c:axId val="680838040"/>
        <c:axId val="680840336"/>
        <c:axId val="0"/>
      </c:bar3DChart>
      <c:catAx>
        <c:axId val="680838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0840336"/>
        <c:crosses val="autoZero"/>
        <c:auto val="1"/>
        <c:lblAlgn val="ctr"/>
        <c:lblOffset val="100"/>
        <c:noMultiLvlLbl val="0"/>
      </c:catAx>
      <c:valAx>
        <c:axId val="68084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083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</c:v>
                </c:pt>
                <c:pt idx="1">
                  <c:v>79</c:v>
                </c:pt>
                <c:pt idx="2">
                  <c:v>90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5-47E4-89AD-6EF8F4E36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shape val="box"/>
        <c:axId val="680838040"/>
        <c:axId val="680840336"/>
        <c:axId val="0"/>
      </c:bar3DChart>
      <c:catAx>
        <c:axId val="680838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0840336"/>
        <c:crosses val="autoZero"/>
        <c:auto val="1"/>
        <c:lblAlgn val="ctr"/>
        <c:lblOffset val="100"/>
        <c:noMultiLvlLbl val="0"/>
      </c:catAx>
      <c:valAx>
        <c:axId val="68084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083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7464942281508965E-2"/>
          <c:w val="0.96509950886989615"/>
          <c:h val="0.947788563490340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78-4EE9-8F43-22C667DC1B69}"/>
              </c:ext>
            </c:extLst>
          </c:dPt>
          <c:dPt>
            <c:idx val="1"/>
            <c:bubble3D val="0"/>
            <c:explosion val="3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78-4EE9-8F43-22C667DC1B6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8-4EE9-8F43-22C667DC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FB94-6055-44B7-BDFD-23C43643E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1E7B6-7C63-4A9E-AD70-00C40B80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EAE08-D246-4002-9550-A35E526C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1E0F4-BBE0-4ACB-A1A0-E9E3D26A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095C-2959-483F-A9F1-CAB29436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 child&#10;&#10;Description automatically generated with low confidence">
            <a:extLst>
              <a:ext uri="{FF2B5EF4-FFF2-40B4-BE49-F238E27FC236}">
                <a16:creationId xmlns:a16="http://schemas.microsoft.com/office/drawing/2014/main" id="{745009AD-F753-4B27-A8E9-522F6B88C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2CDE-BD04-4000-A47A-188C3E1E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244F8-A158-4720-97DE-79493C1A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E1141-D5A3-4ABD-81D8-4D182786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964F3-856F-402A-8F13-8A4C2B06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07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BD5F-5BC1-40EC-B7E3-219646E8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622B-D228-4515-A73B-D6F57E9A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4E2EE-9029-4BFC-95F8-EBFDD3CA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AE9CA-80CA-4765-B54C-5E36E546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E699C-32AB-4BAC-B144-641F4D19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B51CD-DF7C-4C9D-B5B9-9EB79EAC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7D9C-7CE0-47B2-AA0B-4CCD1A51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8CE2E-6FF3-4146-A523-1BD55724B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07F3-7925-4CAF-BA73-453B8DB91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59810-12F8-49E5-8D85-62DCB743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E9B35-AF76-4A12-9367-B7A800E7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0603-3E7B-41FF-8F38-6EC42969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72AC-FE2C-43D6-850E-9270B0D5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A08DA-723C-4EF3-AF08-8BA5ED68F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411DB-6E50-4BA9-8CFA-497BAE01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D7D80-28B5-45DC-85AC-2EB2AB64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2C7C4-578C-4B4E-8116-ED1ADD5D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5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C6CFF-17F7-4D90-AB57-BDA232F60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06A7D-392B-45DD-900A-C0B7BF83C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F3008-DF67-4684-8DFF-8E76EC8C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B5F9-EDA4-431D-B5D7-754BB82C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CE71B-6620-4ACA-8C52-C87FFADA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4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AA63C74-21C9-4592-A56E-AFDFF532A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688FD-2675-4B62-8D3E-6E65EFE8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922318"/>
            <a:ext cx="11589488" cy="493568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lvl2pPr marL="685800" indent="-228600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66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B765-8725-4A8D-BBF2-FAD9A9A3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688FD-2675-4B62-8D3E-6E65EFE84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6C527-04D5-4F9A-8B00-C02CB4AD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7BAC1-229C-454D-8854-8CA6B843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53D0B-B4F8-41A4-AFD0-2AED8A08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FEBBDD7-6393-41D2-BD6A-045CB5F7A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1" b="68030"/>
          <a:stretch/>
        </p:blipFill>
        <p:spPr>
          <a:xfrm>
            <a:off x="10318172" y="0"/>
            <a:ext cx="1873827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3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F9F43F5-0EB7-445B-A120-98F6DB704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688FD-2675-4B62-8D3E-6E65EFE8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414130"/>
            <a:ext cx="11589488" cy="544387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 marL="685800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97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C9CD352-9F8D-402C-993C-D28D4A4E1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1" b="68030"/>
          <a:stretch/>
        </p:blipFill>
        <p:spPr>
          <a:xfrm>
            <a:off x="10318172" y="0"/>
            <a:ext cx="1873827" cy="2192482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4111F8F-E43C-4943-BA3A-EBE4CC99E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16454" b="80155"/>
          <a:stretch/>
        </p:blipFill>
        <p:spPr>
          <a:xfrm>
            <a:off x="0" y="180748"/>
            <a:ext cx="10185991" cy="10526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688FD-2675-4B62-8D3E-6E65EFE8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414130"/>
            <a:ext cx="11589488" cy="544386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 marL="685800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11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FA41F17-FC3A-44A8-B24E-92D203FF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688FD-2675-4B62-8D3E-6E65EFE8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2107580"/>
            <a:ext cx="11589488" cy="475041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 marL="685800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06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6B7F-01E4-4EF3-99D4-B2F2E0AA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F0E63-995A-42F7-A2E6-DBB0A486F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0521-97DD-44FB-8B4C-2FB18B2F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8EB4D-1295-46F9-AAA4-DF3533C8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A713-6541-4517-8019-C84B7180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AF9B-9A55-4D88-AF5F-28B68F7D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80C6F-2D7D-43CE-9FAB-B5604FA65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F7758-0C83-4423-99BC-CA71F639C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F4D85-21F4-491A-9795-7BCEC1CC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15967-B6C5-483A-838D-BEA358CA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1CADD-4D99-4102-8F7B-D1DCB2C1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3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1021-B903-4945-8FC5-E4092CA6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80BFA-EB7B-45C1-BBE5-5AD58D78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AB0A0-71A1-4317-8810-C0B1158E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1B26A-F486-4A35-A7FA-B85750F39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49E77-ADC9-4E07-ADC5-2A9E321F4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B7D2F-9126-46D3-8BDD-67D0AFE7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BED8A-63D0-4B3D-A925-F2BC2FA8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AF626-5C3B-48DA-A1AA-F7E84992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50C2B-5E9D-446C-859E-F0C43CAD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7D44A-8E5C-4126-8FE6-B0CFE26F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63CBA-155F-415E-B48D-AE1A4F65E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4589-0CE5-44A0-83AA-8A29AC77123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BE0AD-79D7-4098-B412-1A73C9D29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BAB4-984A-49A0-918A-26E781151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1006-80FB-46D8-A430-BC5542CA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1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AC963-1867-44A1-A5B6-77F258238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Are we placing more emphasis on school/work and </a:t>
            </a:r>
            <a:br>
              <a:rPr lang="en-US" dirty="0"/>
            </a:br>
            <a:r>
              <a:rPr lang="en-US" dirty="0"/>
              <a:t>related activities (like those below) than we are the church?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Scholastic progress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Athletic progress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Sleeptime</a:t>
            </a:r>
            <a:r>
              <a:rPr lang="en-US" dirty="0"/>
              <a:t> for school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Wake-up time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Prompt arrival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D2CA2-F911-488E-A461-CDF4A830C4F0}"/>
              </a:ext>
            </a:extLst>
          </p:cNvPr>
          <p:cNvSpPr txBox="1"/>
          <p:nvPr/>
        </p:nvSpPr>
        <p:spPr>
          <a:xfrm>
            <a:off x="4544245" y="2447181"/>
            <a:ext cx="609414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absences</a:t>
            </a:r>
          </a:p>
          <a:p>
            <a:pPr marL="685800" marR="0" lvl="1" indent="-22860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6-8 hours/day</a:t>
            </a:r>
          </a:p>
          <a:p>
            <a:pPr marL="685800" marR="0" lvl="1" indent="-22860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Discipline</a:t>
            </a:r>
          </a:p>
          <a:p>
            <a:pPr marL="685800" marR="0" lvl="1" indent="-22860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3693965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A401F8-09F8-428A-840D-7EB72EF50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5" b="68062"/>
          <a:stretch/>
        </p:blipFill>
        <p:spPr>
          <a:xfrm>
            <a:off x="10419906" y="0"/>
            <a:ext cx="1772093" cy="219030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F1D0FF-CEB4-450A-B68E-7FE979B58CC3}"/>
              </a:ext>
            </a:extLst>
          </p:cNvPr>
          <p:cNvGraphicFramePr/>
          <p:nvPr/>
        </p:nvGraphicFramePr>
        <p:xfrm>
          <a:off x="1906153" y="1201479"/>
          <a:ext cx="8396796" cy="553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4FB398-7549-4401-914A-1EB8D650D05E}"/>
              </a:ext>
            </a:extLst>
          </p:cNvPr>
          <p:cNvSpPr txBox="1"/>
          <p:nvPr/>
        </p:nvSpPr>
        <p:spPr>
          <a:xfrm>
            <a:off x="2544318" y="2873682"/>
            <a:ext cx="195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9050">
                  <a:noFill/>
                </a:ln>
                <a:effectLst>
                  <a:glow rad="63500">
                    <a:schemeClr val="bg1"/>
                  </a:glow>
                </a:effectLst>
              </a:rPr>
              <a:t>41%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42627-2E65-4715-A7BE-D2A685E2E1FB}"/>
              </a:ext>
            </a:extLst>
          </p:cNvPr>
          <p:cNvSpPr txBox="1"/>
          <p:nvPr/>
        </p:nvSpPr>
        <p:spPr>
          <a:xfrm>
            <a:off x="6672681" y="2873682"/>
            <a:ext cx="195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59%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6A076-55B6-489F-A00F-179207D5E39F}"/>
              </a:ext>
            </a:extLst>
          </p:cNvPr>
          <p:cNvSpPr txBox="1"/>
          <p:nvPr/>
        </p:nvSpPr>
        <p:spPr>
          <a:xfrm>
            <a:off x="1596570" y="580322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135 Faithful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A0E07-FE4F-4674-A516-6683F7E4AB92}"/>
              </a:ext>
            </a:extLst>
          </p:cNvPr>
          <p:cNvSpPr txBox="1"/>
          <p:nvPr/>
        </p:nvSpPr>
        <p:spPr>
          <a:xfrm>
            <a:off x="5397496" y="5803225"/>
            <a:ext cx="3905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191 Unfaithful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1254499-CBBF-4C4C-98EB-BB8615D71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10455" r="19716" b="77424"/>
          <a:stretch/>
        </p:blipFill>
        <p:spPr>
          <a:xfrm>
            <a:off x="1018308" y="716972"/>
            <a:ext cx="8769927" cy="83127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B679447-8F1A-48BD-8F6C-CB4001C644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r="43665" b="89546"/>
          <a:stretch/>
        </p:blipFill>
        <p:spPr>
          <a:xfrm>
            <a:off x="3886200" y="0"/>
            <a:ext cx="2982191" cy="7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5B46-6451-46F6-A693-212A18BD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Have you believed that Jesus is God’s Son (John 20:30-31)?</a:t>
            </a:r>
          </a:p>
          <a:p>
            <a:pPr>
              <a:lnSpc>
                <a:spcPct val="100000"/>
              </a:lnSpc>
            </a:pPr>
            <a:r>
              <a:rPr lang="en-US" dirty="0"/>
              <a:t>Have you repented of your sins and turned to God (Acts 17:30)?</a:t>
            </a:r>
          </a:p>
          <a:p>
            <a:pPr>
              <a:lnSpc>
                <a:spcPct val="100000"/>
              </a:lnSpc>
            </a:pPr>
            <a:r>
              <a:rPr lang="en-US" dirty="0"/>
              <a:t>Have you confessed your faith in Jesus Christ (Romans 10:9)?</a:t>
            </a:r>
          </a:p>
          <a:p>
            <a:pPr>
              <a:lnSpc>
                <a:spcPct val="100000"/>
              </a:lnSpc>
            </a:pPr>
            <a:r>
              <a:rPr lang="en-US" dirty="0"/>
              <a:t>Have you been baptized into Christ (Galatians 3:27)?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 that you could obtain the remission of your sins (Acts 2:38)?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 that you could be added to His church (Acts 2:47)?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 that you could be enrolled in heaven (Hebrews 12:23)?</a:t>
            </a:r>
          </a:p>
          <a:p>
            <a:pPr>
              <a:lnSpc>
                <a:spcPct val="100000"/>
              </a:lnSpc>
            </a:pPr>
            <a:r>
              <a:rPr lang="en-US" dirty="0"/>
              <a:t>Are you living faithfully to Him and with Him (Revelation 2:10)?</a:t>
            </a:r>
          </a:p>
        </p:txBody>
      </p:sp>
    </p:spTree>
    <p:extLst>
      <p:ext uri="{BB962C8B-B14F-4D97-AF65-F5344CB8AC3E}">
        <p14:creationId xmlns:p14="http://schemas.microsoft.com/office/powerpoint/2010/main" val="268198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B826C-6DB1-443A-8F57-21B6FA21C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son’s history of corruption</a:t>
            </a:r>
          </a:p>
          <a:p>
            <a:pPr lvl="1"/>
            <a:r>
              <a:rPr lang="en-US" dirty="0"/>
              <a:t>CONTRACTED to have his brother, Amnon, murdered (2 Sam. 13:1-39)</a:t>
            </a:r>
          </a:p>
          <a:p>
            <a:pPr lvl="1"/>
            <a:r>
              <a:rPr lang="en-US" dirty="0"/>
              <a:t>CONNED the Israelites into giving their loyalty to him (2 Sam. 15:1-12)</a:t>
            </a:r>
          </a:p>
          <a:p>
            <a:pPr lvl="1"/>
            <a:r>
              <a:rPr lang="en-US" dirty="0"/>
              <a:t>CONSPIRED to dethrone and kill his father (2 Sam. 15:13-17:14) </a:t>
            </a:r>
          </a:p>
          <a:p>
            <a:r>
              <a:rPr lang="en-US" dirty="0"/>
              <a:t>A son’s hatred toward his father</a:t>
            </a:r>
          </a:p>
          <a:p>
            <a:pPr lvl="1"/>
            <a:r>
              <a:rPr lang="en-US" dirty="0"/>
              <a:t>Disgraced his father’s family</a:t>
            </a:r>
          </a:p>
          <a:p>
            <a:pPr lvl="1"/>
            <a:r>
              <a:rPr lang="en-US" dirty="0"/>
              <a:t>Betrayed his father's trust</a:t>
            </a:r>
          </a:p>
          <a:p>
            <a:pPr lvl="1"/>
            <a:r>
              <a:rPr lang="en-US" dirty="0"/>
              <a:t>Rebelled against his father’s authority</a:t>
            </a:r>
          </a:p>
          <a:p>
            <a:pPr lvl="1"/>
            <a:r>
              <a:rPr lang="en-US" dirty="0"/>
              <a:t>Stolen his father’s throne</a:t>
            </a:r>
          </a:p>
          <a:p>
            <a:pPr lvl="1"/>
            <a:r>
              <a:rPr lang="en-US" dirty="0"/>
              <a:t>Authorized taking his father’s life</a:t>
            </a:r>
          </a:p>
          <a:p>
            <a:r>
              <a:rPr lang="en-US" dirty="0"/>
              <a:t>A father’s deep love for his son</a:t>
            </a:r>
          </a:p>
          <a:p>
            <a:pPr lvl="1"/>
            <a:r>
              <a:rPr lang="en-US" dirty="0"/>
              <a:t>“Deal gently for my sake with the young man Absalom” (2 Sam. 18:5)</a:t>
            </a:r>
          </a:p>
          <a:p>
            <a:pPr lvl="1"/>
            <a:r>
              <a:rPr lang="en-US" dirty="0"/>
              <a:t>“Is the young man Absalom safe?” (2 Sam. 18:29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38FEA-F993-4F11-AD95-C2892E9FF6C1}"/>
              </a:ext>
            </a:extLst>
          </p:cNvPr>
          <p:cNvSpPr txBox="1"/>
          <p:nvPr/>
        </p:nvSpPr>
        <p:spPr>
          <a:xfrm>
            <a:off x="7213888" y="6406726"/>
            <a:ext cx="911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+ 32)</a:t>
            </a:r>
          </a:p>
        </p:txBody>
      </p:sp>
    </p:spTree>
    <p:extLst>
      <p:ext uri="{BB962C8B-B14F-4D97-AF65-F5344CB8AC3E}">
        <p14:creationId xmlns:p14="http://schemas.microsoft.com/office/powerpoint/2010/main" val="92399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8C861-A6A9-4515-9FF1-4CBFB8380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Is Your Child Safe SPIRITUALLY?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…interested in spiritual things?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…involved in Bible study, worship and church activities?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…a member of the Lord’s church, if old enough to have been baptized?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…growing spiritually, being taught the Bible in your home?</a:t>
            </a:r>
          </a:p>
          <a:p>
            <a:pPr>
              <a:lnSpc>
                <a:spcPct val="100000"/>
              </a:lnSpc>
            </a:pPr>
            <a:r>
              <a:rPr lang="en-US" dirty="0"/>
              <a:t>What are you DOING…?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…to ensure your child is safe spiritually?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…to help them be faithful to the Lord for the rest of their lives?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…to help your child get to heaven?</a:t>
            </a:r>
          </a:p>
          <a:p>
            <a:pPr>
              <a:lnSpc>
                <a:spcPct val="100000"/>
              </a:lnSpc>
            </a:pPr>
            <a:r>
              <a:rPr lang="en-US" dirty="0"/>
              <a:t>GOAL:  My child to be a FAITHFUL CHRISTIAN when leaves home!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68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A401F8-09F8-428A-840D-7EB72EF50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8" b="68485"/>
          <a:stretch/>
        </p:blipFill>
        <p:spPr>
          <a:xfrm>
            <a:off x="10411690" y="0"/>
            <a:ext cx="1780309" cy="216130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F1D0FF-CEB4-450A-B68E-7FE979B58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350671"/>
              </p:ext>
            </p:extLst>
          </p:nvPr>
        </p:nvGraphicFramePr>
        <p:xfrm>
          <a:off x="1906153" y="1381991"/>
          <a:ext cx="8005618" cy="535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4FB398-7549-4401-914A-1EB8D650D05E}"/>
              </a:ext>
            </a:extLst>
          </p:cNvPr>
          <p:cNvSpPr txBox="1"/>
          <p:nvPr/>
        </p:nvSpPr>
        <p:spPr>
          <a:xfrm>
            <a:off x="2608116" y="3075709"/>
            <a:ext cx="195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9050">
                  <a:noFill/>
                </a:ln>
                <a:effectLst>
                  <a:glow rad="63500">
                    <a:schemeClr val="bg1"/>
                  </a:glow>
                </a:effectLst>
              </a:rPr>
              <a:t>47%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42627-2E65-4715-A7BE-D2A685E2E1FB}"/>
              </a:ext>
            </a:extLst>
          </p:cNvPr>
          <p:cNvSpPr txBox="1"/>
          <p:nvPr/>
        </p:nvSpPr>
        <p:spPr>
          <a:xfrm>
            <a:off x="6343068" y="3075709"/>
            <a:ext cx="195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53%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6A076-55B6-489F-A00F-179207D5E39F}"/>
              </a:ext>
            </a:extLst>
          </p:cNvPr>
          <p:cNvSpPr txBox="1"/>
          <p:nvPr/>
        </p:nvSpPr>
        <p:spPr>
          <a:xfrm>
            <a:off x="1756061" y="580322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71 Faithful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A0E07-FE4F-4674-A516-6683F7E4AB92}"/>
              </a:ext>
            </a:extLst>
          </p:cNvPr>
          <p:cNvSpPr txBox="1"/>
          <p:nvPr/>
        </p:nvSpPr>
        <p:spPr>
          <a:xfrm>
            <a:off x="5397497" y="580322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80 Unfaithful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A287C1A-880A-49A4-A6F6-E028A28965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3263" r="43665" b="86364"/>
          <a:stretch/>
        </p:blipFill>
        <p:spPr>
          <a:xfrm>
            <a:off x="4010891" y="223776"/>
            <a:ext cx="2857500" cy="71140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E76FE0E-D28E-4CA3-9BE8-808425A2EB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t="13637" r="20057" b="75990"/>
          <a:stretch/>
        </p:blipFill>
        <p:spPr>
          <a:xfrm>
            <a:off x="1070264" y="935180"/>
            <a:ext cx="8676409" cy="7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CDF21CE-6136-4919-B71E-94E43A23F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10455" r="19716" b="77424"/>
          <a:stretch/>
        </p:blipFill>
        <p:spPr>
          <a:xfrm>
            <a:off x="1018308" y="716972"/>
            <a:ext cx="8769927" cy="83127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D1A7EF6-61CA-4CDB-9959-407622CB2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r="43665" b="89546"/>
          <a:stretch/>
        </p:blipFill>
        <p:spPr>
          <a:xfrm>
            <a:off x="3886200" y="0"/>
            <a:ext cx="2982191" cy="716973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58886687-E5D9-4C14-A8F7-D701BC73417F}"/>
              </a:ext>
            </a:extLst>
          </p:cNvPr>
          <p:cNvSpPr/>
          <p:nvPr/>
        </p:nvSpPr>
        <p:spPr>
          <a:xfrm rot="5400000" flipV="1">
            <a:off x="-1070055" y="4000202"/>
            <a:ext cx="5163864" cy="238991"/>
          </a:xfrm>
          <a:prstGeom prst="parallelogram">
            <a:avLst>
              <a:gd name="adj" fmla="val 53261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F5FEF2-6F3C-4FA5-943C-683034D6D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571392"/>
              </p:ext>
            </p:extLst>
          </p:nvPr>
        </p:nvGraphicFramePr>
        <p:xfrm>
          <a:off x="1018308" y="1277571"/>
          <a:ext cx="9416143" cy="581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1625AB-FDB0-491E-9B30-98D53194BDF9}"/>
              </a:ext>
            </a:extLst>
          </p:cNvPr>
          <p:cNvSpPr txBox="1"/>
          <p:nvPr/>
        </p:nvSpPr>
        <p:spPr>
          <a:xfrm>
            <a:off x="1579413" y="5781454"/>
            <a:ext cx="758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Regular Worship Attendance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9C2B7-F11A-4961-8F54-8117106A5608}"/>
              </a:ext>
            </a:extLst>
          </p:cNvPr>
          <p:cNvSpPr txBox="1"/>
          <p:nvPr/>
        </p:nvSpPr>
        <p:spPr>
          <a:xfrm>
            <a:off x="188515" y="5739889"/>
            <a:ext cx="119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253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5A13F-7B2F-488F-8D7B-59ACB549EE27}"/>
              </a:ext>
            </a:extLst>
          </p:cNvPr>
          <p:cNvSpPr txBox="1"/>
          <p:nvPr/>
        </p:nvSpPr>
        <p:spPr>
          <a:xfrm>
            <a:off x="10039861" y="5642957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D1CB7-09EC-406B-A8C5-778247C7EC1A}"/>
              </a:ext>
            </a:extLst>
          </p:cNvPr>
          <p:cNvSpPr txBox="1"/>
          <p:nvPr/>
        </p:nvSpPr>
        <p:spPr>
          <a:xfrm>
            <a:off x="1579413" y="4500773"/>
            <a:ext cx="758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Reg. Youth Involvement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5A0A6-4AF7-42D6-A1E3-294874AB915A}"/>
              </a:ext>
            </a:extLst>
          </p:cNvPr>
          <p:cNvSpPr txBox="1"/>
          <p:nvPr/>
        </p:nvSpPr>
        <p:spPr>
          <a:xfrm>
            <a:off x="188515" y="4459208"/>
            <a:ext cx="119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183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F6DF3-9915-4990-A559-82815AF392E9}"/>
              </a:ext>
            </a:extLst>
          </p:cNvPr>
          <p:cNvSpPr txBox="1"/>
          <p:nvPr/>
        </p:nvSpPr>
        <p:spPr>
          <a:xfrm>
            <a:off x="10039861" y="4362276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5F31B-1DA6-4AF3-96A9-2B49AC0D9930}"/>
              </a:ext>
            </a:extLst>
          </p:cNvPr>
          <p:cNvSpPr txBox="1"/>
          <p:nvPr/>
        </p:nvSpPr>
        <p:spPr>
          <a:xfrm>
            <a:off x="1492823" y="3262838"/>
            <a:ext cx="368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Faithful Mother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3AD6E-C91B-43E7-85AD-803E0200A323}"/>
              </a:ext>
            </a:extLst>
          </p:cNvPr>
          <p:cNvSpPr txBox="1"/>
          <p:nvPr/>
        </p:nvSpPr>
        <p:spPr>
          <a:xfrm>
            <a:off x="192024" y="3190100"/>
            <a:ext cx="119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62B95-5F87-4418-9BC9-C9E94DE3E816}"/>
              </a:ext>
            </a:extLst>
          </p:cNvPr>
          <p:cNvSpPr txBox="1"/>
          <p:nvPr/>
        </p:nvSpPr>
        <p:spPr>
          <a:xfrm>
            <a:off x="9953270" y="3093168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52BD7-F2B7-41C1-AECF-DCE389FB0FE6}"/>
              </a:ext>
            </a:extLst>
          </p:cNvPr>
          <p:cNvSpPr txBox="1"/>
          <p:nvPr/>
        </p:nvSpPr>
        <p:spPr>
          <a:xfrm>
            <a:off x="1492822" y="1978130"/>
            <a:ext cx="332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63500">
                    <a:schemeClr val="bg1"/>
                  </a:glow>
                </a:effectLst>
              </a:rPr>
              <a:t>Faithful Father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56B68A-9EE2-422A-ADBF-50D3A0B32BF9}"/>
              </a:ext>
            </a:extLst>
          </p:cNvPr>
          <p:cNvSpPr txBox="1"/>
          <p:nvPr/>
        </p:nvSpPr>
        <p:spPr>
          <a:xfrm>
            <a:off x="192024" y="1936565"/>
            <a:ext cx="119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133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9A05D7-C933-49FB-9E6E-DD895BB0BEE0}"/>
              </a:ext>
            </a:extLst>
          </p:cNvPr>
          <p:cNvSpPr txBox="1"/>
          <p:nvPr/>
        </p:nvSpPr>
        <p:spPr>
          <a:xfrm>
            <a:off x="9953270" y="1839633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859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category"/>
        </p:bldSub>
      </p:bldGraphic>
      <p:bldP spid="11" grpId="0"/>
      <p:bldP spid="12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A401F8-09F8-428A-840D-7EB72EF50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5" b="68062"/>
          <a:stretch/>
        </p:blipFill>
        <p:spPr>
          <a:xfrm>
            <a:off x="10419906" y="0"/>
            <a:ext cx="1772093" cy="219030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F1D0FF-CEB4-450A-B68E-7FE979B58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982633"/>
              </p:ext>
            </p:extLst>
          </p:nvPr>
        </p:nvGraphicFramePr>
        <p:xfrm>
          <a:off x="1906153" y="1201479"/>
          <a:ext cx="8396796" cy="553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4FB398-7549-4401-914A-1EB8D650D05E}"/>
              </a:ext>
            </a:extLst>
          </p:cNvPr>
          <p:cNvSpPr txBox="1"/>
          <p:nvPr/>
        </p:nvSpPr>
        <p:spPr>
          <a:xfrm>
            <a:off x="2544318" y="2873682"/>
            <a:ext cx="195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9050">
                  <a:noFill/>
                </a:ln>
                <a:effectLst>
                  <a:glow rad="63500">
                    <a:schemeClr val="bg1"/>
                  </a:glow>
                </a:effectLst>
              </a:rPr>
              <a:t>41%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42627-2E65-4715-A7BE-D2A685E2E1FB}"/>
              </a:ext>
            </a:extLst>
          </p:cNvPr>
          <p:cNvSpPr txBox="1"/>
          <p:nvPr/>
        </p:nvSpPr>
        <p:spPr>
          <a:xfrm>
            <a:off x="6672681" y="2873682"/>
            <a:ext cx="195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59%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6A076-55B6-489F-A00F-179207D5E39F}"/>
              </a:ext>
            </a:extLst>
          </p:cNvPr>
          <p:cNvSpPr txBox="1"/>
          <p:nvPr/>
        </p:nvSpPr>
        <p:spPr>
          <a:xfrm>
            <a:off x="1596570" y="580322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135 Faithful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A0E07-FE4F-4674-A516-6683F7E4AB92}"/>
              </a:ext>
            </a:extLst>
          </p:cNvPr>
          <p:cNvSpPr txBox="1"/>
          <p:nvPr/>
        </p:nvSpPr>
        <p:spPr>
          <a:xfrm>
            <a:off x="5397496" y="5803225"/>
            <a:ext cx="3905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191 Unfaithful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1254499-CBBF-4C4C-98EB-BB8615D71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10455" r="19716" b="77424"/>
          <a:stretch/>
        </p:blipFill>
        <p:spPr>
          <a:xfrm>
            <a:off x="1018308" y="716972"/>
            <a:ext cx="8769927" cy="83127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B679447-8F1A-48BD-8F6C-CB4001C644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r="43665" b="89546"/>
          <a:stretch/>
        </p:blipFill>
        <p:spPr>
          <a:xfrm>
            <a:off x="3886200" y="0"/>
            <a:ext cx="2982191" cy="7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>
            <a:extLst>
              <a:ext uri="{FF2B5EF4-FFF2-40B4-BE49-F238E27FC236}">
                <a16:creationId xmlns:a16="http://schemas.microsoft.com/office/drawing/2014/main" id="{9CE41DFC-1FC1-4DE8-B75A-4E7ECDC0CEFB}"/>
              </a:ext>
            </a:extLst>
          </p:cNvPr>
          <p:cNvSpPr/>
          <p:nvPr/>
        </p:nvSpPr>
        <p:spPr>
          <a:xfrm rot="5400000" flipV="1">
            <a:off x="-1272483" y="3738955"/>
            <a:ext cx="4603262" cy="200888"/>
          </a:xfrm>
          <a:prstGeom prst="parallelogram">
            <a:avLst>
              <a:gd name="adj" fmla="val 532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D1A7EF6-61CA-4CDB-9959-407622CB2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r="43665" b="89546"/>
          <a:stretch/>
        </p:blipFill>
        <p:spPr>
          <a:xfrm>
            <a:off x="3886200" y="0"/>
            <a:ext cx="2982191" cy="71697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F5FEF2-6F3C-4FA5-943C-683034D6D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861633"/>
              </p:ext>
            </p:extLst>
          </p:nvPr>
        </p:nvGraphicFramePr>
        <p:xfrm>
          <a:off x="519547" y="1277571"/>
          <a:ext cx="9966860" cy="516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1625AB-FDB0-491E-9B30-98D53194BDF9}"/>
              </a:ext>
            </a:extLst>
          </p:cNvPr>
          <p:cNvSpPr txBox="1"/>
          <p:nvPr/>
        </p:nvSpPr>
        <p:spPr>
          <a:xfrm>
            <a:off x="1226119" y="5230732"/>
            <a:ext cx="702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No Regular Worship Attendance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5A13F-7B2F-488F-8D7B-59ACB549EE27}"/>
              </a:ext>
            </a:extLst>
          </p:cNvPr>
          <p:cNvSpPr txBox="1"/>
          <p:nvPr/>
        </p:nvSpPr>
        <p:spPr>
          <a:xfrm>
            <a:off x="9517577" y="5140012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D1CB7-09EC-406B-A8C5-778247C7EC1A}"/>
              </a:ext>
            </a:extLst>
          </p:cNvPr>
          <p:cNvSpPr txBox="1"/>
          <p:nvPr/>
        </p:nvSpPr>
        <p:spPr>
          <a:xfrm>
            <a:off x="1226119" y="4116306"/>
            <a:ext cx="6681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No Regular Youth Involvement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F6DF3-9915-4990-A559-82815AF392E9}"/>
              </a:ext>
            </a:extLst>
          </p:cNvPr>
          <p:cNvSpPr txBox="1"/>
          <p:nvPr/>
        </p:nvSpPr>
        <p:spPr>
          <a:xfrm>
            <a:off x="8474778" y="4020373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5F31B-1DA6-4AF3-96A9-2B49AC0D9930}"/>
              </a:ext>
            </a:extLst>
          </p:cNvPr>
          <p:cNvSpPr txBox="1"/>
          <p:nvPr/>
        </p:nvSpPr>
        <p:spPr>
          <a:xfrm>
            <a:off x="1139529" y="3023845"/>
            <a:ext cx="4533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No Faithful Mother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62B95-5F87-4418-9BC9-C9E94DE3E816}"/>
              </a:ext>
            </a:extLst>
          </p:cNvPr>
          <p:cNvSpPr txBox="1"/>
          <p:nvPr/>
        </p:nvSpPr>
        <p:spPr>
          <a:xfrm>
            <a:off x="8246498" y="2875350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52BD7-F2B7-41C1-AECF-DCE389FB0FE6}"/>
              </a:ext>
            </a:extLst>
          </p:cNvPr>
          <p:cNvSpPr txBox="1"/>
          <p:nvPr/>
        </p:nvSpPr>
        <p:spPr>
          <a:xfrm>
            <a:off x="1139528" y="1853438"/>
            <a:ext cx="417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76200">
                    <a:schemeClr val="bg1"/>
                  </a:glow>
                </a:effectLst>
              </a:rPr>
              <a:t>No Faithful Father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9A05D7-C933-49FB-9E6E-DD895BB0BEE0}"/>
              </a:ext>
            </a:extLst>
          </p:cNvPr>
          <p:cNvSpPr txBox="1"/>
          <p:nvPr/>
        </p:nvSpPr>
        <p:spPr>
          <a:xfrm>
            <a:off x="7768685" y="1730327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72%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C252751-4A1E-40DE-92C9-7E4D95A1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10455" r="13750" b="77577"/>
          <a:stretch/>
        </p:blipFill>
        <p:spPr>
          <a:xfrm>
            <a:off x="342900" y="716973"/>
            <a:ext cx="10172700" cy="820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19E166-8D01-43D2-B7B2-ED8B3460716D}"/>
              </a:ext>
            </a:extLst>
          </p:cNvPr>
          <p:cNvSpPr txBox="1"/>
          <p:nvPr/>
        </p:nvSpPr>
        <p:spPr>
          <a:xfrm>
            <a:off x="1817910" y="6078818"/>
            <a:ext cx="6609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Are Now Unfaithful Today</a:t>
            </a:r>
          </a:p>
        </p:txBody>
      </p:sp>
    </p:spTree>
    <p:extLst>
      <p:ext uri="{BB962C8B-B14F-4D97-AF65-F5344CB8AC3E}">
        <p14:creationId xmlns:p14="http://schemas.microsoft.com/office/powerpoint/2010/main" val="27472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Graphic spid="7" grpId="0" uiExpand="1">
        <p:bldAsOne/>
      </p:bldGraphic>
      <p:bldP spid="11" grpId="0"/>
      <p:bldP spid="9" grpId="0"/>
      <p:bldP spid="13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lelogram 28">
            <a:extLst>
              <a:ext uri="{FF2B5EF4-FFF2-40B4-BE49-F238E27FC236}">
                <a16:creationId xmlns:a16="http://schemas.microsoft.com/office/drawing/2014/main" id="{1EDAB6DA-5263-4974-BAD9-0D195B0068BA}"/>
              </a:ext>
            </a:extLst>
          </p:cNvPr>
          <p:cNvSpPr/>
          <p:nvPr/>
        </p:nvSpPr>
        <p:spPr>
          <a:xfrm rot="5400000" flipV="1">
            <a:off x="-1272483" y="3738955"/>
            <a:ext cx="4603262" cy="200888"/>
          </a:xfrm>
          <a:prstGeom prst="parallelogram">
            <a:avLst>
              <a:gd name="adj" fmla="val 532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D1A7EF6-61CA-4CDB-9959-407622CB2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r="43665" b="89546"/>
          <a:stretch/>
        </p:blipFill>
        <p:spPr>
          <a:xfrm>
            <a:off x="3886200" y="0"/>
            <a:ext cx="2982191" cy="71697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F5FEF2-6F3C-4FA5-943C-683034D6D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574274"/>
              </p:ext>
            </p:extLst>
          </p:nvPr>
        </p:nvGraphicFramePr>
        <p:xfrm>
          <a:off x="519547" y="1277572"/>
          <a:ext cx="9966860" cy="486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1625AB-FDB0-491E-9B30-98D53194BDF9}"/>
              </a:ext>
            </a:extLst>
          </p:cNvPr>
          <p:cNvSpPr txBox="1"/>
          <p:nvPr/>
        </p:nvSpPr>
        <p:spPr>
          <a:xfrm>
            <a:off x="1226119" y="4964032"/>
            <a:ext cx="702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63500">
                    <a:schemeClr val="bg1"/>
                  </a:glow>
                </a:effectLst>
              </a:rPr>
              <a:t>Regular Worship Attendance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5A13F-7B2F-488F-8D7B-59ACB549EE27}"/>
              </a:ext>
            </a:extLst>
          </p:cNvPr>
          <p:cNvSpPr txBox="1"/>
          <p:nvPr/>
        </p:nvSpPr>
        <p:spPr>
          <a:xfrm>
            <a:off x="9828069" y="4840921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96%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D1CB7-09EC-406B-A8C5-778247C7EC1A}"/>
              </a:ext>
            </a:extLst>
          </p:cNvPr>
          <p:cNvSpPr txBox="1"/>
          <p:nvPr/>
        </p:nvSpPr>
        <p:spPr>
          <a:xfrm>
            <a:off x="1226119" y="3916281"/>
            <a:ext cx="6681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63500">
                    <a:schemeClr val="bg1"/>
                  </a:glow>
                </a:effectLst>
              </a:rPr>
              <a:t>Regular Youth Involvement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F6DF3-9915-4990-A559-82815AF392E9}"/>
              </a:ext>
            </a:extLst>
          </p:cNvPr>
          <p:cNvSpPr txBox="1"/>
          <p:nvPr/>
        </p:nvSpPr>
        <p:spPr>
          <a:xfrm>
            <a:off x="8372652" y="3790562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5F31B-1DA6-4AF3-96A9-2B49AC0D9930}"/>
              </a:ext>
            </a:extLst>
          </p:cNvPr>
          <p:cNvSpPr txBox="1"/>
          <p:nvPr/>
        </p:nvSpPr>
        <p:spPr>
          <a:xfrm>
            <a:off x="1139529" y="2909545"/>
            <a:ext cx="4533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63500">
                    <a:schemeClr val="bg1"/>
                  </a:glow>
                </a:effectLst>
              </a:rPr>
              <a:t>Faithful Mother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62B95-5F87-4418-9BC9-C9E94DE3E816}"/>
              </a:ext>
            </a:extLst>
          </p:cNvPr>
          <p:cNvSpPr txBox="1"/>
          <p:nvPr/>
        </p:nvSpPr>
        <p:spPr>
          <a:xfrm>
            <a:off x="9337547" y="2744495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52BD7-F2B7-41C1-AECF-DCE389FB0FE6}"/>
              </a:ext>
            </a:extLst>
          </p:cNvPr>
          <p:cNvSpPr txBox="1"/>
          <p:nvPr/>
        </p:nvSpPr>
        <p:spPr>
          <a:xfrm>
            <a:off x="1139528" y="1853438"/>
            <a:ext cx="417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glow rad="63500">
                    <a:schemeClr val="bg1"/>
                  </a:glow>
                </a:effectLst>
              </a:rPr>
              <a:t>Faithful Father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9A05D7-C933-49FB-9E6E-DD895BB0BEE0}"/>
              </a:ext>
            </a:extLst>
          </p:cNvPr>
          <p:cNvSpPr txBox="1"/>
          <p:nvPr/>
        </p:nvSpPr>
        <p:spPr>
          <a:xfrm>
            <a:off x="8132370" y="1698428"/>
            <a:ext cx="1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76%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28CD12E-BC96-4A00-8F2C-7AD60FA7A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0455" r="24574" b="78582"/>
          <a:stretch/>
        </p:blipFill>
        <p:spPr>
          <a:xfrm>
            <a:off x="1705593" y="716971"/>
            <a:ext cx="7490362" cy="751892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789B3F9-AEA3-45DA-A913-07670B82BA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1" t="81371" r="21837" b="4521"/>
          <a:stretch/>
        </p:blipFill>
        <p:spPr>
          <a:xfrm>
            <a:off x="2415582" y="5787336"/>
            <a:ext cx="7020379" cy="967502"/>
          </a:xfrm>
          <a:prstGeom prst="rect">
            <a:avLst/>
          </a:prstGeom>
          <a:ln w="19050">
            <a:noFill/>
          </a:ln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400AB5E1-2977-46B6-A0C0-22FE1D89D55A}"/>
              </a:ext>
            </a:extLst>
          </p:cNvPr>
          <p:cNvSpPr/>
          <p:nvPr/>
        </p:nvSpPr>
        <p:spPr>
          <a:xfrm>
            <a:off x="1398226" y="6028660"/>
            <a:ext cx="1080001" cy="496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687A314-91E2-41AE-8CD2-03DF2BDE152F}"/>
              </a:ext>
            </a:extLst>
          </p:cNvPr>
          <p:cNvSpPr/>
          <p:nvPr/>
        </p:nvSpPr>
        <p:spPr>
          <a:xfrm rot="10800000">
            <a:off x="9406405" y="6026180"/>
            <a:ext cx="1080001" cy="496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Graphic spid="7" grpId="0" uiExpand="1">
        <p:bldAsOne/>
      </p:bldGraphic>
      <p:bldP spid="11" grpId="0"/>
      <p:bldP spid="9" grpId="0"/>
      <p:bldP spid="13" grpId="0"/>
      <p:bldP spid="15" grpId="0"/>
      <p:bldP spid="16" grpId="0"/>
      <p:bldP spid="18" grpId="0"/>
      <p:bldP spid="19" grpId="0"/>
      <p:bldP spid="21" grpId="0"/>
      <p:bldP spid="1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AC963-1867-44A1-A5B6-77F258238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414130"/>
            <a:ext cx="11695814" cy="54438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 the father/mother, YOU NEED TO: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Set the proper example before them (Matt. 5:16)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Train them up through regular practice (Prov. 22:6)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Nourish them up to maturity in the Lord (Eph. 6:4)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Teach them diligently (Deut. 6:7)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Set the proper priorities for the home (Matt. 6:33) </a:t>
            </a:r>
          </a:p>
          <a:p>
            <a:pPr>
              <a:lnSpc>
                <a:spcPct val="100000"/>
              </a:lnSpc>
            </a:pPr>
            <a:r>
              <a:rPr lang="en-US" dirty="0"/>
              <a:t>Realizing that: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cannot live </a:t>
            </a:r>
            <a:r>
              <a:rPr lang="en-US" dirty="0" err="1"/>
              <a:t>unrighteously</a:t>
            </a:r>
            <a:r>
              <a:rPr lang="en-US" dirty="0"/>
              <a:t> and expect your children to be righteous!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cannot say one thing and do another!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Children will decide how important the church is by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8FCD1-9855-4C02-A753-3F357DFF1778}"/>
              </a:ext>
            </a:extLst>
          </p:cNvPr>
          <p:cNvSpPr txBox="1"/>
          <p:nvPr/>
        </p:nvSpPr>
        <p:spPr>
          <a:xfrm>
            <a:off x="9865899" y="5780782"/>
            <a:ext cx="22784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</a:t>
            </a:r>
            <a:r>
              <a:rPr lang="en-US" sz="2800" b="1" noProof="0" dirty="0">
                <a:solidFill>
                  <a:prstClr val="white"/>
                </a:solidFill>
                <a:latin typeface="Calibri" panose="020F0502020204030204"/>
              </a:rPr>
              <a:t>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ords!</a:t>
            </a:r>
          </a:p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Your actions!</a:t>
            </a:r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4CA5FB-6A6D-44B1-9E1B-7145B7676A30}"/>
              </a:ext>
            </a:extLst>
          </p:cNvPr>
          <p:cNvGrpSpPr/>
          <p:nvPr/>
        </p:nvGrpSpPr>
        <p:grpSpPr>
          <a:xfrm>
            <a:off x="9577136" y="5752105"/>
            <a:ext cx="358546" cy="954107"/>
            <a:chOff x="9468848" y="5840942"/>
            <a:chExt cx="358546" cy="841206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5F64BDA-BA8F-4C19-AA6A-49D75D5B4ACF}"/>
                </a:ext>
              </a:extLst>
            </p:cNvPr>
            <p:cNvSpPr/>
            <p:nvPr/>
          </p:nvSpPr>
          <p:spPr>
            <a:xfrm rot="16200000">
              <a:off x="9296896" y="6127586"/>
              <a:ext cx="666354" cy="322450"/>
            </a:xfrm>
            <a:prstGeom prst="triangl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CBB3C6-BE9F-431E-94A7-86750622B386}"/>
                </a:ext>
              </a:extLst>
            </p:cNvPr>
            <p:cNvSpPr/>
            <p:nvPr/>
          </p:nvSpPr>
          <p:spPr>
            <a:xfrm>
              <a:off x="9721518" y="5840942"/>
              <a:ext cx="105876" cy="8412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9068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FFFF00"/>
      </a:accent1>
      <a:accent2>
        <a:srgbClr val="00B0F0"/>
      </a:accent2>
      <a:accent3>
        <a:srgbClr val="92D050"/>
      </a:accent3>
      <a:accent4>
        <a:srgbClr val="00B0F0"/>
      </a:accent4>
      <a:accent5>
        <a:srgbClr val="00B050"/>
      </a:accent5>
      <a:accent6>
        <a:srgbClr val="7030A0"/>
      </a:accent6>
      <a:hlink>
        <a:srgbClr val="FFFF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561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2021-02-19T21:12:35Z</dcterms:created>
  <dcterms:modified xsi:type="dcterms:W3CDTF">2021-02-22T14:00:09Z</dcterms:modified>
</cp:coreProperties>
</file>