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B15FF-C54D-418A-91ED-529B44561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0EDB4F-B702-4E66-9BB9-0069699FB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47B70-CC5A-4A91-82E2-D987DA0BC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C23E-7F41-49C4-B9B1-8FB93DCC16E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37C5A-0350-4376-9B8E-264737178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A312F-05FA-4B05-9575-18B14FFA8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3143-2A60-4298-AD4B-ADB594BA602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F110A26-004F-403B-8688-0C76686791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4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E7ADB-6470-45A9-AD8E-274872FFD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CEBD4-A02C-463E-AD7B-4C1DE3F06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7BD41-C422-4CF9-AFD2-A2B67196D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8299B-3202-45A2-9BDD-6149E063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C23E-7F41-49C4-B9B1-8FB93DCC16E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538EC-7BD4-40F8-AA8B-1949D1BB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5A500-F531-41B5-A836-8BAF3EF0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3143-2A60-4298-AD4B-ADB594BA6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49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AB4D-D023-4535-AB40-6655CA86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628C12-A856-4E7B-9565-C18FB0E7E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C21F6-1A93-49E5-8B6E-CB594E9D1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11C70-55E4-4C68-ACBF-D98574D45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C23E-7F41-49C4-B9B1-8FB93DCC16E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25661-0E42-4040-82F3-89D6658A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EE15D-B7D6-4F0D-82AC-4BEB66E8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3143-2A60-4298-AD4B-ADB594BA6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4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1BA47-7676-4E6E-97BD-33D07F5E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49A8C-7E20-4817-A80D-65CB7BE44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8BFEC-A6FE-473B-8281-94B83393F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C23E-7F41-49C4-B9B1-8FB93DCC16E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48101-57F3-48F5-8D29-DDE9179E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EF53E-125D-465D-AA2E-6C34A6F11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3143-2A60-4298-AD4B-ADB594BA6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93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B4F1B-18D3-4CFB-B310-108F4F6F68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4EE187-3802-4FDE-810A-30FD1DF34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39997-3216-4754-A6F6-FE60E8276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C23E-7F41-49C4-B9B1-8FB93DCC16E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1BD12-5E6D-4143-98E7-886191249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D316B-15BA-4C00-B13A-3D122A67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3143-2A60-4298-AD4B-ADB594BA6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4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CEB2CF7-B2AC-4915-A053-47CF2A00C9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B6A60-704C-4925-8D08-3DF382C44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65" y="1504060"/>
            <a:ext cx="11815273" cy="5353940"/>
          </a:xfrm>
        </p:spPr>
        <p:txBody>
          <a:bodyPr/>
          <a:lstStyle>
            <a:lvl1pPr>
              <a:defRPr b="1">
                <a:effectLst>
                  <a:glow rad="762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76200">
                    <a:schemeClr val="bg1"/>
                  </a:glow>
                </a:effectLst>
              </a:defRPr>
            </a:lvl2pPr>
            <a:lvl3pPr>
              <a:defRPr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186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5DD56E61-83F7-44F5-B7DF-6A2E4C0DDC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B6A60-704C-4925-8D08-3DF382C44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65" y="1504060"/>
            <a:ext cx="11815273" cy="5353940"/>
          </a:xfrm>
        </p:spPr>
        <p:txBody>
          <a:bodyPr/>
          <a:lstStyle>
            <a:lvl1pPr>
              <a:defRPr b="1">
                <a:effectLst>
                  <a:glow rad="762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76200">
                    <a:schemeClr val="bg1"/>
                  </a:glow>
                </a:effectLst>
              </a:defRPr>
            </a:lvl2pPr>
            <a:lvl3pPr>
              <a:defRPr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527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B25BE58-8D50-4B76-B162-BB130C227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B6A60-704C-4925-8D08-3DF382C44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65" y="1504060"/>
            <a:ext cx="11815273" cy="5353940"/>
          </a:xfrm>
        </p:spPr>
        <p:txBody>
          <a:bodyPr/>
          <a:lstStyle>
            <a:lvl1pPr>
              <a:defRPr b="1">
                <a:effectLst>
                  <a:glow rad="762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76200">
                    <a:schemeClr val="bg1"/>
                  </a:glow>
                </a:effectLst>
              </a:defRPr>
            </a:lvl2pPr>
            <a:lvl3pPr>
              <a:defRPr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5283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204F6-7BDC-430A-BDCA-32FBF1657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87145-1ACE-4E6F-8DF9-27869D8A7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925B5-5EDC-4B1C-A323-7A6D5E1A0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C23E-7F41-49C4-B9B1-8FB93DCC16E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B5239-F856-4EBA-930E-B7E40E758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877F8-ECF7-4F0B-9E05-83DFB64B8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3143-2A60-4298-AD4B-ADB594BA6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7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968B-0C77-468C-99D2-FD4704A02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7DC22-E55F-4864-AFAA-400C3C337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E79D2-01B9-4756-BBE5-F3A1374EB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B41B3-8490-4BBB-B1FA-60A523B3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C23E-7F41-49C4-B9B1-8FB93DCC16E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ACD95-3456-440A-BE5E-2B99EA90B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F7128-81EE-4087-8FEB-2C2CCC5A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3143-2A60-4298-AD4B-ADB594BA6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2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7E6D0-047C-4D70-A529-C1CBFB891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99776-36BE-462C-8BC9-E904CD289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4C1A9-EB21-4722-A04D-907697672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0CDA9F-30FE-4845-822C-CAF8CCFEB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6A1E79-406F-472C-AE95-79318D1B4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0EE9F4-C969-4016-8D3B-6E4FB06E7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C23E-7F41-49C4-B9B1-8FB93DCC16E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B7140A-B854-47E8-AE5C-25B6CC89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D2ED17-A983-4D8C-A810-76B37DE93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3143-2A60-4298-AD4B-ADB594BA6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1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F28D7-D601-414A-A25A-604AA2D7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CE148D-C85F-4C88-8E9E-BE5E9B9E8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C23E-7F41-49C4-B9B1-8FB93DCC16E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0ADF00-5157-43BD-8E82-9767355FB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2C256-B295-4AC7-8F22-6A4DD7AA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3143-2A60-4298-AD4B-ADB594BA6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9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168044-39CA-49D8-82FC-4CEF7AFFF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C23E-7F41-49C4-B9B1-8FB93DCC16E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07489-A7D7-4D98-91A8-EB24B51AC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CF07C-71C8-42BA-ACD4-6BCCBA56A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3143-2A60-4298-AD4B-ADB594BA6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80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54CCF6-111B-450A-B065-34303622C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D833C-9648-42C7-A945-AE6AB5B03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6A2D-3784-45C8-B4A7-D9ECEAE0E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3C23E-7F41-49C4-B9B1-8FB93DCC16E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C23AF-A46A-4C7A-A2BF-94371E918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69FE3-AE4C-4127-BCDF-2BFD0D6F5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3143-2A60-4298-AD4B-ADB594BA6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9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07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7BA1A2-2454-4CED-94EA-2DDFE8E9F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Patient = present tense verb (</a:t>
            </a:r>
            <a:r>
              <a:rPr lang="en-US" dirty="0" err="1"/>
              <a:t>makrothumeo</a:t>
            </a:r>
            <a:r>
              <a:rPr lang="en-US" dirty="0"/>
              <a:t>) – habitual quality &amp; behavior</a:t>
            </a:r>
          </a:p>
          <a:p>
            <a:pPr lvl="1">
              <a:lnSpc>
                <a:spcPct val="100000"/>
              </a:lnSpc>
            </a:pPr>
            <a:r>
              <a:rPr lang="en-US" dirty="0" err="1"/>
              <a:t>makros</a:t>
            </a:r>
            <a:r>
              <a:rPr lang="en-US" dirty="0"/>
              <a:t> (long) + </a:t>
            </a:r>
            <a:r>
              <a:rPr lang="en-US" dirty="0" err="1"/>
              <a:t>thumos</a:t>
            </a:r>
            <a:r>
              <a:rPr lang="en-US" dirty="0"/>
              <a:t> (temper) = long-tempered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“to be longsuffering, to bear long with”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“Self-restraint in the face of provocation which does not hastily retaliate”</a:t>
            </a:r>
          </a:p>
          <a:p>
            <a:pPr>
              <a:lnSpc>
                <a:spcPct val="100000"/>
              </a:lnSpc>
            </a:pPr>
            <a:r>
              <a:rPr lang="en-US" dirty="0"/>
              <a:t>Kind = present tense verb – habitual quality &amp; behavior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“to be actively good, gracious, open-handed toward others”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Expels all bitterness, refusing to be harsh, ill-natured, or caustic </a:t>
            </a:r>
          </a:p>
          <a:p>
            <a:pPr>
              <a:lnSpc>
                <a:spcPct val="100000"/>
              </a:lnSpc>
            </a:pPr>
            <a:r>
              <a:rPr lang="en-US" sz="2700" dirty="0"/>
              <a:t>Exhibited foremost in God’s loving forbearance &amp; kindness toward us (Rom. 2:4)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Holding back His wrath toward our rebellion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Extending instead multifold expressions of His mercy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Ultimately demonstrated in sending His Son (Eph. 2:7; Tit. 3:4; John 3:17)</a:t>
            </a:r>
          </a:p>
        </p:txBody>
      </p:sp>
    </p:spTree>
    <p:extLst>
      <p:ext uri="{BB962C8B-B14F-4D97-AF65-F5344CB8AC3E}">
        <p14:creationId xmlns:p14="http://schemas.microsoft.com/office/powerpoint/2010/main" val="154050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7BA1A2-2454-4CED-94EA-2DDFE8E9F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65" y="1828800"/>
            <a:ext cx="11815273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As a follower of Jesus, I must be patient and kind in:</a:t>
            </a:r>
          </a:p>
          <a:p>
            <a:pPr marL="0" lvl="1" indent="0" algn="ctr">
              <a:buNone/>
            </a:pPr>
            <a:r>
              <a:rPr lang="en-US" sz="3200" dirty="0"/>
              <a:t>My facial expressions</a:t>
            </a:r>
          </a:p>
          <a:p>
            <a:pPr marL="0" lvl="1" indent="0" algn="ctr">
              <a:buNone/>
            </a:pPr>
            <a:r>
              <a:rPr lang="en-US" sz="3200" dirty="0"/>
              <a:t>My body language</a:t>
            </a:r>
          </a:p>
          <a:p>
            <a:pPr marL="0" lvl="1" indent="0" algn="ctr">
              <a:buNone/>
            </a:pPr>
            <a:r>
              <a:rPr lang="en-US" sz="3200" dirty="0"/>
              <a:t>My demeanor </a:t>
            </a:r>
          </a:p>
          <a:p>
            <a:pPr marL="0" lvl="1" indent="0" algn="ctr">
              <a:buNone/>
            </a:pPr>
            <a:r>
              <a:rPr lang="en-US" sz="3200" dirty="0"/>
              <a:t>My attitude</a:t>
            </a:r>
          </a:p>
          <a:p>
            <a:pPr marL="0" lvl="1" indent="0" algn="ctr">
              <a:buNone/>
            </a:pPr>
            <a:r>
              <a:rPr lang="en-US" sz="3200" dirty="0"/>
              <a:t>My words</a:t>
            </a:r>
          </a:p>
          <a:p>
            <a:pPr marL="0" lvl="1" indent="0" algn="ctr">
              <a:buNone/>
            </a:pPr>
            <a:r>
              <a:rPr lang="en-US" sz="3200" dirty="0"/>
              <a:t>My tone</a:t>
            </a:r>
          </a:p>
          <a:p>
            <a:pPr marL="0" lvl="1" indent="0" algn="ctr">
              <a:buNone/>
            </a:pPr>
            <a:r>
              <a:rPr lang="en-US" sz="3200" dirty="0"/>
              <a:t>My actions </a:t>
            </a:r>
          </a:p>
          <a:p>
            <a:pPr marL="0" lvl="1" indent="0" algn="ctr">
              <a:buNone/>
            </a:pPr>
            <a:r>
              <a:rPr lang="en-US" sz="3200" dirty="0"/>
              <a:t>My thoughts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600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7BA1A2-2454-4CED-94EA-2DDFE8E9F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Stops and Gives Attention (Mark 10:46-52)</a:t>
            </a:r>
          </a:p>
          <a:p>
            <a:r>
              <a:rPr lang="en-US" dirty="0"/>
              <a:t>Listens and Gives Consideration (Mark 7:24-26+Matt. 15:22-28)</a:t>
            </a:r>
          </a:p>
          <a:p>
            <a:r>
              <a:rPr lang="en-US" dirty="0"/>
              <a:t>Speaks Gently (Mark 5:24-34)</a:t>
            </a:r>
          </a:p>
          <a:p>
            <a:r>
              <a:rPr lang="en-US" dirty="0"/>
              <a:t>Guards Their Mouths (John 8:1-11; Mark 14:53-65; 15:1-5)</a:t>
            </a:r>
          </a:p>
          <a:p>
            <a:r>
              <a:rPr lang="en-US" dirty="0"/>
              <a:t>Defends Each Other Against Attacks (John 12:1-6+Mark 14:6-9)</a:t>
            </a:r>
          </a:p>
          <a:p>
            <a:r>
              <a:rPr lang="en-US" dirty="0"/>
              <a:t>Speaks Well Behind Each Other’s Back (Luke 7:18-28)</a:t>
            </a:r>
          </a:p>
          <a:p>
            <a:r>
              <a:rPr lang="en-US" dirty="0"/>
              <a:t>Helps, Even When Inconvenienced (Luke 8:22-25)</a:t>
            </a:r>
          </a:p>
          <a:p>
            <a:r>
              <a:rPr lang="en-US" dirty="0"/>
              <a:t>Serves, Even When Shouldn’t Have To (John 13:1-30)</a:t>
            </a:r>
          </a:p>
          <a:p>
            <a:r>
              <a:rPr lang="en-US" dirty="0"/>
              <a:t>Calms &amp; Reassures When Struggling (John 20:24-29)</a:t>
            </a:r>
          </a:p>
          <a:p>
            <a:r>
              <a:rPr lang="en-US" dirty="0"/>
              <a:t>Forgives (Luke 23:32-34; Matt. 27:44+Luke 23:39-43; John 21:15-17)</a:t>
            </a:r>
          </a:p>
        </p:txBody>
      </p:sp>
    </p:spTree>
    <p:extLst>
      <p:ext uri="{BB962C8B-B14F-4D97-AF65-F5344CB8AC3E}">
        <p14:creationId xmlns:p14="http://schemas.microsoft.com/office/powerpoint/2010/main" val="1679263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7BA1A2-2454-4CED-94EA-2DDFE8E9F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6875" y="1504060"/>
            <a:ext cx="10561863" cy="5353940"/>
          </a:xfrm>
        </p:spPr>
        <p:txBody>
          <a:bodyPr>
            <a:normAutofit/>
          </a:bodyPr>
          <a:lstStyle/>
          <a:p>
            <a:pPr marL="344488" indent="-344488">
              <a:lnSpc>
                <a:spcPct val="100000"/>
              </a:lnSpc>
            </a:pPr>
            <a:r>
              <a:rPr lang="en-US" sz="3200" dirty="0"/>
              <a:t>Believe Jesus is God’s Son – John 3:16</a:t>
            </a:r>
          </a:p>
          <a:p>
            <a:pPr marL="344488" indent="-344488">
              <a:lnSpc>
                <a:spcPct val="100000"/>
              </a:lnSpc>
            </a:pPr>
            <a:r>
              <a:rPr lang="en-US" sz="3200" dirty="0"/>
              <a:t>Repent of your sins and turn to God – Acts 3:19</a:t>
            </a:r>
          </a:p>
          <a:p>
            <a:pPr marL="344488" indent="-344488">
              <a:lnSpc>
                <a:spcPct val="100000"/>
              </a:lnSpc>
            </a:pPr>
            <a:r>
              <a:rPr lang="en-US" sz="3200" dirty="0"/>
              <a:t>Confess your faith in Jesus Christ – Romans 10:9</a:t>
            </a:r>
          </a:p>
          <a:p>
            <a:pPr marL="344488" indent="-344488">
              <a:lnSpc>
                <a:spcPct val="100000"/>
              </a:lnSpc>
            </a:pPr>
            <a:r>
              <a:rPr lang="en-US" sz="3200" dirty="0"/>
              <a:t>Be immersed into Christ – Acts 22:16</a:t>
            </a:r>
          </a:p>
          <a:p>
            <a:pPr marL="801688" lvl="1" indent="-339725">
              <a:lnSpc>
                <a:spcPct val="100000"/>
              </a:lnSpc>
            </a:pPr>
            <a:r>
              <a:rPr lang="en-US" sz="2800" dirty="0"/>
              <a:t>God will forgive all of your sins – Acts 2:38</a:t>
            </a:r>
          </a:p>
          <a:p>
            <a:pPr marL="801688" lvl="1" indent="-339725">
              <a:lnSpc>
                <a:spcPct val="100000"/>
              </a:lnSpc>
            </a:pPr>
            <a:r>
              <a:rPr lang="en-US" sz="2800" dirty="0"/>
              <a:t>God will add you to His church – Acts 2:47</a:t>
            </a:r>
          </a:p>
          <a:p>
            <a:pPr marL="801688" lvl="1" indent="-339725">
              <a:lnSpc>
                <a:spcPct val="100000"/>
              </a:lnSpc>
            </a:pPr>
            <a:r>
              <a:rPr lang="en-US" sz="2800" dirty="0"/>
              <a:t>God will enroll you in heaven – Hebrews 12:23</a:t>
            </a:r>
          </a:p>
          <a:p>
            <a:pPr marL="344488" indent="-344488">
              <a:lnSpc>
                <a:spcPct val="100000"/>
              </a:lnSpc>
            </a:pPr>
            <a:r>
              <a:rPr lang="en-US" sz="3200" dirty="0"/>
              <a:t>Live faithfully to the Lord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399328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337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2021-02-06T16:26:55Z</dcterms:created>
  <dcterms:modified xsi:type="dcterms:W3CDTF">2021-02-07T13:40:31Z</dcterms:modified>
</cp:coreProperties>
</file>