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20EFF-B25C-4249-97C2-B80CBC13F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18413F-9D09-4117-B487-BAA27EB7E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C78C1-ACA2-4A42-AEAF-4FFE74C8D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BED3-81F4-4336-900E-235A507DA43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3F521-34BE-447B-975C-651CB1E2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FFEC8-E8EF-488E-9A8D-E95E3A0BC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0551-844D-46E9-BCA9-1E085B75A2A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- up of some knitted hats&#10;&#10;Description automatically generated with low confidence">
            <a:extLst>
              <a:ext uri="{FF2B5EF4-FFF2-40B4-BE49-F238E27FC236}">
                <a16:creationId xmlns:a16="http://schemas.microsoft.com/office/drawing/2014/main" id="{77F36F30-E899-4339-9F7D-9E0B48DBCC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9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4417C-4D85-4B82-B615-FBE42A77D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85D68-86DC-4787-8578-B7A4B932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BED3-81F4-4336-900E-235A507DA43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A1767-84F8-489B-9DA2-76974375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812B1-9664-4E79-BB38-4019DDF1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0551-844D-46E9-BCA9-1E085B7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3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A3FF8-38CD-44D5-A162-8F7DDCA48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BED3-81F4-4336-900E-235A507DA43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DB82D-25FA-4FC5-9744-EFC1B0CB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B41E6-148F-4632-893B-D1D5B94B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0551-844D-46E9-BCA9-1E085B7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48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FFE4-8FFD-405D-B294-3ABD8E6B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662EA-AD97-48AB-8906-31DD65267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5C366-FFD2-47D4-B1D9-E3634E0E8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0A5B9-9387-43CA-855B-8A108DC1B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BED3-81F4-4336-900E-235A507DA43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F72FB-3F78-42B0-A539-C9115509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C554E-553F-4B57-ADBC-E3A93441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0551-844D-46E9-BCA9-1E085B7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12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DFD3-C04A-42B6-BA43-E6DDD70D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A34CF-3ACF-40B1-B73F-AE9C34BB5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B67E6-65A7-48F8-9AD9-6132D8031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6FCDA-2002-42AC-9D73-5A05F152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BED3-81F4-4336-900E-235A507DA43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38910-E2D9-4597-A18E-2C90753D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8B66A-8DBD-4B6A-B0B4-3507A3E5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0551-844D-46E9-BCA9-1E085B7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74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9AB3-A981-4EEE-9CF6-C68CFBD2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6DD4F-2552-4B41-B204-2CA2B77AB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B486F-6009-4AED-9B4E-E3740FA04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BED3-81F4-4336-900E-235A507DA43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086BA-4C32-4093-A0B0-381887860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2F30A-C861-4F4A-B67F-9EE3C7DB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0551-844D-46E9-BCA9-1E085B7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05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319367-86D4-419A-B283-0DD1D80229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A8FA93-18D4-4187-ACE8-ED6B91DD3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DA5B9-EFEA-47D5-BFCD-4C2E82B5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BED3-81F4-4336-900E-235A507DA43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1B907-952C-4292-A847-AA59E958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85FD5-E29B-459E-8B47-3738169CE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0551-844D-46E9-BCA9-1E085B7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5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47CE9CE0-CA4E-44FF-9C3E-1B173B2D8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C394A-85EB-468E-B1BF-590B784C4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834" y="1042587"/>
            <a:ext cx="9517166" cy="581541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47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74A4B8D-AA75-48C8-91BA-3D6CC0302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C394A-85EB-468E-B1BF-590B784C4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834" y="1042587"/>
            <a:ext cx="9517166" cy="581541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889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BE91E70-A5B9-4DB1-A0F9-2F26EBB4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C394A-85EB-468E-B1BF-590B784C4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834" y="1042587"/>
            <a:ext cx="9517166" cy="581541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942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C98BB9-F9E6-4F9E-AF0E-A555E1A472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C394A-85EB-468E-B1BF-590B784C4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834" y="1750143"/>
            <a:ext cx="9517166" cy="5107858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39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90F26F-6C51-4AC7-8449-EBC2513F9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C394A-85EB-468E-B1BF-590B784C4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834" y="1750143"/>
            <a:ext cx="9517166" cy="5107858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030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73F7-3771-42D2-82E5-5A14545DB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DF375-2561-4353-B1AC-7614B739F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F1EBA-2050-4BFB-893C-96212565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BED3-81F4-4336-900E-235A507DA43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33DE2-B060-4C75-A958-FAC0C9C6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D0A6A-4D61-4141-AA0C-F7E3EA854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0551-844D-46E9-BCA9-1E085B7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1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70132-F4F1-424D-8686-467CBBCB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09539-7340-4EB0-872B-E3EA9DCC9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1947A8-B7F3-4CCE-A685-DA48A255C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BE2-85C9-4CB7-9C22-240938CA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BED3-81F4-4336-900E-235A507DA43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1B57E-E33B-43FD-960B-9F8D474A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222C8-BC67-4249-9AE5-7CDFCB708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0551-844D-46E9-BCA9-1E085B7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08DD-05DE-4ECB-961D-90101C7D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E496E-1DDA-493D-A6EC-1EAD3AF3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E1AB6-E964-42B6-962D-F63EBD189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C3066-527C-4B61-BD58-877BC258F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E88046-00BE-49D4-8BAB-988E7B43B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AF89B9-17DF-4EAA-9BD5-9B3EA5AA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BED3-81F4-4336-900E-235A507DA43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FBE4F-B742-4A32-B025-BF88AC2B9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6F608-7CDE-4EB4-8E2A-2CC7B584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A0551-844D-46E9-BCA9-1E085B7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4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D95C2D-C982-4FAF-BD41-A22D041B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64CC0-33AE-4CFD-9491-7009DD2B7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0A24C-D131-42DC-8560-D87A2006D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0BED3-81F4-4336-900E-235A507DA43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E5152-A33C-4DDC-89A9-8D5DB3A14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861F-38D5-454A-94E7-70C90FB42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A0551-844D-46E9-BCA9-1E085B7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0FCA945-A3FE-4114-9308-823A2672D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- up of some knitted hats&#10;&#10;Description automatically generated with low confidence">
            <a:extLst>
              <a:ext uri="{FF2B5EF4-FFF2-40B4-BE49-F238E27FC236}">
                <a16:creationId xmlns:a16="http://schemas.microsoft.com/office/drawing/2014/main" id="{D915E160-C9E7-483D-862D-85ED28790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461F9D-DB5F-4DF0-9391-28C66470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measure greatness by “honor” received (10:42a)</a:t>
            </a:r>
          </a:p>
          <a:p>
            <a:pPr lvl="1"/>
            <a:r>
              <a:rPr lang="en-US" dirty="0"/>
              <a:t>Their concern is being “recognized as rulers” (cf. Matt. 23:5)</a:t>
            </a:r>
          </a:p>
          <a:p>
            <a:r>
              <a:rPr lang="en-US" dirty="0"/>
              <a:t>They measure greatness by “authority” exercised (10:42b)</a:t>
            </a:r>
          </a:p>
          <a:p>
            <a:pPr lvl="1"/>
            <a:r>
              <a:rPr lang="en-US" dirty="0"/>
              <a:t>Their concern is being “in high position” and “over” others </a:t>
            </a:r>
            <a:br>
              <a:rPr lang="en-US" dirty="0"/>
            </a:br>
            <a:r>
              <a:rPr lang="en-US" dirty="0"/>
              <a:t>(cf. 1 Kgs. 12:1-17)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66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461F9D-DB5F-4DF0-9391-28C66470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They measure “greatness” by being a “minister” to each other (10:43)</a:t>
            </a:r>
          </a:p>
          <a:p>
            <a:pPr lvl="1"/>
            <a:r>
              <a:rPr lang="en-US" dirty="0"/>
              <a:t>The Greek word “</a:t>
            </a:r>
            <a:r>
              <a:rPr lang="en-US" dirty="0" err="1"/>
              <a:t>diakonos</a:t>
            </a:r>
            <a:r>
              <a:rPr lang="en-US" dirty="0"/>
              <a:t>” indicates a minister, attendant, waiting on others (2 Tim. 1:16-18; Heb. 6:10; 1 Pet. 4:11; cf. Acts 6:7)</a:t>
            </a:r>
          </a:p>
          <a:p>
            <a:pPr lvl="1"/>
            <a:r>
              <a:rPr lang="en-US" dirty="0"/>
              <a:t>“Deacons” are special ministers in the Lord’s church (1 Tim. 3:8-13)</a:t>
            </a:r>
          </a:p>
          <a:p>
            <a:r>
              <a:rPr lang="en-US" dirty="0"/>
              <a:t>They measure “firstness” by being a “slave” to everyone (10:44)</a:t>
            </a:r>
          </a:p>
          <a:p>
            <a:pPr lvl="1"/>
            <a:r>
              <a:rPr lang="en-US" dirty="0"/>
              <a:t>The Greek word “</a:t>
            </a:r>
            <a:r>
              <a:rPr lang="en-US" dirty="0" err="1"/>
              <a:t>doulos</a:t>
            </a:r>
            <a:r>
              <a:rPr lang="en-US" dirty="0"/>
              <a:t>” indicates a servant, in subjection (Gal. 5:13; Acts 20:19; Eph. 6:7)</a:t>
            </a:r>
          </a:p>
          <a:p>
            <a:r>
              <a:rPr lang="en-US" dirty="0"/>
              <a:t>This applies to elders, deacons, preachers and every Christian, as we lead others to know the Lord and to follow our example (Matt. 5:16; 1 Tim. 4:12)</a:t>
            </a:r>
          </a:p>
        </p:txBody>
      </p:sp>
    </p:spTree>
    <p:extLst>
      <p:ext uri="{BB962C8B-B14F-4D97-AF65-F5344CB8AC3E}">
        <p14:creationId xmlns:p14="http://schemas.microsoft.com/office/powerpoint/2010/main" val="4212162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461F9D-DB5F-4DF0-9391-28C66470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“For even” (10:45)</a:t>
            </a:r>
          </a:p>
          <a:p>
            <a:pPr lvl="1"/>
            <a:r>
              <a:rPr lang="en-US" dirty="0"/>
              <a:t>Christ is the standard for a Christian’s leadership style (Eph. 5:1-2)</a:t>
            </a:r>
          </a:p>
          <a:p>
            <a:r>
              <a:rPr lang="en-US" dirty="0"/>
              <a:t>“The Son of Man”</a:t>
            </a:r>
          </a:p>
          <a:p>
            <a:pPr lvl="1"/>
            <a:r>
              <a:rPr lang="en-US" dirty="0"/>
              <a:t>Jesus emphasized His humanity as a leader (Luke 9:56, 58; 19:10)</a:t>
            </a:r>
          </a:p>
          <a:p>
            <a:r>
              <a:rPr lang="en-US" dirty="0"/>
              <a:t>“Came not to be served”</a:t>
            </a:r>
          </a:p>
          <a:p>
            <a:pPr lvl="1"/>
            <a:r>
              <a:rPr lang="en-US" dirty="0"/>
              <a:t>Jesus made a conscious choice about His role on earth (Phil. 2:6-7)</a:t>
            </a:r>
          </a:p>
          <a:p>
            <a:r>
              <a:rPr lang="en-US" dirty="0"/>
              <a:t>“But to serve”</a:t>
            </a:r>
          </a:p>
          <a:p>
            <a:pPr lvl="1"/>
            <a:r>
              <a:rPr lang="en-US" dirty="0"/>
              <a:t>The very one who deserved the most to be served determined to minister to others and not self (Phil. 2:7-8; Matt. 25:44-45)</a:t>
            </a:r>
          </a:p>
          <a:p>
            <a:r>
              <a:rPr lang="en-US" dirty="0"/>
              <a:t>“And to give His life as a ransom for many”</a:t>
            </a:r>
          </a:p>
          <a:p>
            <a:pPr lvl="1"/>
            <a:r>
              <a:rPr lang="en-US" dirty="0"/>
              <a:t>“And” = For Jesus, just serving others was not enough (John 10:10)</a:t>
            </a:r>
          </a:p>
          <a:p>
            <a:pPr lvl="1"/>
            <a:r>
              <a:rPr lang="en-US" dirty="0"/>
              <a:t>“To give His life as a ransom” = Jesus sacrificed all (Matt. 26:28)</a:t>
            </a:r>
          </a:p>
          <a:p>
            <a:pPr lvl="1"/>
            <a:r>
              <a:rPr lang="en-US" dirty="0"/>
              <a:t>“For many” = Vicarious nature of Jesus’ sacrifice for all (1 Tim. 2:6)</a:t>
            </a:r>
          </a:p>
        </p:txBody>
      </p:sp>
    </p:spTree>
    <p:extLst>
      <p:ext uri="{BB962C8B-B14F-4D97-AF65-F5344CB8AC3E}">
        <p14:creationId xmlns:p14="http://schemas.microsoft.com/office/powerpoint/2010/main" val="1098094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461F9D-DB5F-4DF0-9391-28C66470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We are serving the Most High God (Dan. 3:26)</a:t>
            </a:r>
          </a:p>
          <a:p>
            <a:pPr>
              <a:lnSpc>
                <a:spcPct val="100000"/>
              </a:lnSpc>
            </a:pPr>
            <a:r>
              <a:rPr lang="en-US" dirty="0"/>
              <a:t>We are following the example of our High Priest </a:t>
            </a:r>
            <a:r>
              <a:rPr lang="en-US" sz="2600" dirty="0"/>
              <a:t>(Heb. 2:17-18)</a:t>
            </a:r>
          </a:p>
          <a:p>
            <a:pPr>
              <a:lnSpc>
                <a:spcPct val="100000"/>
              </a:lnSpc>
            </a:pPr>
            <a:r>
              <a:rPr lang="en-US" dirty="0"/>
              <a:t>We are given the highest purpose (1 Cor. 10:31)</a:t>
            </a:r>
          </a:p>
          <a:p>
            <a:pPr>
              <a:lnSpc>
                <a:spcPct val="100000"/>
              </a:lnSpc>
            </a:pPr>
            <a:r>
              <a:rPr lang="en-US" dirty="0"/>
              <a:t>We are promised the highest reward (1 Thess. 4:17)</a:t>
            </a:r>
          </a:p>
        </p:txBody>
      </p:sp>
    </p:spTree>
    <p:extLst>
      <p:ext uri="{BB962C8B-B14F-4D97-AF65-F5344CB8AC3E}">
        <p14:creationId xmlns:p14="http://schemas.microsoft.com/office/powerpoint/2010/main" val="1507565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2AC25-9C59-4148-8145-FCCB2CEB8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Believe Jesus is God’s Son – John 8:24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Repent of your sins and turn to God – Acts 3:19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Confess your faith in Jesus Christ – Romans 10:9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Be immersed into Christ – Romans 6:3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add you to His church – Act 2:47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Serve in His kingdom faithfully – Matthew 25:23</a:t>
            </a:r>
          </a:p>
        </p:txBody>
      </p:sp>
    </p:spTree>
    <p:extLst>
      <p:ext uri="{BB962C8B-B14F-4D97-AF65-F5344CB8AC3E}">
        <p14:creationId xmlns:p14="http://schemas.microsoft.com/office/powerpoint/2010/main" val="664063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488</Words>
  <Application>Microsoft Office PowerPoint</Application>
  <PresentationFormat>Widescreen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2021-01-31T00:32:36Z</dcterms:created>
  <dcterms:modified xsi:type="dcterms:W3CDTF">2021-01-31T13:37:52Z</dcterms:modified>
</cp:coreProperties>
</file>