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handoutMasterIdLst>
    <p:handoutMasterId r:id="rId31"/>
  </p:handoutMasterIdLst>
  <p:sldIdLst>
    <p:sldId id="273" r:id="rId2"/>
    <p:sldId id="415" r:id="rId3"/>
    <p:sldId id="416" r:id="rId4"/>
    <p:sldId id="417" r:id="rId5"/>
    <p:sldId id="319" r:id="rId6"/>
    <p:sldId id="259" r:id="rId7"/>
    <p:sldId id="406" r:id="rId8"/>
    <p:sldId id="335" r:id="rId9"/>
    <p:sldId id="328" r:id="rId10"/>
    <p:sldId id="334" r:id="rId11"/>
    <p:sldId id="336" r:id="rId12"/>
    <p:sldId id="337" r:id="rId13"/>
    <p:sldId id="344" r:id="rId14"/>
    <p:sldId id="359" r:id="rId15"/>
    <p:sldId id="263" r:id="rId16"/>
    <p:sldId id="339" r:id="rId17"/>
    <p:sldId id="411" r:id="rId18"/>
    <p:sldId id="397" r:id="rId19"/>
    <p:sldId id="408" r:id="rId20"/>
    <p:sldId id="317" r:id="rId21"/>
    <p:sldId id="410" r:id="rId22"/>
    <p:sldId id="413" r:id="rId23"/>
    <p:sldId id="414" r:id="rId24"/>
    <p:sldId id="420" r:id="rId25"/>
    <p:sldId id="412" r:id="rId26"/>
    <p:sldId id="419" r:id="rId27"/>
    <p:sldId id="277" r:id="rId28"/>
    <p:sldId id="418" r:id="rId29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DDA"/>
    <a:srgbClr val="001934"/>
    <a:srgbClr val="85256B"/>
    <a:srgbClr val="000099"/>
    <a:srgbClr val="27697B"/>
    <a:srgbClr val="009FC3"/>
    <a:srgbClr val="003F5E"/>
    <a:srgbClr val="5080D2"/>
    <a:srgbClr val="19434F"/>
    <a:srgbClr val="0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8" autoAdjust="0"/>
    <p:restoredTop sz="86410" autoAdjust="0"/>
  </p:normalViewPr>
  <p:slideViewPr>
    <p:cSldViewPr>
      <p:cViewPr varScale="1">
        <p:scale>
          <a:sx n="93" d="100"/>
          <a:sy n="93" d="100"/>
        </p:scale>
        <p:origin x="152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27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04" cy="350916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193" y="0"/>
            <a:ext cx="4033804" cy="350916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2D70C0EB-F99A-48DE-9216-53A4B9788AB9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988"/>
            <a:ext cx="4033804" cy="350916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193" y="6670988"/>
            <a:ext cx="4033804" cy="350916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DA0F4D87-A312-463C-9EDB-4BEBE47E4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06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3943" cy="351155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5" y="0"/>
            <a:ext cx="4033943" cy="351155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r">
              <a:defRPr sz="1200"/>
            </a:lvl1pPr>
          </a:lstStyle>
          <a:p>
            <a:fld id="{666396AE-B5CE-4C63-81B4-1D0AD31B2BEE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83125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2" tIns="46661" rIns="93322" bIns="4666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35974"/>
            <a:ext cx="7447280" cy="3160395"/>
          </a:xfrm>
          <a:prstGeom prst="rect">
            <a:avLst/>
          </a:prstGeom>
        </p:spPr>
        <p:txBody>
          <a:bodyPr vert="horz" lIns="93322" tIns="46661" rIns="93322" bIns="466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0727"/>
            <a:ext cx="4033943" cy="351155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r">
              <a:defRPr sz="1200"/>
            </a:lvl1pPr>
          </a:lstStyle>
          <a:p>
            <a:fld id="{BBB7BE3C-DC15-4B07-9388-98569D8C3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3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64DF8316-4F5E-4353-A709-1EF3EBEC8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83CE53BD-EE0E-4286-86C7-10E220BB8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11506200" cy="3962400"/>
          </a:xfrm>
        </p:spPr>
        <p:txBody>
          <a:bodyPr>
            <a:normAutofit/>
          </a:bodyPr>
          <a:lstStyle>
            <a:lvl1pPr>
              <a:defRPr sz="28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>
              <a:defRPr sz="24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sz="20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sz="18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sz="18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AC51C173-7F00-4A61-8B41-FCD386A84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11506200" cy="3962400"/>
          </a:xfrm>
        </p:spPr>
        <p:txBody>
          <a:bodyPr>
            <a:normAutofit/>
          </a:bodyPr>
          <a:lstStyle>
            <a:lvl1pPr>
              <a:defRPr sz="28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>
              <a:defRPr sz="24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sz="20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sz="18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sz="18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696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39590CEF-E2EC-485D-899C-26E76C62F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11506200" cy="3962400"/>
          </a:xfrm>
        </p:spPr>
        <p:txBody>
          <a:bodyPr>
            <a:normAutofit/>
          </a:bodyPr>
          <a:lstStyle>
            <a:lvl1pPr>
              <a:defRPr sz="28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>
              <a:defRPr sz="24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sz="20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sz="18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sz="1800" b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4123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EA339B7-1D46-4340-9BCB-BB7B01474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0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8" r:id="rId3"/>
    <p:sldLayoutId id="2147483709" r:id="rId4"/>
    <p:sldLayoutId id="2147483710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jpg"/><Relationship Id="rId18" Type="http://schemas.openxmlformats.org/officeDocument/2006/relationships/image" Target="../media/image23.jpeg"/><Relationship Id="rId26" Type="http://schemas.openxmlformats.org/officeDocument/2006/relationships/image" Target="../media/image31.jpg"/><Relationship Id="rId39" Type="http://schemas.openxmlformats.org/officeDocument/2006/relationships/image" Target="../media/image43.jpeg"/><Relationship Id="rId21" Type="http://schemas.openxmlformats.org/officeDocument/2006/relationships/image" Target="../media/image26.jpg"/><Relationship Id="rId34" Type="http://schemas.openxmlformats.org/officeDocument/2006/relationships/image" Target="../media/image39.jpeg"/><Relationship Id="rId42" Type="http://schemas.openxmlformats.org/officeDocument/2006/relationships/image" Target="../media/image46.jpeg"/><Relationship Id="rId47" Type="http://schemas.openxmlformats.org/officeDocument/2006/relationships/image" Target="../media/image51.png"/><Relationship Id="rId50" Type="http://schemas.openxmlformats.org/officeDocument/2006/relationships/image" Target="../media/image54.jpeg"/><Relationship Id="rId55" Type="http://schemas.openxmlformats.org/officeDocument/2006/relationships/image" Target="../media/image59.jp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20" Type="http://schemas.openxmlformats.org/officeDocument/2006/relationships/image" Target="../media/image25.jpg"/><Relationship Id="rId29" Type="http://schemas.openxmlformats.org/officeDocument/2006/relationships/image" Target="../media/image34.jpg"/><Relationship Id="rId41" Type="http://schemas.openxmlformats.org/officeDocument/2006/relationships/image" Target="../media/image45.jpeg"/><Relationship Id="rId54" Type="http://schemas.openxmlformats.org/officeDocument/2006/relationships/image" Target="../media/image5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24" Type="http://schemas.openxmlformats.org/officeDocument/2006/relationships/image" Target="../media/image29.jpg"/><Relationship Id="rId32" Type="http://schemas.openxmlformats.org/officeDocument/2006/relationships/image" Target="../media/image37.jpg"/><Relationship Id="rId37" Type="http://schemas.openxmlformats.org/officeDocument/2006/relationships/image" Target="../media/image42.png"/><Relationship Id="rId40" Type="http://schemas.openxmlformats.org/officeDocument/2006/relationships/image" Target="../media/image44.emf"/><Relationship Id="rId45" Type="http://schemas.openxmlformats.org/officeDocument/2006/relationships/image" Target="../media/image49.png"/><Relationship Id="rId53" Type="http://schemas.openxmlformats.org/officeDocument/2006/relationships/image" Target="../media/image57.jpg"/><Relationship Id="rId58" Type="http://schemas.openxmlformats.org/officeDocument/2006/relationships/image" Target="../media/image62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3.jpg"/><Relationship Id="rId57" Type="http://schemas.openxmlformats.org/officeDocument/2006/relationships/image" Target="../media/image61.jpeg"/><Relationship Id="rId61" Type="http://schemas.openxmlformats.org/officeDocument/2006/relationships/image" Target="../media/image65.jpeg"/><Relationship Id="rId10" Type="http://schemas.openxmlformats.org/officeDocument/2006/relationships/image" Target="../media/image15.JPG"/><Relationship Id="rId19" Type="http://schemas.openxmlformats.org/officeDocument/2006/relationships/image" Target="../media/image24.jpg"/><Relationship Id="rId31" Type="http://schemas.openxmlformats.org/officeDocument/2006/relationships/image" Target="../media/image36.jpg"/><Relationship Id="rId44" Type="http://schemas.openxmlformats.org/officeDocument/2006/relationships/image" Target="../media/image48.png"/><Relationship Id="rId52" Type="http://schemas.openxmlformats.org/officeDocument/2006/relationships/image" Target="../media/image56.jpeg"/><Relationship Id="rId60" Type="http://schemas.openxmlformats.org/officeDocument/2006/relationships/image" Target="../media/image64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7.jpg"/><Relationship Id="rId27" Type="http://schemas.openxmlformats.org/officeDocument/2006/relationships/image" Target="../media/image32.jpg"/><Relationship Id="rId30" Type="http://schemas.openxmlformats.org/officeDocument/2006/relationships/image" Target="../media/image35.jpeg"/><Relationship Id="rId35" Type="http://schemas.openxmlformats.org/officeDocument/2006/relationships/image" Target="../media/image40.png"/><Relationship Id="rId43" Type="http://schemas.openxmlformats.org/officeDocument/2006/relationships/image" Target="../media/image47.jpeg"/><Relationship Id="rId48" Type="http://schemas.openxmlformats.org/officeDocument/2006/relationships/image" Target="../media/image52.jpeg"/><Relationship Id="rId56" Type="http://schemas.openxmlformats.org/officeDocument/2006/relationships/image" Target="../media/image60.jpeg"/><Relationship Id="rId8" Type="http://schemas.openxmlformats.org/officeDocument/2006/relationships/image" Target="../media/image13.JPG"/><Relationship Id="rId51" Type="http://schemas.openxmlformats.org/officeDocument/2006/relationships/image" Target="../media/image55.jpg"/><Relationship Id="rId3" Type="http://schemas.openxmlformats.org/officeDocument/2006/relationships/image" Target="../media/image8.jpeg"/><Relationship Id="rId12" Type="http://schemas.openxmlformats.org/officeDocument/2006/relationships/image" Target="../media/image17.jpeg"/><Relationship Id="rId17" Type="http://schemas.openxmlformats.org/officeDocument/2006/relationships/image" Target="../media/image22.jpg"/><Relationship Id="rId25" Type="http://schemas.openxmlformats.org/officeDocument/2006/relationships/image" Target="../media/image30.jpeg"/><Relationship Id="rId33" Type="http://schemas.openxmlformats.org/officeDocument/2006/relationships/image" Target="../media/image38.png"/><Relationship Id="rId38" Type="http://schemas.microsoft.com/office/2007/relationships/hdphoto" Target="../media/hdphoto1.wdp"/><Relationship Id="rId46" Type="http://schemas.openxmlformats.org/officeDocument/2006/relationships/image" Target="../media/image50.png"/><Relationship Id="rId59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Gift to Missionaries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E3FF563-97DB-471A-95F3-0D6D6C0BA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8A0F1F4-16E7-4ACC-A11F-CC7F692C0423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B9CBB5-13E9-4776-BF6C-4DF72A9158AF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A147AA-0391-49A5-9B4E-603F595E465F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966809-B99A-48C9-9795-F1F78E593743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5AFF4B-76C5-452F-9473-DBCAFAA337B2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6A6F7A-A7A8-4BD1-92B4-96602241C734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82C404-D187-47E9-9000-C05AAF4A7A69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755A8A-5897-45C5-834B-3271FA76349D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$73,950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E48ACD-DE90-4FD2-93E0-9B53A4E4440A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D54EDA-F68A-48F9-85F9-7C9DC6143095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2D4089-A7D3-479F-8D2B-BDBAEEA07D4D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F297053-368D-4F4A-BA4C-458958FEF450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D5A970-66E9-4594-B7E8-E753E738FB5B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3C11B93-41EA-4661-A9B6-28BA66B61FB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$91,450</a:t>
            </a:r>
          </a:p>
        </p:txBody>
      </p:sp>
      <p:pic>
        <p:nvPicPr>
          <p:cNvPr id="52" name="Picture 51" descr="Mission Sunday - without date and sub.jpg">
            <a:extLst>
              <a:ext uri="{FF2B5EF4-FFF2-40B4-BE49-F238E27FC236}">
                <a16:creationId xmlns:a16="http://schemas.microsoft.com/office/drawing/2014/main" id="{D57EDB93-EB91-4F56-BEF7-4C9DB5D3E2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4566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0" y="990600"/>
            <a:ext cx="11430000" cy="5867400"/>
          </a:xfrm>
        </p:spPr>
        <p:txBody>
          <a:bodyPr>
            <a:normAutofit/>
          </a:bodyPr>
          <a:lstStyle/>
          <a:p>
            <a:r>
              <a:rPr lang="en-US" dirty="0"/>
              <a:t>If we give </a:t>
            </a:r>
            <a:r>
              <a:rPr lang="en-US" b="1" dirty="0"/>
              <a:t>$111,950</a:t>
            </a:r>
          </a:p>
          <a:p>
            <a:pPr lvl="1"/>
            <a:r>
              <a:rPr lang="en-US" b="1" dirty="0"/>
              <a:t>“In Search of the Lord’s Way” TV Program</a:t>
            </a:r>
          </a:p>
          <a:p>
            <a:pPr lvl="2"/>
            <a:r>
              <a:rPr lang="en-US" sz="2800" dirty="0"/>
              <a:t>Provide some financial support in 2021</a:t>
            </a:r>
          </a:p>
          <a:p>
            <a:pPr lvl="2"/>
            <a:r>
              <a:rPr lang="en-US" sz="2800" dirty="0"/>
              <a:t>Phil Sanders</a:t>
            </a:r>
          </a:p>
          <a:p>
            <a:pPr lvl="2"/>
            <a:r>
              <a:rPr lang="en-US" sz="2800" dirty="0"/>
              <a:t>WGN on Sunday mornings at 7:00 a.m.</a:t>
            </a:r>
          </a:p>
          <a:p>
            <a:pPr lvl="2"/>
            <a:r>
              <a:rPr lang="en-US" sz="2800" dirty="0"/>
              <a:t>Statistics:  On the air since 1980</a:t>
            </a:r>
          </a:p>
        </p:txBody>
      </p:sp>
    </p:spTree>
    <p:extLst>
      <p:ext uri="{BB962C8B-B14F-4D97-AF65-F5344CB8AC3E}">
        <p14:creationId xmlns:p14="http://schemas.microsoft.com/office/powerpoint/2010/main" val="113374733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Gift to Missionaries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E8F7D6E-A988-4C3E-AD66-D7C9AA2D1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8575E70-6510-482B-B793-56A6B2147EF7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603D6F-D07E-4D3F-AA87-F033F3CEDA98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A28A9E-4465-496B-87D1-21F797AA886E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732CD3-F074-4A48-976E-E6C11D7524AF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AC0FC8-9EE4-45D3-9962-FC4704E4DDB7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FB18D2-C7A0-4170-A546-7D564C58D7E0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52A1A1-7E79-470F-A46C-A931BAF65C8A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972B59B-7ED4-40A3-81B5-5FEECDFF0129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$73,950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488E15-2A0B-4BBA-9601-41A0EA6521CC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C319BC8-E48F-487E-B55A-E0C8CF315FF9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7348BC-6180-4449-AC3F-F49A0F5F3D06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5E555A-A017-4C87-8B77-6693235DE17B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EBD03E-D56F-4F99-BD88-565934C77FBD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CE8DA4-EA06-4727-93BB-23C67FF63AB8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$91,450</a:t>
            </a:r>
          </a:p>
        </p:txBody>
      </p:sp>
      <p:pic>
        <p:nvPicPr>
          <p:cNvPr id="63" name="Picture 62" descr="Mission Sunday - without date and sub.jpg">
            <a:extLst>
              <a:ext uri="{FF2B5EF4-FFF2-40B4-BE49-F238E27FC236}">
                <a16:creationId xmlns:a16="http://schemas.microsoft.com/office/drawing/2014/main" id="{AEF2E33C-89E9-47BC-B5FB-A27006826F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D6AB0B1-1329-4247-8E24-8F8498586E0F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D30AFAD-5426-4A07-9DD9-F3505EE1EBD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5288D43-EF86-4A36-94E3-4B7B2C5B3A4F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$111,950</a:t>
            </a:r>
          </a:p>
        </p:txBody>
      </p:sp>
    </p:spTree>
    <p:extLst>
      <p:ext uri="{BB962C8B-B14F-4D97-AF65-F5344CB8AC3E}">
        <p14:creationId xmlns:p14="http://schemas.microsoft.com/office/powerpoint/2010/main" val="813039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7" grpId="0"/>
      <p:bldP spid="3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earchtv.org/images/slides/slide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WGN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995904"/>
            <a:ext cx="3333557" cy="187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 descr="Sanders, Phil 2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7655"/>
          <a:stretch>
            <a:fillRect/>
          </a:stretch>
        </p:blipFill>
        <p:spPr bwMode="auto">
          <a:xfrm>
            <a:off x="253981" y="2946595"/>
            <a:ext cx="2595237" cy="331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980" y="623902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glow rad="63500">
                    <a:schemeClr val="bg1"/>
                  </a:glow>
                </a:effectLst>
              </a:rPr>
              <a:t>Phil Sanders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7857" y="4332350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000099"/>
                </a:solidFill>
                <a:effectLst>
                  <a:glow rad="76200">
                    <a:schemeClr val="bg1"/>
                  </a:glow>
                </a:effectLst>
              </a:rPr>
              <a:t>Sunday Mornings </a:t>
            </a:r>
          </a:p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000099"/>
                </a:solidFill>
                <a:effectLst>
                  <a:glow rad="76200">
                    <a:schemeClr val="bg1"/>
                  </a:glow>
                </a:effectLst>
              </a:rPr>
              <a:t>at 7:00 a.m.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01" y="5931211"/>
            <a:ext cx="61721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>
                <a:solidFill>
                  <a:srgbClr val="000099"/>
                </a:solidFill>
                <a:effectLst>
                  <a:glow rad="76200">
                    <a:schemeClr val="bg1"/>
                  </a:glow>
                </a:effectLst>
              </a:rPr>
              <a:t>Reaching 100 million of 118 million homes in America every week</a:t>
            </a:r>
          </a:p>
        </p:txBody>
      </p:sp>
    </p:spTree>
    <p:extLst>
      <p:ext uri="{BB962C8B-B14F-4D97-AF65-F5344CB8AC3E}">
        <p14:creationId xmlns:p14="http://schemas.microsoft.com/office/powerpoint/2010/main" val="36096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254498" y="2438401"/>
            <a:ext cx="240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Dominic Dos Santos (Trinidad)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248402" y="3276601"/>
            <a:ext cx="3276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Gift to Missionaries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36EC72-18AC-4B56-B6FE-F15767DAA018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$111,950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84540F6-0355-40AF-88E3-8AAADFCFB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AB9E076-255F-4266-B7EE-B4CC5BF3A872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68A7E2-4993-4B53-859B-5C33DB38141A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B2D0843-11AD-4662-8D81-F0FA29DAE782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50E426-0998-409C-B9BB-88DC47CDA384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C954808-996F-4DBA-9FA6-C49E95AC6E9C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0FCD12-0B86-4556-AF9D-1FC3C75AE694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4621458-E5C5-4F5F-A829-A2EDBAF64D17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B3F2FF-878C-44B9-BC0A-D87C08937333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$73,950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F842646-2E02-436D-8E8A-C7EEE8F7B029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5FFD2BC-D7A8-478F-8701-414525650545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BDDE67E-CF60-4741-BD1C-70988FCE1D6C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B552326-677A-4203-BE5A-8C96601B1657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C6B7072-0BD7-4DE2-8163-4F47306AD0E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F445CD-A294-4CAF-A4C8-8EDEBBD6670C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$91,450</a:t>
            </a:r>
          </a:p>
        </p:txBody>
      </p:sp>
      <p:pic>
        <p:nvPicPr>
          <p:cNvPr id="68" name="Picture 67" descr="Mission Sunday - without date and sub.jpg">
            <a:extLst>
              <a:ext uri="{FF2B5EF4-FFF2-40B4-BE49-F238E27FC236}">
                <a16:creationId xmlns:a16="http://schemas.microsoft.com/office/drawing/2014/main" id="{9D4881FC-3A04-4571-8FD7-93FC713F27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300E800-AA92-4DA6-8065-CB15DF849056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F8DD7EB-DDBD-45F9-B944-706EAC65DFDF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C8C3585-17B3-4435-847C-1CF07A82B17C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$125,950</a:t>
            </a:r>
          </a:p>
        </p:txBody>
      </p:sp>
      <p:pic>
        <p:nvPicPr>
          <p:cNvPr id="4" name="Picture 3" descr="A person and person standing on a dock by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B2D05EAE-DF32-43D2-9CC2-CF3E50B9B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0130" r="19999" b="31046"/>
          <a:stretch/>
        </p:blipFill>
        <p:spPr>
          <a:xfrm>
            <a:off x="100779" y="113147"/>
            <a:ext cx="6018461" cy="40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6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7" grpId="0"/>
      <p:bldP spid="4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11582400" cy="5867400"/>
          </a:xfrm>
        </p:spPr>
        <p:txBody>
          <a:bodyPr>
            <a:normAutofit/>
          </a:bodyPr>
          <a:lstStyle/>
          <a:p>
            <a:r>
              <a:rPr lang="en-US" dirty="0"/>
              <a:t>If we give </a:t>
            </a:r>
            <a:r>
              <a:rPr lang="en-US" b="1" dirty="0"/>
              <a:t>$125,950</a:t>
            </a:r>
          </a:p>
          <a:p>
            <a:pPr lvl="1"/>
            <a:r>
              <a:rPr lang="en-US" sz="3200" b="1" dirty="0"/>
              <a:t>Dominic Dos Santos</a:t>
            </a:r>
          </a:p>
          <a:p>
            <a:pPr lvl="2"/>
            <a:r>
              <a:rPr lang="en-US" dirty="0"/>
              <a:t>School has been in existence for 50 years</a:t>
            </a:r>
          </a:p>
          <a:p>
            <a:pPr lvl="2"/>
            <a:r>
              <a:rPr lang="en-US" dirty="0"/>
              <a:t>They have trained hundreds of preachers</a:t>
            </a:r>
          </a:p>
          <a:p>
            <a:pPr lvl="2"/>
            <a:r>
              <a:rPr lang="en-US" dirty="0"/>
              <a:t>They have students from all over the Caribbean, including some from Albania</a:t>
            </a:r>
          </a:p>
          <a:p>
            <a:pPr lvl="2"/>
            <a:r>
              <a:rPr lang="en-US" dirty="0"/>
              <a:t>Dominic Dos Santos is the director of the school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Teachers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$136,950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Gift to Missionaries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$125,950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$111,950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B644A17-575A-4FF0-9759-6E03BEBBB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7BF1C2-6D7A-46B6-AA83-0720CB86771A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4A1047-B1B1-4220-ACF0-9F75D25D363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F17D80-7A05-406A-890A-AD30D3935B7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59D832-8ED7-4F7A-BC42-5254F8E57E9B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3B7155-2354-4387-9368-E08CBBFA2192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C404835-7623-4AEA-ADFB-41E41F633E7C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EC1938-A5CA-4CD8-AD9F-2B500A4FDE46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A54E2B-566B-4919-AE75-1033549BE2F3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$73,950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36015D-0438-4B7C-9065-1CA92C34791D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9FAA90-A3DB-4775-81B9-ABEAF17A0F3F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B31F3E-2CDB-44A0-81BD-99169DFF0D6A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72BF9A-6C65-4262-98FB-D1B8BEC78C88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695D84-F16E-4380-B776-F17654714CC5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$91,450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B4D43FD-0256-4540-8ED5-C2DCFE21754E}"/>
              </a:ext>
            </a:extLst>
          </p:cNvPr>
          <p:cNvSpPr txBox="1"/>
          <p:nvPr/>
        </p:nvSpPr>
        <p:spPr>
          <a:xfrm>
            <a:off x="6254498" y="2438401"/>
            <a:ext cx="240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Dominic Dos Santos (Trinidad)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2AA1F0-5248-4A8C-B599-8B97790D1445}"/>
              </a:ext>
            </a:extLst>
          </p:cNvPr>
          <p:cNvSpPr txBox="1"/>
          <p:nvPr/>
        </p:nvSpPr>
        <p:spPr>
          <a:xfrm>
            <a:off x="6248401" y="3276601"/>
            <a:ext cx="327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</p:spTree>
    <p:extLst>
      <p:ext uri="{BB962C8B-B14F-4D97-AF65-F5344CB8AC3E}">
        <p14:creationId xmlns:p14="http://schemas.microsoft.com/office/powerpoint/2010/main" val="809899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1" grpId="0"/>
      <p:bldP spid="7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35D14-DFBE-4A7D-8AA0-94AF2353B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83" b="821"/>
          <a:stretch/>
        </p:blipFill>
        <p:spPr>
          <a:xfrm>
            <a:off x="0" y="1905000"/>
            <a:ext cx="12166841" cy="2856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E1B27-F0DA-4B56-86B8-BD4F6F4C5C4B}"/>
              </a:ext>
            </a:extLst>
          </p:cNvPr>
          <p:cNvSpPr txBox="1"/>
          <p:nvPr/>
        </p:nvSpPr>
        <p:spPr>
          <a:xfrm>
            <a:off x="1524000" y="4953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Training Christians for 25 years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Taking the school directly to the students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Our part: Assisting with travel expenses of teachers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99CDA-C01D-47FD-9E34-D22C3383A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317"/>
          <a:stretch/>
        </p:blipFill>
        <p:spPr>
          <a:xfrm>
            <a:off x="-1" y="0"/>
            <a:ext cx="1216684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$136,950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248401" y="3276601"/>
            <a:ext cx="327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Gift to Missionaries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$125,950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$111,950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B644A17-575A-4FF0-9759-6E03BEBBB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7BF1C2-6D7A-46B6-AA83-0720CB86771A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4A1047-B1B1-4220-ACF0-9F75D25D363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F17D80-7A05-406A-890A-AD30D3935B7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59D832-8ED7-4F7A-BC42-5254F8E57E9B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3B7155-2354-4387-9368-E08CBBFA2192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C404835-7623-4AEA-ADFB-41E41F633E7C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EC1938-A5CA-4CD8-AD9F-2B500A4FDE46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A54E2B-566B-4919-AE75-1033549BE2F3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$73,950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36015D-0438-4B7C-9065-1CA92C34791D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9FAA90-A3DB-4775-81B9-ABEAF17A0F3F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B31F3E-2CDB-44A0-81BD-99169DFF0D6A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72BF9A-6C65-4262-98FB-D1B8BEC78C88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695D84-F16E-4380-B776-F17654714CC5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$91,450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50E8E1B-3D42-4E08-800F-2F41B9641317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SOP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830CB7-97A0-4AB0-AACF-06DD332970E3}"/>
              </a:ext>
            </a:extLst>
          </p:cNvPr>
          <p:cNvSpPr txBox="1"/>
          <p:nvPr/>
        </p:nvSpPr>
        <p:spPr>
          <a:xfrm>
            <a:off x="6254498" y="2438401"/>
            <a:ext cx="240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Dominic Dos Santos (Trinidad)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2FCC36-D476-402C-B500-C949F3FB474A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Teachers</a:t>
            </a:r>
          </a:p>
        </p:txBody>
      </p:sp>
    </p:spTree>
    <p:extLst>
      <p:ext uri="{BB962C8B-B14F-4D97-AF65-F5344CB8AC3E}">
        <p14:creationId xmlns:p14="http://schemas.microsoft.com/office/powerpoint/2010/main" val="2368735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619E9D-E734-4501-A89C-7767415B1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84"/>
          <a:stretch/>
        </p:blipFill>
        <p:spPr>
          <a:xfrm>
            <a:off x="3425359" y="3175352"/>
            <a:ext cx="4495800" cy="3688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293F14-CCF6-4CC0-A113-87A403AFF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7" t="22963" r="62916" b="23703"/>
          <a:stretch/>
        </p:blipFill>
        <p:spPr>
          <a:xfrm>
            <a:off x="498385" y="830997"/>
            <a:ext cx="2514600" cy="3291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7B0E10-3F00-4919-8FCB-C52988FCA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359" y="837272"/>
            <a:ext cx="4499441" cy="31690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9248F0-A038-49DA-87C2-DC51969366E8}"/>
              </a:ext>
            </a:extLst>
          </p:cNvPr>
          <p:cNvSpPr/>
          <p:nvPr/>
        </p:nvSpPr>
        <p:spPr>
          <a:xfrm>
            <a:off x="1780011" y="0"/>
            <a:ext cx="86319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nguiat Bk BT" panose="02030904050306020704" pitchFamily="18" charset="0"/>
              </a:rPr>
              <a:t>Trinidad 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nguiat Bk BT" panose="02030904050306020704" pitchFamily="18" charset="0"/>
              </a:rPr>
              <a:t>School of Preaching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enguiat Bk BT" panose="020309040503060207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3270A-B1A2-460B-86DA-B71109B53B22}"/>
              </a:ext>
            </a:extLst>
          </p:cNvPr>
          <p:cNvSpPr txBox="1"/>
          <p:nvPr/>
        </p:nvSpPr>
        <p:spPr>
          <a:xfrm>
            <a:off x="121025" y="4114800"/>
            <a:ext cx="3198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Dominic Dos Santos</a:t>
            </a:r>
          </a:p>
          <a:p>
            <a:pPr algn="ctr"/>
            <a:r>
              <a:rPr lang="en-US" sz="2800" dirty="0"/>
              <a:t>(Director)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08028-CA9C-4C77-8583-942B86484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64" b="18686"/>
          <a:stretch/>
        </p:blipFill>
        <p:spPr>
          <a:xfrm>
            <a:off x="472387" y="5178178"/>
            <a:ext cx="2356175" cy="16764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7132FD8-38C5-4937-9143-4681A2CDA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861540"/>
            <a:ext cx="3860200" cy="277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9B11F307-ACB8-4283-A173-E283BFD1A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7"/>
          <a:stretch/>
        </p:blipFill>
        <p:spPr bwMode="auto">
          <a:xfrm>
            <a:off x="8716850" y="3639693"/>
            <a:ext cx="2733302" cy="321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0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A7A47D-CD8E-4300-9A9B-82EB5A16A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11582400" cy="3962400"/>
          </a:xfrm>
        </p:spPr>
        <p:txBody>
          <a:bodyPr>
            <a:normAutofit/>
          </a:bodyPr>
          <a:lstStyle/>
          <a:p>
            <a:r>
              <a:rPr lang="en-US" dirty="0"/>
              <a:t>God uses the word “turn” in that way 6 times in this chapter</a:t>
            </a:r>
          </a:p>
          <a:p>
            <a:r>
              <a:rPr lang="en-US" dirty="0"/>
              <a:t>God yearns for man to change direction and do right (18:21-22; Acts 17:30)</a:t>
            </a:r>
          </a:p>
          <a:p>
            <a:r>
              <a:rPr lang="en-US" dirty="0"/>
              <a:t>God gives man the information needed to turn (Acts 26:16-18</a:t>
            </a:r>
            <a:r>
              <a:rPr lang="en-US"/>
              <a:t>; 2:36-38)</a:t>
            </a:r>
            <a:endParaRPr lang="en-US" dirty="0"/>
          </a:p>
          <a:p>
            <a:r>
              <a:rPr lang="en-US" dirty="0"/>
              <a:t>Do we have the same heart?  </a:t>
            </a:r>
          </a:p>
          <a:p>
            <a:pPr lvl="1"/>
            <a:r>
              <a:rPr lang="en-US" dirty="0">
                <a:solidFill>
                  <a:srgbClr val="85256B"/>
                </a:solidFill>
              </a:rPr>
              <a:t>Do we long for all people to turn from their sinful ways?</a:t>
            </a:r>
          </a:p>
          <a:p>
            <a:pPr lvl="1"/>
            <a:r>
              <a:rPr lang="en-US" dirty="0"/>
              <a:t>God’s heart must be our heart!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8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990600"/>
            <a:ext cx="11125200" cy="5867400"/>
          </a:xfrm>
        </p:spPr>
        <p:txBody>
          <a:bodyPr>
            <a:normAutofit/>
          </a:bodyPr>
          <a:lstStyle/>
          <a:p>
            <a:r>
              <a:rPr lang="en-US" dirty="0"/>
              <a:t>If we give </a:t>
            </a:r>
            <a:r>
              <a:rPr lang="en-US" b="1" dirty="0"/>
              <a:t>$136,950</a:t>
            </a:r>
          </a:p>
          <a:p>
            <a:pPr lvl="1"/>
            <a:r>
              <a:rPr lang="en-US" b="1" dirty="0"/>
              <a:t>PIBC Teachers </a:t>
            </a:r>
          </a:p>
          <a:p>
            <a:pPr lvl="2"/>
            <a:r>
              <a:rPr lang="en-US" sz="2800" dirty="0"/>
              <a:t>25 years ago, Robert Martin started training for Christians in Pacific</a:t>
            </a:r>
          </a:p>
          <a:p>
            <a:pPr lvl="2"/>
            <a:r>
              <a:rPr lang="en-US" sz="2800" dirty="0"/>
              <a:t>Taking the school directly to the students</a:t>
            </a:r>
          </a:p>
          <a:p>
            <a:pPr lvl="2"/>
            <a:r>
              <a:rPr lang="en-US" sz="2800" dirty="0"/>
              <a:t>Our part: Assisting with travel expenses of teachers ($5,000/trip)</a:t>
            </a:r>
          </a:p>
          <a:p>
            <a:pPr lvl="1"/>
            <a:r>
              <a:rPr lang="en-US" sz="3200" b="1" dirty="0"/>
              <a:t>One-time assistance for Trinidad School of Preaching</a:t>
            </a:r>
          </a:p>
          <a:p>
            <a:pPr lvl="2"/>
            <a:r>
              <a:rPr lang="en-US" dirty="0"/>
              <a:t>School has been in existence for 50 years</a:t>
            </a:r>
          </a:p>
          <a:p>
            <a:pPr lvl="2"/>
            <a:r>
              <a:rPr lang="en-US" dirty="0"/>
              <a:t>They have trained hundreds of preachers</a:t>
            </a:r>
          </a:p>
          <a:p>
            <a:pPr lvl="2"/>
            <a:r>
              <a:rPr lang="en-US" dirty="0"/>
              <a:t>They have students from all over the Caribbean, including some from Albania</a:t>
            </a:r>
          </a:p>
          <a:p>
            <a:pPr lvl="2"/>
            <a:r>
              <a:rPr lang="en-US" dirty="0"/>
              <a:t>Dominic Dos Santos is the director of the school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5480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$136,950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248401" y="3276601"/>
            <a:ext cx="327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Gift to Missionaries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$125,950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$111,950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B644A17-575A-4FF0-9759-6E03BEBBB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7BF1C2-6D7A-46B6-AA83-0720CB86771A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4A1047-B1B1-4220-ACF0-9F75D25D363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F17D80-7A05-406A-890A-AD30D3935B7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59D832-8ED7-4F7A-BC42-5254F8E57E9B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3B7155-2354-4387-9368-E08CBBFA2192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C404835-7623-4AEA-ADFB-41E41F633E7C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EC1938-A5CA-4CD8-AD9F-2B500A4FDE46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A54E2B-566B-4919-AE75-1033549BE2F3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$73,950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36015D-0438-4B7C-9065-1CA92C34791D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9FAA90-A3DB-4775-81B9-ABEAF17A0F3F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B31F3E-2CDB-44A0-81BD-99169DFF0D6A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72BF9A-6C65-4262-98FB-D1B8BEC78C88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695D84-F16E-4380-B776-F17654714CC5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$91,450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50E8E1B-3D42-4E08-800F-2F41B9641317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SOP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830CB7-97A0-4AB0-AACF-06DD332970E3}"/>
              </a:ext>
            </a:extLst>
          </p:cNvPr>
          <p:cNvSpPr txBox="1"/>
          <p:nvPr/>
        </p:nvSpPr>
        <p:spPr>
          <a:xfrm>
            <a:off x="6254498" y="2438401"/>
            <a:ext cx="240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Dominic Dos Santos (Trinidad)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2FCC36-D476-402C-B500-C949F3FB474A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687DF62-2AE9-443E-8B00-233533FEDBF2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$+++,+++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FF9778-30DC-4B80-818A-B4D6B13918F5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862399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6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FCE331D-8FBA-47FD-A5B6-43C6633C1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794185E-F979-48A5-A7F5-5F32A45C6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9"/>
          <a:stretch/>
        </p:blipFill>
        <p:spPr>
          <a:xfrm>
            <a:off x="0" y="0"/>
            <a:ext cx="12192000" cy="20005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1E58C5-45C0-499E-9E25-22CD11E1932E}"/>
              </a:ext>
            </a:extLst>
          </p:cNvPr>
          <p:cNvSpPr txBox="1"/>
          <p:nvPr/>
        </p:nvSpPr>
        <p:spPr>
          <a:xfrm>
            <a:off x="380999" y="2419052"/>
            <a:ext cx="1106357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Working with congregations in Florida and around the United States </a:t>
            </a:r>
          </a:p>
          <a:p>
            <a:pPr marL="339725" indent="-339725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Assisting mission works on foreign soils</a:t>
            </a:r>
          </a:p>
          <a:p>
            <a:pPr marL="339725" indent="-339725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Planting congregations in due course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46395F-8BF8-4E36-9491-7188F6FE1A07}"/>
              </a:ext>
            </a:extLst>
          </p:cNvPr>
          <p:cNvGrpSpPr/>
          <p:nvPr/>
        </p:nvGrpSpPr>
        <p:grpSpPr>
          <a:xfrm>
            <a:off x="6477000" y="3478470"/>
            <a:ext cx="2743200" cy="3355848"/>
            <a:chOff x="6477000" y="3478470"/>
            <a:chExt cx="2743200" cy="3355848"/>
          </a:xfrm>
        </p:grpSpPr>
        <p:pic>
          <p:nvPicPr>
            <p:cNvPr id="7" name="Picture 6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95702E36-5D71-43B2-9AB9-353490524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3478470"/>
              <a:ext cx="2743200" cy="3355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B45BB1-2A52-4642-9395-E2DF00AF8865}"/>
                </a:ext>
              </a:extLst>
            </p:cNvPr>
            <p:cNvSpPr txBox="1"/>
            <p:nvPr/>
          </p:nvSpPr>
          <p:spPr>
            <a:xfrm>
              <a:off x="6998848" y="6373523"/>
              <a:ext cx="1699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ffectLst>
                    <a:glow rad="76200">
                      <a:schemeClr val="tx1"/>
                    </a:glow>
                  </a:effectLst>
                </a:rPr>
                <a:t>Josh Blackmer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5E40E0-6833-4B95-939A-9ACC231684EB}"/>
              </a:ext>
            </a:extLst>
          </p:cNvPr>
          <p:cNvGrpSpPr/>
          <p:nvPr/>
        </p:nvGrpSpPr>
        <p:grpSpPr>
          <a:xfrm>
            <a:off x="9349055" y="3474720"/>
            <a:ext cx="2743200" cy="3355848"/>
            <a:chOff x="9349055" y="3502152"/>
            <a:chExt cx="2743200" cy="3355848"/>
          </a:xfrm>
        </p:grpSpPr>
        <p:pic>
          <p:nvPicPr>
            <p:cNvPr id="5" name="Picture 4" descr="A person in a suit smiling&#10;&#10;Description automatically generated with low confidence">
              <a:extLst>
                <a:ext uri="{FF2B5EF4-FFF2-40B4-BE49-F238E27FC236}">
                  <a16:creationId xmlns:a16="http://schemas.microsoft.com/office/drawing/2014/main" id="{515D4EDE-5927-4AFF-B2C8-E65E5C974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055" y="3502152"/>
              <a:ext cx="2743200" cy="3355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56A8FD-F49A-415E-BAEC-C19187B6A36F}"/>
                </a:ext>
              </a:extLst>
            </p:cNvPr>
            <p:cNvSpPr txBox="1"/>
            <p:nvPr/>
          </p:nvSpPr>
          <p:spPr>
            <a:xfrm>
              <a:off x="9996739" y="6373523"/>
              <a:ext cx="1447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ffectLst>
                    <a:glow rad="76200">
                      <a:schemeClr val="tx1"/>
                    </a:glow>
                  </a:effectLst>
                </a:rPr>
                <a:t>Dan Jenkins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561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0C03A13B-AF9C-4BD4-BEFE-7864C1A8E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B30B96-A5A5-47C9-AEE1-5C5DED26992C}"/>
              </a:ext>
            </a:extLst>
          </p:cNvPr>
          <p:cNvSpPr txBox="1"/>
          <p:nvPr/>
        </p:nvSpPr>
        <p:spPr>
          <a:xfrm>
            <a:off x="8458200" y="5486400"/>
            <a:ext cx="3276600" cy="110799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Summer 2023: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New Evangelist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804A82-AED5-4DCC-9352-F67C4D6011EA}"/>
              </a:ext>
            </a:extLst>
          </p:cNvPr>
          <p:cNvGrpSpPr/>
          <p:nvPr/>
        </p:nvGrpSpPr>
        <p:grpSpPr>
          <a:xfrm>
            <a:off x="4084320" y="1295400"/>
            <a:ext cx="4023360" cy="4023360"/>
            <a:chOff x="4084320" y="1295400"/>
            <a:chExt cx="4023360" cy="4023360"/>
          </a:xfrm>
        </p:grpSpPr>
        <p:pic>
          <p:nvPicPr>
            <p:cNvPr id="10" name="Picture 9" descr="A picture containing person, wall, person, indoor&#10;&#10;Description automatically generated">
              <a:extLst>
                <a:ext uri="{FF2B5EF4-FFF2-40B4-BE49-F238E27FC236}">
                  <a16:creationId xmlns:a16="http://schemas.microsoft.com/office/drawing/2014/main" id="{707E1F4F-3A57-4E6D-BE30-C833EFED4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4320" y="1295400"/>
              <a:ext cx="4023360" cy="40233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7FE697-AF82-4023-9020-C401EEA725E6}"/>
                </a:ext>
              </a:extLst>
            </p:cNvPr>
            <p:cNvSpPr txBox="1"/>
            <p:nvPr/>
          </p:nvSpPr>
          <p:spPr>
            <a:xfrm>
              <a:off x="5090692" y="4572000"/>
              <a:ext cx="20106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</a:rPr>
                <a:t>Robert Lupo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2DA2E60-DF7C-42CE-BA40-E4CA17B50769}"/>
              </a:ext>
            </a:extLst>
          </p:cNvPr>
          <p:cNvSpPr txBox="1"/>
          <p:nvPr/>
        </p:nvSpPr>
        <p:spPr>
          <a:xfrm>
            <a:off x="381000" y="5484688"/>
            <a:ext cx="3276600" cy="104644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August 2021: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School of Preaching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40E24CB-113C-4E3D-A9B9-5D67C2D01EAE}"/>
              </a:ext>
            </a:extLst>
          </p:cNvPr>
          <p:cNvSpPr/>
          <p:nvPr/>
        </p:nvSpPr>
        <p:spPr>
          <a:xfrm>
            <a:off x="4084320" y="5638800"/>
            <a:ext cx="4023360" cy="81612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76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FCE331D-8FBA-47FD-A5B6-43C6633C1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794185E-F979-48A5-A7F5-5F32A45C6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9"/>
          <a:stretch/>
        </p:blipFill>
        <p:spPr>
          <a:xfrm>
            <a:off x="0" y="0"/>
            <a:ext cx="12192000" cy="20005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1E58C5-45C0-499E-9E25-22CD11E1932E}"/>
              </a:ext>
            </a:extLst>
          </p:cNvPr>
          <p:cNvSpPr txBox="1"/>
          <p:nvPr/>
        </p:nvSpPr>
        <p:spPr>
          <a:xfrm>
            <a:off x="304800" y="3657600"/>
            <a:ext cx="5486401" cy="2979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lnSpc>
                <a:spcPct val="8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Evangelizing</a:t>
            </a:r>
            <a:r>
              <a:rPr lang="en-US" sz="24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 </a:t>
            </a:r>
          </a:p>
          <a:p>
            <a:pPr marL="800100" lvl="1" indent="-342900">
              <a:lnSpc>
                <a:spcPct val="85000"/>
              </a:lnSpc>
              <a:spcAft>
                <a:spcPts val="500"/>
              </a:spcAft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Gospel Meetings</a:t>
            </a:r>
          </a:p>
          <a:p>
            <a:pPr marL="800100" lvl="1" indent="-342900">
              <a:lnSpc>
                <a:spcPct val="85000"/>
              </a:lnSpc>
              <a:spcAft>
                <a:spcPts val="500"/>
              </a:spcAft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Door knocking/Canvasing </a:t>
            </a:r>
          </a:p>
          <a:p>
            <a:pPr marL="800100" lvl="1" indent="-342900">
              <a:lnSpc>
                <a:spcPct val="85000"/>
              </a:lnSpc>
              <a:spcAft>
                <a:spcPts val="500"/>
              </a:spcAft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Mission trips foreign and domestic</a:t>
            </a:r>
          </a:p>
          <a:p>
            <a:pPr marL="800100" lvl="1" indent="-342900">
              <a:lnSpc>
                <a:spcPct val="85000"/>
              </a:lnSpc>
              <a:spcAft>
                <a:spcPts val="500"/>
              </a:spcAft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Working with established congregations or mission points</a:t>
            </a:r>
          </a:p>
          <a:p>
            <a:pPr marL="800100" lvl="1" indent="-342900">
              <a:lnSpc>
                <a:spcPct val="85000"/>
              </a:lnSpc>
              <a:spcAft>
                <a:spcPts val="500"/>
              </a:spcAft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Establishing new works and congregations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23D8A8-4251-45B5-8B92-E86C7698D4CB}"/>
              </a:ext>
            </a:extLst>
          </p:cNvPr>
          <p:cNvSpPr/>
          <p:nvPr/>
        </p:nvSpPr>
        <p:spPr>
          <a:xfrm>
            <a:off x="228600" y="2076748"/>
            <a:ext cx="11734800" cy="1428452"/>
          </a:xfrm>
          <a:prstGeom prst="rect">
            <a:avLst/>
          </a:prstGeom>
          <a:solidFill>
            <a:srgbClr val="001934"/>
          </a:solidFill>
          <a:effectLst>
            <a:glow rad="88900">
              <a:srgbClr val="50BD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03525" indent="-2803525"/>
            <a:r>
              <a:rPr lang="en-US" sz="26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Mission Statement:  </a:t>
            </a:r>
            <a:r>
              <a:rPr lang="en-US" sz="25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Our mission is to labor with existing congregations and new works of the Lord’s church in evangelizing, edifying, and equipping the saints for greater service in domestic and foreign fields.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A9747-7C10-4D42-9589-07ED66A1FFB0}"/>
              </a:ext>
            </a:extLst>
          </p:cNvPr>
          <p:cNvSpPr txBox="1"/>
          <p:nvPr/>
        </p:nvSpPr>
        <p:spPr>
          <a:xfrm>
            <a:off x="5778358" y="3657600"/>
            <a:ext cx="6337442" cy="316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lnSpc>
                <a:spcPct val="8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Edifying</a:t>
            </a:r>
            <a:endParaRPr lang="en-US" sz="2400" b="1" dirty="0">
              <a:solidFill>
                <a:schemeClr val="bg1"/>
              </a:solidFill>
              <a:effectLst>
                <a:glow rad="38100">
                  <a:schemeClr val="tx1"/>
                </a:glow>
                <a:outerShdw blurRad="50800" dist="50800" dir="2700000" algn="ctr" rotWithShape="0">
                  <a:schemeClr val="tx1"/>
                </a:outerShdw>
              </a:effectLst>
            </a:endParaRPr>
          </a:p>
          <a:p>
            <a:pPr marL="800100" lvl="1" indent="-342900">
              <a:lnSpc>
                <a:spcPct val="85000"/>
              </a:lnSpc>
              <a:spcAft>
                <a:spcPts val="500"/>
              </a:spcAft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Sending groups to domestic congregations</a:t>
            </a:r>
          </a:p>
          <a:p>
            <a:pPr marL="800100" lvl="1" indent="-342900">
              <a:lnSpc>
                <a:spcPct val="85000"/>
              </a:lnSpc>
              <a:spcAft>
                <a:spcPts val="500"/>
              </a:spcAft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Seminars</a:t>
            </a:r>
          </a:p>
          <a:p>
            <a:pPr marL="800100" lvl="1" indent="-342900">
              <a:lnSpc>
                <a:spcPct val="85000"/>
              </a:lnSpc>
              <a:spcAft>
                <a:spcPts val="500"/>
              </a:spcAft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Leadership workshops</a:t>
            </a:r>
          </a:p>
          <a:p>
            <a:pPr marL="339725" indent="-339725">
              <a:lnSpc>
                <a:spcPct val="8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Equipping</a:t>
            </a:r>
            <a:endParaRPr lang="en-US" sz="2400" b="1" dirty="0">
              <a:solidFill>
                <a:schemeClr val="bg1"/>
              </a:solidFill>
              <a:effectLst>
                <a:glow rad="38100">
                  <a:schemeClr val="tx1"/>
                </a:glow>
                <a:outerShdw blurRad="50800" dist="50800" dir="2700000" algn="ctr" rotWithShape="0">
                  <a:schemeClr val="tx1"/>
                </a:outerShdw>
              </a:effectLst>
            </a:endParaRPr>
          </a:p>
          <a:p>
            <a:pPr marL="800100" lvl="1" indent="-342900">
              <a:lnSpc>
                <a:spcPct val="85000"/>
              </a:lnSpc>
              <a:spcAft>
                <a:spcPts val="500"/>
              </a:spcAft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Sending printed materials</a:t>
            </a:r>
          </a:p>
          <a:p>
            <a:pPr marL="800100" lvl="1" indent="-342900">
              <a:lnSpc>
                <a:spcPct val="85000"/>
              </a:lnSpc>
              <a:spcAft>
                <a:spcPts val="500"/>
              </a:spcAft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Preparing teachers</a:t>
            </a:r>
          </a:p>
          <a:p>
            <a:pPr marL="800100" lvl="1" indent="-342900">
              <a:lnSpc>
                <a:spcPct val="85000"/>
              </a:lnSpc>
              <a:spcAft>
                <a:spcPts val="500"/>
              </a:spcAft>
              <a:buFont typeface="Calibri" panose="020F0502020204030204" pitchFamily="34" charset="0"/>
              <a:buChar char="−"/>
            </a:pPr>
            <a:r>
              <a:rPr lang="en-US" sz="24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Forming mission teams</a:t>
            </a:r>
          </a:p>
        </p:txBody>
      </p:sp>
    </p:spTree>
    <p:extLst>
      <p:ext uri="{BB962C8B-B14F-4D97-AF65-F5344CB8AC3E}">
        <p14:creationId xmlns:p14="http://schemas.microsoft.com/office/powerpoint/2010/main" val="27858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$136,950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248401" y="3276601"/>
            <a:ext cx="327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Gift to Missionaries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$125,950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$111,950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B644A17-575A-4FF0-9759-6E03BEBBB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7BF1C2-6D7A-46B6-AA83-0720CB86771A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4A1047-B1B1-4220-ACF0-9F75D25D363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F17D80-7A05-406A-890A-AD30D3935B7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59D832-8ED7-4F7A-BC42-5254F8E57E9B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3B7155-2354-4387-9368-E08CBBFA2192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C404835-7623-4AEA-ADFB-41E41F633E7C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EC1938-A5CA-4CD8-AD9F-2B500A4FDE46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A54E2B-566B-4919-AE75-1033549BE2F3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$73,950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36015D-0438-4B7C-9065-1CA92C34791D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9FAA90-A3DB-4775-81B9-ABEAF17A0F3F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B31F3E-2CDB-44A0-81BD-99169DFF0D6A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72BF9A-6C65-4262-98FB-D1B8BEC78C88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695D84-F16E-4380-B776-F17654714CC5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$91,450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50E8E1B-3D42-4E08-800F-2F41B9641317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SOP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830CB7-97A0-4AB0-AACF-06DD332970E3}"/>
              </a:ext>
            </a:extLst>
          </p:cNvPr>
          <p:cNvSpPr txBox="1"/>
          <p:nvPr/>
        </p:nvSpPr>
        <p:spPr>
          <a:xfrm>
            <a:off x="6254498" y="2438401"/>
            <a:ext cx="240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Dominic Dos Santos (Trinidad)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2FCC36-D476-402C-B500-C949F3FB474A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687DF62-2AE9-443E-8B00-233533FEDBF2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$+++,+++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FF9778-30DC-4B80-818A-B4D6B13918F5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F85E6A1-E46A-43F4-B865-494CC0C95C5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Robert J. Lupo in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School of Preaching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D8E520-564A-404E-B5DF-064F584AA9C9}"/>
              </a:ext>
            </a:extLst>
          </p:cNvPr>
          <p:cNvSpPr txBox="1"/>
          <p:nvPr/>
        </p:nvSpPr>
        <p:spPr>
          <a:xfrm>
            <a:off x="3886201" y="2438401"/>
            <a:ext cx="24024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Palm Beach Lakes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World Missions</a:t>
            </a:r>
          </a:p>
        </p:txBody>
      </p:sp>
    </p:spTree>
    <p:extLst>
      <p:ext uri="{BB962C8B-B14F-4D97-AF65-F5344CB8AC3E}">
        <p14:creationId xmlns:p14="http://schemas.microsoft.com/office/powerpoint/2010/main" val="2567074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globe.jpg"/>
          <p:cNvPicPr>
            <a:picLocks noChangeAspect="1"/>
          </p:cNvPicPr>
          <p:nvPr/>
        </p:nvPicPr>
        <p:blipFill>
          <a:blip r:embed="rId2" cstate="print"/>
          <a:srcRect l="13730"/>
          <a:stretch>
            <a:fillRect/>
          </a:stretch>
        </p:blipFill>
        <p:spPr>
          <a:xfrm>
            <a:off x="-3962400" y="914400"/>
            <a:ext cx="1981200" cy="2377440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1E29379-68E2-4FF1-A1A7-DB6621105B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33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58FB342-9A23-4BD0-9255-01BE554ADC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50005"/>
          <a:stretch/>
        </p:blipFill>
        <p:spPr>
          <a:xfrm>
            <a:off x="0" y="2057400"/>
            <a:ext cx="12192000" cy="1371228"/>
          </a:xfrm>
          <a:prstGeom prst="rect">
            <a:avLst/>
          </a:prstGeom>
        </p:spPr>
      </p:pic>
      <p:pic>
        <p:nvPicPr>
          <p:cNvPr id="19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1A7EE2EC-8802-4216-BCC6-2382CA2691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2" b="40000"/>
          <a:stretch/>
        </p:blipFill>
        <p:spPr>
          <a:xfrm>
            <a:off x="0" y="2895600"/>
            <a:ext cx="12192000" cy="1219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95A5BF-7C93-40D8-BE79-762598616EB6}"/>
              </a:ext>
            </a:extLst>
          </p:cNvPr>
          <p:cNvSpPr txBox="1"/>
          <p:nvPr/>
        </p:nvSpPr>
        <p:spPr>
          <a:xfrm>
            <a:off x="2209800" y="4154031"/>
            <a:ext cx="762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glow rad="63500">
                    <a:schemeClr val="bg1"/>
                  </a:glow>
                </a:effectLst>
              </a:rPr>
              <a:t>Believe Jesus is God’s Son – John 8:24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glow rad="63500">
                    <a:schemeClr val="bg1"/>
                  </a:glow>
                </a:effectLst>
              </a:rPr>
              <a:t>Repent of your sins and turn to God – Acts 2:38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glow rad="63500">
                    <a:schemeClr val="bg1"/>
                  </a:glow>
                </a:effectLst>
              </a:rPr>
              <a:t>Confess your faith in Jesus Christ – Romans 10:9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glow rad="63500">
                    <a:schemeClr val="bg1"/>
                  </a:glow>
                </a:effectLst>
              </a:rPr>
              <a:t>Be immersed into Christ – Galatians 3:27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glow rad="63500">
                    <a:schemeClr val="bg1"/>
                  </a:glow>
                </a:effectLst>
              </a:rPr>
              <a:t>Live faithfully to Christ – Revelation 2:10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$136,950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248401" y="3276601"/>
            <a:ext cx="327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Gift to Missionaries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$125,950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$111,950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B644A17-575A-4FF0-9759-6E03BEBBB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7BF1C2-6D7A-46B6-AA83-0720CB86771A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4A1047-B1B1-4220-ACF0-9F75D25D363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F17D80-7A05-406A-890A-AD30D3935B7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59D832-8ED7-4F7A-BC42-5254F8E57E9B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3B7155-2354-4387-9368-E08CBBFA2192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C404835-7623-4AEA-ADFB-41E41F633E7C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EC1938-A5CA-4CD8-AD9F-2B500A4FDE46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A54E2B-566B-4919-AE75-1033549BE2F3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$73,950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36015D-0438-4B7C-9065-1CA92C34791D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9FAA90-A3DB-4775-81B9-ABEAF17A0F3F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B31F3E-2CDB-44A0-81BD-99169DFF0D6A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72BF9A-6C65-4262-98FB-D1B8BEC78C88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695D84-F16E-4380-B776-F17654714CC5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$91,450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50E8E1B-3D42-4E08-800F-2F41B9641317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SOP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830CB7-97A0-4AB0-AACF-06DD332970E3}"/>
              </a:ext>
            </a:extLst>
          </p:cNvPr>
          <p:cNvSpPr txBox="1"/>
          <p:nvPr/>
        </p:nvSpPr>
        <p:spPr>
          <a:xfrm>
            <a:off x="6254498" y="2438401"/>
            <a:ext cx="240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Dominic Dos Santos (Trinidad)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2FCC36-D476-402C-B500-C949F3FB474A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687DF62-2AE9-443E-8B00-233533FEDBF2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$+++,+++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FF9778-30DC-4B80-818A-B4D6B13918F5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F85E6A1-E46A-43F4-B865-494CC0C95C5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Robert J. Lupo in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School of Preaching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D8E520-564A-404E-B5DF-064F584AA9C9}"/>
              </a:ext>
            </a:extLst>
          </p:cNvPr>
          <p:cNvSpPr txBox="1"/>
          <p:nvPr/>
        </p:nvSpPr>
        <p:spPr>
          <a:xfrm>
            <a:off x="3886201" y="2438401"/>
            <a:ext cx="24024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Palm Beach Lakes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World Missions</a:t>
            </a:r>
          </a:p>
        </p:txBody>
      </p:sp>
    </p:spTree>
    <p:extLst>
      <p:ext uri="{BB962C8B-B14F-4D97-AF65-F5344CB8AC3E}">
        <p14:creationId xmlns:p14="http://schemas.microsoft.com/office/powerpoint/2010/main" val="2321612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A7A47D-CD8E-4300-9A9B-82EB5A16A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uses the word “sin” and its synonyms 27 times in this chapter</a:t>
            </a:r>
          </a:p>
          <a:p>
            <a:r>
              <a:rPr lang="en-US" dirty="0"/>
              <a:t>God yearns to remember not one single wrongdoing (18:22; Psa. 86:5)</a:t>
            </a:r>
          </a:p>
          <a:p>
            <a:r>
              <a:rPr lang="en-US" dirty="0"/>
              <a:t>God gives man the information to know what sin is and how to be saved </a:t>
            </a:r>
            <a:br>
              <a:rPr lang="en-US" dirty="0"/>
            </a:br>
            <a:r>
              <a:rPr lang="en-US" dirty="0"/>
              <a:t>(1 Tim. 2:3-7; Mark 16:15-16)</a:t>
            </a:r>
          </a:p>
          <a:p>
            <a:r>
              <a:rPr lang="en-US" dirty="0"/>
              <a:t>Do we have the same heart?  </a:t>
            </a:r>
          </a:p>
          <a:p>
            <a:pPr lvl="1"/>
            <a:r>
              <a:rPr lang="en-US" dirty="0">
                <a:solidFill>
                  <a:srgbClr val="85256B"/>
                </a:solidFill>
              </a:rPr>
              <a:t>Do we long for all people to be forgiven of their sins?</a:t>
            </a:r>
          </a:p>
          <a:p>
            <a:pPr lvl="1"/>
            <a:r>
              <a:rPr lang="en-US" dirty="0"/>
              <a:t>God’s heart must be our heart!</a:t>
            </a:r>
          </a:p>
        </p:txBody>
      </p:sp>
    </p:spTree>
    <p:extLst>
      <p:ext uri="{BB962C8B-B14F-4D97-AF65-F5344CB8AC3E}">
        <p14:creationId xmlns:p14="http://schemas.microsoft.com/office/powerpoint/2010/main" val="3607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A7A47D-CD8E-4300-9A9B-82EB5A16A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uses the word “live” or “alive” 13 times in this chapter</a:t>
            </a:r>
          </a:p>
          <a:p>
            <a:r>
              <a:rPr lang="en-US" dirty="0"/>
              <a:t>God finds no pleasure in man being eternally separated from Him in hell (18:23, 32; 33:11; 2 Pet. 3:9)</a:t>
            </a:r>
          </a:p>
          <a:p>
            <a:r>
              <a:rPr lang="en-US" dirty="0"/>
              <a:t>God gives man the information needed to live with Him (John 3:16-17; 12:48; Matt. 7:21)</a:t>
            </a:r>
          </a:p>
          <a:p>
            <a:r>
              <a:rPr lang="en-US" dirty="0"/>
              <a:t>Do we have the same heart?  </a:t>
            </a:r>
          </a:p>
          <a:p>
            <a:pPr lvl="1"/>
            <a:r>
              <a:rPr lang="en-US" dirty="0">
                <a:solidFill>
                  <a:srgbClr val="85256B"/>
                </a:solidFill>
              </a:rPr>
              <a:t>Do we long for all people to live in heaven eternally?</a:t>
            </a:r>
          </a:p>
          <a:p>
            <a:pPr lvl="1"/>
            <a:r>
              <a:rPr lang="en-US" dirty="0"/>
              <a:t>God’s heart must be our heart! </a:t>
            </a:r>
          </a:p>
        </p:txBody>
      </p:sp>
    </p:spTree>
    <p:extLst>
      <p:ext uri="{BB962C8B-B14F-4D97-AF65-F5344CB8AC3E}">
        <p14:creationId xmlns:p14="http://schemas.microsoft.com/office/powerpoint/2010/main" val="108450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ssion Sunday - without date.jpg"/>
          <p:cNvPicPr>
            <a:picLocks noChangeAspect="1"/>
          </p:cNvPicPr>
          <p:nvPr/>
        </p:nvPicPr>
        <p:blipFill rotWithShape="1">
          <a:blip r:embed="rId2" cstate="print"/>
          <a:srcRect t="8823" r="2941" b="23750"/>
          <a:stretch/>
        </p:blipFill>
        <p:spPr>
          <a:xfrm>
            <a:off x="2010746" y="319444"/>
            <a:ext cx="8170507" cy="37840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0229" y="5399783"/>
            <a:ext cx="96295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Every dollar given on Mission Sunday</a:t>
            </a:r>
          </a:p>
          <a:p>
            <a:pPr algn="ctr"/>
            <a:r>
              <a:rPr lang="en-US" sz="36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goes toward mission work.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7784" y="3612802"/>
            <a:ext cx="677300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January 31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286000" y="3505200"/>
            <a:ext cx="76200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38200"/>
            <a:ext cx="12192000" cy="6019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Must have </a:t>
            </a:r>
            <a:r>
              <a:rPr lang="en-US" b="1" dirty="0"/>
              <a:t>$73,950</a:t>
            </a:r>
            <a:r>
              <a:rPr lang="en-US" dirty="0"/>
              <a:t> to cover our base/committed works</a:t>
            </a:r>
          </a:p>
          <a:p>
            <a:r>
              <a:rPr lang="en-US" b="1" dirty="0" err="1"/>
              <a:t>Nnanna</a:t>
            </a:r>
            <a:r>
              <a:rPr lang="en-US" b="1" dirty="0"/>
              <a:t> </a:t>
            </a:r>
            <a:r>
              <a:rPr lang="en-US" b="1" dirty="0" err="1"/>
              <a:t>Aforji</a:t>
            </a:r>
            <a:r>
              <a:rPr lang="en-US" b="1" dirty="0"/>
              <a:t> </a:t>
            </a:r>
            <a:r>
              <a:rPr lang="en-US" dirty="0"/>
              <a:t>(Nigeria) – supported him since 1994</a:t>
            </a:r>
          </a:p>
          <a:p>
            <a:r>
              <a:rPr lang="en-US" b="1" dirty="0" err="1"/>
              <a:t>Tamuka</a:t>
            </a:r>
            <a:r>
              <a:rPr lang="en-US" b="1" dirty="0"/>
              <a:t> </a:t>
            </a:r>
            <a:r>
              <a:rPr lang="en-US" b="1" dirty="0" err="1"/>
              <a:t>Arunashe</a:t>
            </a:r>
            <a:r>
              <a:rPr lang="en-US" b="1" dirty="0"/>
              <a:t> </a:t>
            </a:r>
            <a:r>
              <a:rPr lang="en-US" dirty="0"/>
              <a:t>(Zimbabwe) – since 1994 (horrible inflation; basic necessities not available; political</a:t>
            </a:r>
          </a:p>
          <a:p>
            <a:r>
              <a:rPr lang="en-US" b="1" dirty="0"/>
              <a:t>Robert Martin  </a:t>
            </a:r>
            <a:r>
              <a:rPr lang="en-US" dirty="0"/>
              <a:t>(Pacific) – since 1989</a:t>
            </a:r>
          </a:p>
          <a:p>
            <a:r>
              <a:rPr lang="en-US" b="1" dirty="0"/>
              <a:t>Joey Treat </a:t>
            </a:r>
            <a:r>
              <a:rPr lang="en-US" dirty="0"/>
              <a:t>(Guam) – since 2004 – moved to Guam in 2019 to begin working with three congregations</a:t>
            </a:r>
          </a:p>
          <a:p>
            <a:r>
              <a:rPr lang="en-US" b="1" dirty="0"/>
              <a:t>Wayne Parker </a:t>
            </a:r>
            <a:r>
              <a:rPr lang="en-US" dirty="0"/>
              <a:t>(Pacific) – began supporting 2017 (in Pohnpei)</a:t>
            </a:r>
            <a:endParaRPr lang="en-US" u="sng" dirty="0"/>
          </a:p>
          <a:p>
            <a:r>
              <a:rPr lang="en-US" b="1" dirty="0"/>
              <a:t>Mauricio </a:t>
            </a:r>
            <a:r>
              <a:rPr lang="en-US" b="1" dirty="0" err="1"/>
              <a:t>Yegros</a:t>
            </a:r>
            <a:r>
              <a:rPr lang="en-US" b="1" dirty="0"/>
              <a:t> </a:t>
            </a:r>
            <a:r>
              <a:rPr lang="en-US" dirty="0"/>
              <a:t>(Hispanics in Coral Springs) – since May 2013</a:t>
            </a:r>
          </a:p>
          <a:p>
            <a:r>
              <a:rPr lang="en-US" b="1" dirty="0" err="1"/>
              <a:t>Tavaro</a:t>
            </a:r>
            <a:r>
              <a:rPr lang="en-US" b="1" dirty="0"/>
              <a:t> Hanna </a:t>
            </a:r>
            <a:r>
              <a:rPr lang="en-US" dirty="0"/>
              <a:t>(Eight Mile Rock, Grand Bahama) – since 2017</a:t>
            </a:r>
          </a:p>
          <a:p>
            <a:r>
              <a:rPr lang="en-US" b="1" dirty="0"/>
              <a:t>Robert C. Lupo </a:t>
            </a:r>
            <a:r>
              <a:rPr lang="en-US" dirty="0"/>
              <a:t>(Sneedville, TN)</a:t>
            </a:r>
          </a:p>
          <a:p>
            <a:r>
              <a:rPr lang="en-US" b="1" dirty="0"/>
              <a:t>Apologetics Press   </a:t>
            </a:r>
            <a:r>
              <a:rPr lang="en-US" dirty="0"/>
              <a:t>– since 1986 (oversight since 2004)</a:t>
            </a:r>
          </a:p>
          <a:p>
            <a:pPr lvl="1"/>
            <a:r>
              <a:rPr lang="en-US" dirty="0"/>
              <a:t>Website, new publications, “Defending the Faith Study Bible,” speaking around the country, etc.</a:t>
            </a:r>
          </a:p>
          <a:p>
            <a:r>
              <a:rPr lang="en-US" b="1" dirty="0"/>
              <a:t>Sr. High &amp; Adult Summer Mission Trip </a:t>
            </a:r>
          </a:p>
          <a:p>
            <a:pPr lvl="1"/>
            <a:r>
              <a:rPr lang="en-US" dirty="0"/>
              <a:t>Combining Sr. High w/ adults – limited # adults can go, must complete application – see Josh</a:t>
            </a:r>
          </a:p>
          <a:p>
            <a:r>
              <a:rPr lang="en-US" b="1" dirty="0"/>
              <a:t>Josh Blackmer to Easter Island </a:t>
            </a:r>
            <a:r>
              <a:rPr lang="en-US" dirty="0"/>
              <a:t>– TWO trips in 2020</a:t>
            </a:r>
          </a:p>
          <a:p>
            <a:r>
              <a:rPr lang="en-US" b="1" i="1" dirty="0"/>
              <a:t>House to House/Heart to Heart</a:t>
            </a:r>
            <a:r>
              <a:rPr lang="en-US" b="1" dirty="0"/>
              <a:t> </a:t>
            </a:r>
          </a:p>
          <a:p>
            <a:pPr lvl="1"/>
            <a:r>
              <a:rPr lang="en-US" dirty="0"/>
              <a:t>Monthly publication to Approx. 3300 homes each month</a:t>
            </a:r>
          </a:p>
          <a:p>
            <a:pPr lvl="1"/>
            <a:r>
              <a:rPr lang="en-US" dirty="0"/>
              <a:t>Routes will rotate each month on a quarterly basis, each home receiving 4 issues in the year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C7BF80CB-7F6B-47B3-8F56-20705FF21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273"/>
            <a:ext cx="4403331" cy="3186288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29985326-872E-47C1-8C72-2BD20EB0A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2" b="5105"/>
          <a:stretch/>
        </p:blipFill>
        <p:spPr>
          <a:xfrm>
            <a:off x="7519062" y="1701026"/>
            <a:ext cx="4672938" cy="3328174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C572C75-945A-4497-9A42-6E91CE8032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26"/>
          <a:stretch/>
        </p:blipFill>
        <p:spPr>
          <a:xfrm>
            <a:off x="0" y="0"/>
            <a:ext cx="3429000" cy="3827114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623E41CA-84E3-4CCC-A769-841114B835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29" y="2438400"/>
            <a:ext cx="4428171" cy="2920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$73,950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1F4CB6F-FED2-4348-8963-B38A2473A92C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4A127-AF51-483B-94B3-055E7879B5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0"/>
          <a:stretch/>
        </p:blipFill>
        <p:spPr>
          <a:xfrm>
            <a:off x="3258777" y="2656537"/>
            <a:ext cx="3867173" cy="235250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7D5DE9DD-BE7B-416E-A865-FCDA52C1D2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6"/>
          <a:stretch/>
        </p:blipFill>
        <p:spPr>
          <a:xfrm>
            <a:off x="-12777" y="2724596"/>
            <a:ext cx="3696347" cy="228444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D309EBE-D481-463F-B034-31D823C83B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" y="-2386"/>
            <a:ext cx="3724710" cy="2793533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173075FE-D10C-49B3-A787-B56055FAE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32" y="26005"/>
            <a:ext cx="4248384" cy="318628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81E5E66-3C2E-480E-BDFC-FA19DC5C5E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/>
          <a:stretch/>
        </p:blipFill>
        <p:spPr>
          <a:xfrm>
            <a:off x="7084102" y="1624824"/>
            <a:ext cx="5122637" cy="3384215"/>
          </a:xfrm>
          <a:prstGeom prst="rect">
            <a:avLst/>
          </a:prstGeom>
        </p:spPr>
      </p:pic>
      <p:pic>
        <p:nvPicPr>
          <p:cNvPr id="25" name="Picture 3" descr="HPIM4194.JPG">
            <a:extLst>
              <a:ext uri="{FF2B5EF4-FFF2-40B4-BE49-F238E27FC236}">
                <a16:creationId xmlns:a16="http://schemas.microsoft.com/office/drawing/2014/main" id="{8DA1B17E-4169-47B8-8238-9554BB27A9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13626" r="25950"/>
          <a:stretch/>
        </p:blipFill>
        <p:spPr bwMode="auto">
          <a:xfrm>
            <a:off x="2728863" y="-15628"/>
            <a:ext cx="4214673" cy="502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53C524-4531-437B-A19F-B70149D328F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5431"/>
          <a:stretch/>
        </p:blipFill>
        <p:spPr>
          <a:xfrm>
            <a:off x="9336" y="20534"/>
            <a:ext cx="3876081" cy="2692314"/>
          </a:xfrm>
          <a:prstGeom prst="rect">
            <a:avLst/>
          </a:prstGeom>
        </p:spPr>
      </p:pic>
      <p:pic>
        <p:nvPicPr>
          <p:cNvPr id="27" name="Picture 4" descr="G:\Mission trips &amp; pictures 2011\Delaidamanu, Fiji July,Aug 2011\HPIM3733.JPG">
            <a:extLst>
              <a:ext uri="{FF2B5EF4-FFF2-40B4-BE49-F238E27FC236}">
                <a16:creationId xmlns:a16="http://schemas.microsoft.com/office/drawing/2014/main" id="{FC8C9523-562F-4C7C-9550-18C4D0EA7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/>
          <a:srcRect l="12975" t="27912" r="17827" b="16182"/>
          <a:stretch/>
        </p:blipFill>
        <p:spPr bwMode="auto">
          <a:xfrm>
            <a:off x="6369807" y="1685156"/>
            <a:ext cx="5467548" cy="3324173"/>
          </a:xfrm>
          <a:prstGeom prst="rect">
            <a:avLst/>
          </a:prstGeom>
          <a:noFill/>
        </p:spPr>
      </p:pic>
      <p:pic>
        <p:nvPicPr>
          <p:cNvPr id="28" name="Picture 27" descr="DAN_5249.jpg">
            <a:extLst>
              <a:ext uri="{FF2B5EF4-FFF2-40B4-BE49-F238E27FC236}">
                <a16:creationId xmlns:a16="http://schemas.microsoft.com/office/drawing/2014/main" id="{DF5D713E-4A0B-4432-A892-A616D70777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b="23084"/>
          <a:stretch/>
        </p:blipFill>
        <p:spPr>
          <a:xfrm>
            <a:off x="6370482" y="17596"/>
            <a:ext cx="2261388" cy="2606040"/>
          </a:xfrm>
          <a:prstGeom prst="rect">
            <a:avLst/>
          </a:prstGeom>
        </p:spPr>
      </p:pic>
      <p:pic>
        <p:nvPicPr>
          <p:cNvPr id="29" name="Picture 6" descr="HPIM1846">
            <a:extLst>
              <a:ext uri="{FF2B5EF4-FFF2-40B4-BE49-F238E27FC236}">
                <a16:creationId xmlns:a16="http://schemas.microsoft.com/office/drawing/2014/main" id="{1EA408B2-3B61-4C1C-9922-B3284E30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lum contrast="10000"/>
          </a:blip>
          <a:srcRect l="3335" t="12538" r="13304" b="13290"/>
          <a:stretch/>
        </p:blipFill>
        <p:spPr bwMode="auto">
          <a:xfrm>
            <a:off x="-7617" y="2408078"/>
            <a:ext cx="3896292" cy="26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519CE-AF77-4AE7-A5B4-8E3A320DE2B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3859" r="5402"/>
          <a:stretch/>
        </p:blipFill>
        <p:spPr>
          <a:xfrm>
            <a:off x="5634" y="0"/>
            <a:ext cx="4012689" cy="3349737"/>
          </a:xfrm>
          <a:prstGeom prst="rect">
            <a:avLst/>
          </a:prstGeom>
        </p:spPr>
      </p:pic>
      <p:pic>
        <p:nvPicPr>
          <p:cNvPr id="137" name="Picture 136" descr="Mission Sunday - without date and sub.jpg">
            <a:extLst>
              <a:ext uri="{FF2B5EF4-FFF2-40B4-BE49-F238E27FC236}">
                <a16:creationId xmlns:a16="http://schemas.microsoft.com/office/drawing/2014/main" id="{AEACB4F9-BF9F-4B78-A5DC-B2AD2D05DC23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355120-D398-4AD8-8E41-04158D762E3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 b="10489"/>
          <a:stretch/>
        </p:blipFill>
        <p:spPr>
          <a:xfrm>
            <a:off x="5577" y="2320129"/>
            <a:ext cx="4407349" cy="2688909"/>
          </a:xfrm>
          <a:prstGeom prst="rect">
            <a:avLst/>
          </a:prstGeom>
        </p:spPr>
      </p:pic>
      <p:pic>
        <p:nvPicPr>
          <p:cNvPr id="22" name="Picture 21" descr="A group of people sitting in a car posing for the camera&#10;&#10;Description automatically generated">
            <a:extLst>
              <a:ext uri="{FF2B5EF4-FFF2-40B4-BE49-F238E27FC236}">
                <a16:creationId xmlns:a16="http://schemas.microsoft.com/office/drawing/2014/main" id="{86401872-2ED4-4C03-A224-AB21A95018C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9"/>
          <a:stretch/>
        </p:blipFill>
        <p:spPr>
          <a:xfrm>
            <a:off x="4011157" y="0"/>
            <a:ext cx="3902377" cy="2537241"/>
          </a:xfrm>
          <a:prstGeom prst="rect">
            <a:avLst/>
          </a:prstGeom>
        </p:spPr>
      </p:pic>
      <p:pic>
        <p:nvPicPr>
          <p:cNvPr id="14" name="Picture 1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5E1C450-C07B-4BCF-8D47-64F687AF3E9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1481" r="12219"/>
          <a:stretch/>
        </p:blipFill>
        <p:spPr>
          <a:xfrm>
            <a:off x="6943536" y="1759296"/>
            <a:ext cx="5258369" cy="3261360"/>
          </a:xfrm>
          <a:prstGeom prst="rect">
            <a:avLst/>
          </a:prstGeom>
        </p:spPr>
      </p:pic>
      <p:pic>
        <p:nvPicPr>
          <p:cNvPr id="30" name="Picture 29" descr="A person and person swimming in the water&#10;&#10;Description automatically generated">
            <a:extLst>
              <a:ext uri="{FF2B5EF4-FFF2-40B4-BE49-F238E27FC236}">
                <a16:creationId xmlns:a16="http://schemas.microsoft.com/office/drawing/2014/main" id="{15EB3E13-22C9-45C0-B789-E2A802B09DE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t="10165" r="21048" b="12510"/>
          <a:stretch/>
        </p:blipFill>
        <p:spPr>
          <a:xfrm>
            <a:off x="4385360" y="2440093"/>
            <a:ext cx="2756430" cy="26065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2C9BAD0-A8C9-4023-8E45-57C6125ED49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22991" r="10831" b="21110"/>
          <a:stretch/>
        </p:blipFill>
        <p:spPr>
          <a:xfrm>
            <a:off x="5192363" y="1883664"/>
            <a:ext cx="4962171" cy="312049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4ED206C-8721-4B6B-B636-AAD557D1445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b="24973"/>
          <a:stretch/>
        </p:blipFill>
        <p:spPr>
          <a:xfrm>
            <a:off x="-20543" y="0"/>
            <a:ext cx="4209741" cy="2688295"/>
          </a:xfrm>
          <a:prstGeom prst="rect">
            <a:avLst/>
          </a:prstGeom>
        </p:spPr>
      </p:pic>
      <p:pic>
        <p:nvPicPr>
          <p:cNvPr id="94" name="Picture 2" descr="Image may contain: 6 people, people standing, mountain, outdoor and nature">
            <a:extLst>
              <a:ext uri="{FF2B5EF4-FFF2-40B4-BE49-F238E27FC236}">
                <a16:creationId xmlns:a16="http://schemas.microsoft.com/office/drawing/2014/main" id="{C301CF2F-B7DF-4CCF-A5FC-BB3C0CDF5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5" t="22610" r="12606" b="8530"/>
          <a:stretch/>
        </p:blipFill>
        <p:spPr bwMode="auto">
          <a:xfrm>
            <a:off x="4191000" y="0"/>
            <a:ext cx="3944895" cy="29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BC31367D-70F2-4A48-BF47-113FE9635DD8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b="11357"/>
          <a:stretch/>
        </p:blipFill>
        <p:spPr>
          <a:xfrm>
            <a:off x="-14939" y="2659153"/>
            <a:ext cx="5265107" cy="234988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F0C37C0-7894-46BE-A7C8-DCE45B3CD47F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8"/>
          <a:stretch/>
        </p:blipFill>
        <p:spPr>
          <a:xfrm>
            <a:off x="10116319" y="1650041"/>
            <a:ext cx="2100588" cy="33528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9A38F3-2827-42FB-8F73-35DFEFEC38A7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b="34147"/>
          <a:stretch/>
        </p:blipFill>
        <p:spPr>
          <a:xfrm>
            <a:off x="9098763" y="1737606"/>
            <a:ext cx="3098321" cy="327158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40BA0880-55F0-4B3A-987E-111047BB3E0C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5435" b="7246"/>
          <a:stretch/>
        </p:blipFill>
        <p:spPr>
          <a:xfrm>
            <a:off x="4941075" y="1734769"/>
            <a:ext cx="4672937" cy="3276427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7E4E2A9-4E63-427E-86AD-4D78A80073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6" y="2215044"/>
            <a:ext cx="4997494" cy="281109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0E097E87-BC9D-4509-A45C-CC10E85AA809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3" b="10859"/>
          <a:stretch/>
        </p:blipFill>
        <p:spPr>
          <a:xfrm>
            <a:off x="3795003" y="-21665"/>
            <a:ext cx="2631378" cy="222643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46DAB89A-2E73-43F8-AF47-4B8D0D3C0619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4047" r="4275" b="8175"/>
          <a:stretch/>
        </p:blipFill>
        <p:spPr>
          <a:xfrm>
            <a:off x="-12267" y="-25880"/>
            <a:ext cx="3805055" cy="285303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4D51948-AC77-4E2B-AE06-0B833420B5B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235974" y="0"/>
            <a:ext cx="3848100" cy="2200275"/>
          </a:xfrm>
          <a:prstGeom prst="rect">
            <a:avLst/>
          </a:prstGeom>
        </p:spPr>
      </p:pic>
      <p:pic>
        <p:nvPicPr>
          <p:cNvPr id="112" name="Picture 3" descr="Hanna New Year.jpg">
            <a:extLst>
              <a:ext uri="{FF2B5EF4-FFF2-40B4-BE49-F238E27FC236}">
                <a16:creationId xmlns:a16="http://schemas.microsoft.com/office/drawing/2014/main" id="{9B02437E-052E-4D46-9292-8EBE9DD2A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0"/>
            <a:ext cx="2818939" cy="500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34BB2EB-19ED-4065-B935-08D43CF0750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718669" y="0"/>
            <a:ext cx="2937310" cy="397539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CFC114A4-93E7-400B-BC92-5FC88999D07A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833733" y="2203256"/>
            <a:ext cx="4942562" cy="283293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13E9D9D-0747-4B3E-B8DB-906887D9AA5C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12157" r="8212"/>
          <a:stretch/>
        </p:blipFill>
        <p:spPr>
          <a:xfrm>
            <a:off x="7771218" y="2187552"/>
            <a:ext cx="4420782" cy="2859080"/>
          </a:xfrm>
          <a:prstGeom prst="rect">
            <a:avLst/>
          </a:prstGeom>
        </p:spPr>
      </p:pic>
      <p:pic>
        <p:nvPicPr>
          <p:cNvPr id="117" name="Picture 4" descr="Elders of the Morristown chruch of Christ Presenting Signed Deed to RC Lupo">
            <a:extLst>
              <a:ext uri="{FF2B5EF4-FFF2-40B4-BE49-F238E27FC236}">
                <a16:creationId xmlns:a16="http://schemas.microsoft.com/office/drawing/2014/main" id="{163C26A3-4098-4C5C-AAD9-215F2CFDF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1" r="24166" b="35016"/>
          <a:stretch/>
        </p:blipFill>
        <p:spPr bwMode="auto">
          <a:xfrm>
            <a:off x="8535685" y="1928099"/>
            <a:ext cx="3657427" cy="31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9A53023D-863E-4BC1-AEEA-AD5ABB7BA058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317019" y="0"/>
            <a:ext cx="4338023" cy="3241631"/>
          </a:xfrm>
          <a:prstGeom prst="rect">
            <a:avLst/>
          </a:prstGeom>
        </p:spPr>
      </p:pic>
      <p:pic>
        <p:nvPicPr>
          <p:cNvPr id="116" name="Picture 2" descr="Image may contain: 2 people, people smiling, closeup">
            <a:extLst>
              <a:ext uri="{FF2B5EF4-FFF2-40B4-BE49-F238E27FC236}">
                <a16:creationId xmlns:a16="http://schemas.microsoft.com/office/drawing/2014/main" id="{EAC464E6-F531-4D3A-BDCB-F14721B39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" b="2554"/>
          <a:stretch/>
        </p:blipFill>
        <p:spPr bwMode="auto">
          <a:xfrm>
            <a:off x="0" y="0"/>
            <a:ext cx="4514638" cy="421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1BC6FE1F-FE19-4AF6-98DA-2A8D8A895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/>
          <a:srcRect l="8333" t="8667" r="49167" b="81333"/>
          <a:stretch>
            <a:fillRect/>
          </a:stretch>
        </p:blipFill>
        <p:spPr bwMode="auto">
          <a:xfrm>
            <a:off x="-20487" y="-7216"/>
            <a:ext cx="9222241" cy="13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DC4490D-00B2-4C24-AD50-E8F77705B74D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4" y="1349987"/>
            <a:ext cx="5546702" cy="3674690"/>
          </a:xfrm>
          <a:prstGeom prst="rect">
            <a:avLst/>
          </a:prstGeom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1FB275B3-68F7-4936-A9A0-417219470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1167" r="35938" b="4500"/>
          <a:stretch/>
        </p:blipFill>
        <p:spPr bwMode="auto">
          <a:xfrm>
            <a:off x="5728217" y="1676400"/>
            <a:ext cx="1719439" cy="22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4FF50886-D88E-49DB-8C21-E3C4BEA44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55" y="1679516"/>
            <a:ext cx="1563149" cy="220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">
            <a:extLst>
              <a:ext uri="{FF2B5EF4-FFF2-40B4-BE49-F238E27FC236}">
                <a16:creationId xmlns:a16="http://schemas.microsoft.com/office/drawing/2014/main" id="{9C6811D2-0EDB-47F3-848A-28D5F4FE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19" y="2759156"/>
            <a:ext cx="1512681" cy="22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8">
            <a:extLst>
              <a:ext uri="{FF2B5EF4-FFF2-40B4-BE49-F238E27FC236}">
                <a16:creationId xmlns:a16="http://schemas.microsoft.com/office/drawing/2014/main" id="{D3178445-41FB-4A7D-BE01-278013B28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2" t="12362" r="31250" b="8621"/>
          <a:stretch/>
        </p:blipFill>
        <p:spPr bwMode="auto">
          <a:xfrm>
            <a:off x="6061725" y="2760644"/>
            <a:ext cx="1737002" cy="223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5674059-479B-413E-BF88-1CFA812C19F6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16" y="1683276"/>
            <a:ext cx="2218186" cy="3328416"/>
          </a:xfrm>
          <a:prstGeom prst="rect">
            <a:avLst/>
          </a:prstGeom>
        </p:spPr>
      </p:pic>
      <p:pic>
        <p:nvPicPr>
          <p:cNvPr id="7" name="Picture 6" descr="A person sitting in a room&#10;&#10;Description automatically generated">
            <a:extLst>
              <a:ext uri="{FF2B5EF4-FFF2-40B4-BE49-F238E27FC236}">
                <a16:creationId xmlns:a16="http://schemas.microsoft.com/office/drawing/2014/main" id="{40DA1976-92AE-4033-9CE9-258B4DFC8DEF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2" r="40366"/>
          <a:stretch/>
        </p:blipFill>
        <p:spPr>
          <a:xfrm>
            <a:off x="4409293" y="20534"/>
            <a:ext cx="3363107" cy="4972237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6EEF59D-652F-4017-81D9-E13B2A888237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65" y="1686461"/>
            <a:ext cx="4433186" cy="3325714"/>
          </a:xfrm>
          <a:prstGeom prst="rect">
            <a:avLst/>
          </a:prstGeom>
        </p:spPr>
      </p:pic>
      <p:pic>
        <p:nvPicPr>
          <p:cNvPr id="12" name="Picture 11" descr="A group of people sitting in front of a building&#10;&#10;Description automatically generated">
            <a:extLst>
              <a:ext uri="{FF2B5EF4-FFF2-40B4-BE49-F238E27FC236}">
                <a16:creationId xmlns:a16="http://schemas.microsoft.com/office/drawing/2014/main" id="{BE62EEC6-F123-4C67-BE03-37ADC1539020}"/>
              </a:ext>
            </a:extLst>
          </p:cNvPr>
          <p:cNvPicPr>
            <a:picLocks noChangeAspect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5" r="6577"/>
          <a:stretch/>
        </p:blipFill>
        <p:spPr>
          <a:xfrm>
            <a:off x="0" y="2489215"/>
            <a:ext cx="4851191" cy="2489001"/>
          </a:xfrm>
          <a:prstGeom prst="rect">
            <a:avLst/>
          </a:prstGeom>
        </p:spPr>
      </p:pic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BFC8172-9A34-4476-AC24-628075E0EF13}"/>
              </a:ext>
            </a:extLst>
          </p:cNvPr>
          <p:cNvPicPr>
            <a:picLocks noChangeAspect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r="14430"/>
          <a:stretch/>
        </p:blipFill>
        <p:spPr>
          <a:xfrm>
            <a:off x="0" y="1635"/>
            <a:ext cx="4852010" cy="2996535"/>
          </a:xfrm>
          <a:prstGeom prst="rect">
            <a:avLst/>
          </a:prstGeom>
        </p:spPr>
      </p:pic>
      <p:pic>
        <p:nvPicPr>
          <p:cNvPr id="15" name="Picture 1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05F43E2-EB90-4633-9503-BE3EE63DFAAA}"/>
              </a:ext>
            </a:extLst>
          </p:cNvPr>
          <p:cNvPicPr>
            <a:picLocks noChangeAspect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3827"/>
          <a:stretch/>
        </p:blipFill>
        <p:spPr>
          <a:xfrm>
            <a:off x="1" y="0"/>
            <a:ext cx="4373040" cy="3025698"/>
          </a:xfrm>
          <a:prstGeom prst="rect">
            <a:avLst/>
          </a:prstGeom>
        </p:spPr>
      </p:pic>
      <p:pic>
        <p:nvPicPr>
          <p:cNvPr id="17" name="Picture 16" descr="A person standing next to a stone wall&#10;&#10;Description automatically generated">
            <a:extLst>
              <a:ext uri="{FF2B5EF4-FFF2-40B4-BE49-F238E27FC236}">
                <a16:creationId xmlns:a16="http://schemas.microsoft.com/office/drawing/2014/main" id="{AE5DBBFF-3CF8-4591-85D0-5E18D1A78F65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r="24709"/>
          <a:stretch/>
        </p:blipFill>
        <p:spPr>
          <a:xfrm>
            <a:off x="4044076" y="10571"/>
            <a:ext cx="4891453" cy="3954517"/>
          </a:xfrm>
          <a:prstGeom prst="rect">
            <a:avLst/>
          </a:prstGeom>
        </p:spPr>
      </p:pic>
      <p:pic>
        <p:nvPicPr>
          <p:cNvPr id="20" name="Picture 19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438A2F7F-8C14-4A61-ACB8-9A3BCD1E7025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079" y="1660128"/>
            <a:ext cx="4467980" cy="3351816"/>
          </a:xfrm>
          <a:prstGeom prst="rect">
            <a:avLst/>
          </a:prstGeom>
        </p:spPr>
      </p:pic>
      <p:pic>
        <p:nvPicPr>
          <p:cNvPr id="23" name="Picture 2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A227FBC1-34A9-4519-B4E4-3530E3B2F129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31" y="2727618"/>
            <a:ext cx="4661779" cy="2265654"/>
          </a:xfrm>
          <a:prstGeom prst="rect">
            <a:avLst/>
          </a:prstGeom>
        </p:spPr>
      </p:pic>
      <p:pic>
        <p:nvPicPr>
          <p:cNvPr id="79" name="Picture 5" descr="L:\Evangelism\H2H-H2H\HTH info slide.jpg">
            <a:extLst>
              <a:ext uri="{FF2B5EF4-FFF2-40B4-BE49-F238E27FC236}">
                <a16:creationId xmlns:a16="http://schemas.microsoft.com/office/drawing/2014/main" id="{892A0BD6-D27F-46D2-8628-7D3FAAB61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/>
          <a:srcRect l="64125"/>
          <a:stretch>
            <a:fillRect/>
          </a:stretch>
        </p:blipFill>
        <p:spPr bwMode="auto">
          <a:xfrm>
            <a:off x="-27257" y="1698415"/>
            <a:ext cx="1591660" cy="3327561"/>
          </a:xfrm>
          <a:prstGeom prst="rect">
            <a:avLst/>
          </a:prstGeom>
          <a:noFill/>
        </p:spPr>
      </p:pic>
      <p:pic>
        <p:nvPicPr>
          <p:cNvPr id="80" name="Picture 4" descr="L:\Evangelism\H2H-H2H\HTH_Masthead.jpg">
            <a:extLst>
              <a:ext uri="{FF2B5EF4-FFF2-40B4-BE49-F238E27FC236}">
                <a16:creationId xmlns:a16="http://schemas.microsoft.com/office/drawing/2014/main" id="{3785A637-A1BA-49D9-A1AA-5A010814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>
            <a:off x="-27257" y="-151977"/>
            <a:ext cx="7402566" cy="1917618"/>
          </a:xfrm>
          <a:prstGeom prst="rect">
            <a:avLst/>
          </a:prstGeom>
          <a:noFill/>
        </p:spPr>
      </p:pic>
      <p:pic>
        <p:nvPicPr>
          <p:cNvPr id="81" name="Picture 3" descr="L:\Office\Xerox_Scans\David\DOC157.XSM\00000001.JPG">
            <a:extLst>
              <a:ext uri="{FF2B5EF4-FFF2-40B4-BE49-F238E27FC236}">
                <a16:creationId xmlns:a16="http://schemas.microsoft.com/office/drawing/2014/main" id="{204CE9CD-6071-41EC-A4C4-E61992CBD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 rot="16200000">
            <a:off x="1080037" y="2003133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2" name="Picture 4" descr="L:\Office\Xerox_Scans\David\DOC158.XSM\00000001.JPG">
            <a:extLst>
              <a:ext uri="{FF2B5EF4-FFF2-40B4-BE49-F238E27FC236}">
                <a16:creationId xmlns:a16="http://schemas.microsoft.com/office/drawing/2014/main" id="{B20A71D6-1DE0-4A4C-918E-1C97DD2C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 rot="16200000">
            <a:off x="3183145" y="2003131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3" name="Picture 3" descr="L:\Office\Xerox_Scans\David\DOC157.XSM\00000001.JPG">
            <a:extLst>
              <a:ext uri="{FF2B5EF4-FFF2-40B4-BE49-F238E27FC236}">
                <a16:creationId xmlns:a16="http://schemas.microsoft.com/office/drawing/2014/main" id="{9A70D80D-C18A-4705-A8D4-86F25F0F4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 rot="16200000">
            <a:off x="3762087" y="2321308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4" name="Picture 2" descr="L:\Office\Xerox_Scans\David\DOC156.XSM\00000001.JPG">
            <a:extLst>
              <a:ext uri="{FF2B5EF4-FFF2-40B4-BE49-F238E27FC236}">
                <a16:creationId xmlns:a16="http://schemas.microsoft.com/office/drawing/2014/main" id="{597A711A-6A1D-41C1-8B2B-74E549042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 rot="16200000">
            <a:off x="4299265" y="2642616"/>
            <a:ext cx="2706624" cy="20914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5" name="Picture 2" descr="L:\Office\Xerox_Scans\David\DOC156.XSM\00000001.JPG">
            <a:extLst>
              <a:ext uri="{FF2B5EF4-FFF2-40B4-BE49-F238E27FC236}">
                <a16:creationId xmlns:a16="http://schemas.microsoft.com/office/drawing/2014/main" id="{D2E5CAEB-2513-4B45-9C76-BAADE3F5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 rot="16200000">
            <a:off x="1629182" y="2322576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6" name="Picture 4" descr="L:\Office\Xerox_Scans\David\DOC158.XSM\00000001.JPG">
            <a:extLst>
              <a:ext uri="{FF2B5EF4-FFF2-40B4-BE49-F238E27FC236}">
                <a16:creationId xmlns:a16="http://schemas.microsoft.com/office/drawing/2014/main" id="{B5B3614F-E083-4B8F-8750-1C762A4FC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 rot="16200000">
            <a:off x="2201883" y="2642616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DB995B20-0D9B-4B1F-9D8F-A2C6453D177E}"/>
              </a:ext>
            </a:extLst>
          </p:cNvPr>
          <p:cNvSpPr/>
          <p:nvPr/>
        </p:nvSpPr>
        <p:spPr>
          <a:xfrm rot="20378568">
            <a:off x="6853983" y="1957806"/>
            <a:ext cx="4669878" cy="24892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3,300 homes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EVERY month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Rotating Routes</a:t>
            </a:r>
          </a:p>
        </p:txBody>
      </p:sp>
    </p:spTree>
    <p:extLst>
      <p:ext uri="{BB962C8B-B14F-4D97-AF65-F5344CB8AC3E}">
        <p14:creationId xmlns:p14="http://schemas.microsoft.com/office/powerpoint/2010/main" val="437980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5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000"/>
                            </p:stCondLst>
                            <p:childTnLst>
                              <p:par>
                                <p:cTn id="2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5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5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0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000"/>
                            </p:stCondLst>
                            <p:childTnLst>
                              <p:par>
                                <p:cTn id="2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500"/>
                            </p:stCondLst>
                            <p:childTnLst>
                              <p:par>
                                <p:cTn id="3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500"/>
                            </p:stCondLst>
                            <p:childTnLst>
                              <p:par>
                                <p:cTn id="3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3000"/>
                            </p:stCondLst>
                            <p:childTnLst>
                              <p:par>
                                <p:cTn id="3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4000"/>
                            </p:stCondLst>
                            <p:childTnLst>
                              <p:par>
                                <p:cTn id="3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00"/>
                            </p:stCondLst>
                            <p:childTnLst>
                              <p:par>
                                <p:cTn id="3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500"/>
                            </p:stCondLst>
                            <p:childTnLst>
                              <p:par>
                                <p:cTn id="3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000"/>
                            </p:stCondLst>
                            <p:childTnLst>
                              <p:par>
                                <p:cTn id="3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2500"/>
                            </p:stCondLst>
                            <p:childTnLst>
                              <p:par>
                                <p:cTn id="3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500"/>
                            </p:stCondLst>
                            <p:childTnLst>
                              <p:par>
                                <p:cTn id="4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2000"/>
                            </p:stCondLst>
                            <p:childTnLst>
                              <p:par>
                                <p:cTn id="4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500"/>
                            </p:stCondLst>
                            <p:childTnLst>
                              <p:par>
                                <p:cTn id="4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2000"/>
                            </p:stCondLst>
                            <p:childTnLst>
                              <p:par>
                                <p:cTn id="4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2500"/>
                            </p:stCondLst>
                            <p:childTnLst>
                              <p:par>
                                <p:cTn id="4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000"/>
                            </p:stCondLst>
                            <p:childTnLst>
                              <p:par>
                                <p:cTn id="4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500"/>
                            </p:stCondLst>
                            <p:childTnLst>
                              <p:par>
                                <p:cTn id="4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4000"/>
                            </p:stCondLst>
                            <p:childTnLst>
                              <p:par>
                                <p:cTn id="4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4500"/>
                            </p:stCondLst>
                            <p:childTnLst>
                              <p:par>
                                <p:cTn id="4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5000"/>
                            </p:stCondLst>
                            <p:childTnLst>
                              <p:par>
                                <p:cTn id="4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7" grpId="0"/>
      <p:bldP spid="48" grpId="0"/>
      <p:bldP spid="50" grpId="0"/>
      <p:bldP spid="52" grpId="0"/>
      <p:bldP spid="52" grpId="1"/>
      <p:bldP spid="53" grpId="0"/>
      <p:bldP spid="62" grpId="0"/>
      <p:bldP spid="72" grpId="0"/>
      <p:bldP spid="92" grpId="0"/>
      <p:bldP spid="125" grpId="0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/>
              <a:t>This will NOT be projected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990600"/>
            <a:ext cx="9144000" cy="5867400"/>
          </a:xfrm>
        </p:spPr>
        <p:txBody>
          <a:bodyPr>
            <a:normAutofit/>
          </a:bodyPr>
          <a:lstStyle/>
          <a:p>
            <a:r>
              <a:rPr lang="en-US" dirty="0"/>
              <a:t>If we give </a:t>
            </a:r>
            <a:r>
              <a:rPr lang="en-US" b="1" dirty="0"/>
              <a:t>$91,450</a:t>
            </a:r>
          </a:p>
          <a:p>
            <a:pPr lvl="1"/>
            <a:r>
              <a:rPr lang="en-US" b="1" dirty="0"/>
              <a:t>Bibles for Easter Island</a:t>
            </a:r>
          </a:p>
          <a:p>
            <a:pPr lvl="2"/>
            <a:r>
              <a:rPr lang="en-US" sz="2800" dirty="0"/>
              <a:t>Population: 7,750</a:t>
            </a:r>
          </a:p>
          <a:p>
            <a:pPr lvl="2"/>
            <a:r>
              <a:rPr lang="en-US" sz="2800" dirty="0"/>
              <a:t>Stores that sell Bibles: 0</a:t>
            </a:r>
          </a:p>
          <a:p>
            <a:pPr lvl="2"/>
            <a:r>
              <a:rPr lang="en-US" sz="2800" dirty="0"/>
              <a:t>Josh has taken 500 Bibles in the last 4 years</a:t>
            </a:r>
          </a:p>
          <a:p>
            <a:pPr lvl="1"/>
            <a:r>
              <a:rPr lang="en-US" b="1" dirty="0"/>
              <a:t>Special Requests for Mission Trips</a:t>
            </a:r>
            <a:r>
              <a:rPr lang="en-US" dirty="0"/>
              <a:t> </a:t>
            </a:r>
          </a:p>
          <a:p>
            <a:pPr lvl="2"/>
            <a:r>
              <a:rPr lang="en-US" sz="2800" dirty="0"/>
              <a:t>From college students and others</a:t>
            </a:r>
            <a:endParaRPr lang="en-US" sz="2800" b="1" dirty="0"/>
          </a:p>
          <a:p>
            <a:pPr lvl="1"/>
            <a:r>
              <a:rPr lang="en-US" b="1" dirty="0"/>
              <a:t>One-Time Assistance (Special Gift) to Missionaries </a:t>
            </a:r>
          </a:p>
          <a:p>
            <a:pPr lvl="2"/>
            <a:r>
              <a:rPr lang="en-US" sz="2800" dirty="0"/>
              <a:t>Hurt by </a:t>
            </a:r>
            <a:r>
              <a:rPr lang="en-US" sz="2800" dirty="0" err="1"/>
              <a:t>Covid</a:t>
            </a:r>
            <a:r>
              <a:rPr lang="en-US" sz="2800" dirty="0"/>
              <a:t> restrictions</a:t>
            </a:r>
          </a:p>
          <a:p>
            <a:pPr lvl="2"/>
            <a:r>
              <a:rPr lang="en-US" sz="2800" dirty="0"/>
              <a:t>Some support has dropped</a:t>
            </a:r>
          </a:p>
          <a:p>
            <a:pPr lvl="2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910265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$91,450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D8D33AB-BD2E-46F3-8EBA-29AAFFA56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5758C87F-9C1F-421F-A350-2A3D8363B497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3A4A090-CEC5-4861-AE26-9BA420F673D7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7A794BB-E84D-4076-95A3-2DC658A08216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DB0658-59BB-4563-9CAC-86CCEB343C4C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4EE0FCB-0E47-4087-B6CD-8CB63C4F8A4B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1ED3B2E-7ACE-4DFC-ABDD-5FFA6BEB16EA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896F5D4-48DD-4CFB-8261-85AABE4184B3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CC74557-5B79-4571-945C-448719A12A71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$73,950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B994BFB-305F-4F18-A264-CE583E689267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0ED4321-2DEF-4A83-AB5F-48B561ADDF4B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FA9B8EE-BE83-4F44-A654-91A050A73436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DA325D8-798A-474A-AEAF-133E235609E5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Josh B. to Easter Island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31DF7BB-2354-47EB-BA31-243F726055B9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05" y="-18836"/>
            <a:ext cx="6586143" cy="4939607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461211" y="124124"/>
            <a:ext cx="6091989" cy="36625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  <a:p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Population:  7,750</a:t>
            </a:r>
          </a:p>
          <a:p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Stores that sell Bibles:  0</a:t>
            </a:r>
          </a:p>
          <a:p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taken by Josh so far:  500</a:t>
            </a:r>
          </a:p>
        </p:txBody>
      </p:sp>
    </p:spTree>
    <p:extLst>
      <p:ext uri="{BB962C8B-B14F-4D97-AF65-F5344CB8AC3E}">
        <p14:creationId xmlns:p14="http://schemas.microsoft.com/office/powerpoint/2010/main" val="3434944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build="allAtOnce"/>
      <p:bldP spid="44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9362</TotalTime>
  <Words>2022</Words>
  <Application>Microsoft Office PowerPoint</Application>
  <PresentationFormat>Widescreen</PresentationFormat>
  <Paragraphs>355</Paragraphs>
  <Slides>28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Benguiat Bk BT</vt:lpstr>
      <vt:lpstr>Calibri</vt:lpstr>
      <vt:lpstr>Lucida Calligraphy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will NOT be projected</vt:lpstr>
      <vt:lpstr>PowerPoint Presentation</vt:lpstr>
      <vt:lpstr>This will NOT be projected</vt:lpstr>
      <vt:lpstr>PowerPoint Presentation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David Sproule</cp:lastModifiedBy>
  <cp:revision>395</cp:revision>
  <cp:lastPrinted>2021-01-20T21:19:10Z</cp:lastPrinted>
  <dcterms:created xsi:type="dcterms:W3CDTF">2012-01-19T13:03:15Z</dcterms:created>
  <dcterms:modified xsi:type="dcterms:W3CDTF">2021-01-24T13:41:59Z</dcterms:modified>
</cp:coreProperties>
</file>