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1779-E6AD-41DD-A03D-68F7FD8C8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69D4-5125-4B7F-BE34-E0C762E1F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EDE7A-6A82-4F54-A33C-C45F8321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89C16-2311-42FF-A127-434D788A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DF8F3-D47A-46A0-BE5A-89E968B5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1C7F14B-136D-4564-BFDA-23D5BB1CF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5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850B1ED-E860-429D-AB76-72FE532DB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53D0-C103-4E18-B4AE-F0DEFBF8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2230452"/>
            <a:ext cx="11793196" cy="46275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19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DF63-E5C8-4839-9C0F-97DE37C2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28E5E-198D-4BAE-A220-BFD48C611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8B5E5-4E21-4A9F-A152-21EDCD1B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84CE5-7E94-4B90-8E65-72DFC189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5398C-5039-410A-8D9C-71633502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00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78D3-9B97-4A5B-9E17-F1F0229F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0538E-57D0-48E8-9501-2CFD7FB70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FDF15-F95C-4304-9DEC-E0EE974CC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4A22F-1A7F-44DB-9288-8C258EED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5552A-DEE3-4574-BF79-19F8E4E4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CCD6C-56CD-43D8-A0AC-EC67FFE6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9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DEE3-3EE2-432B-BCFC-7EAB696C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09BA8-A891-4FD9-A113-F7AA0CFB6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00E00-B6FB-4998-B765-04AE7D844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D550B-A54D-4E09-8F58-0CEC420F8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1F22AB-C695-4A34-87A0-1938BE090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E7E37F-1DDE-4FBD-82ED-316AD2ED5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3846C-0894-42FA-97F0-80B25B97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EFA53-B7AC-4BF6-84B1-360106A8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59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CE82-5EB5-4B5C-A456-64FC45E7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D6CF7-1622-4009-BD5A-EDBB1AF3B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BB923-925D-44D8-8981-EA2B86F6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ACA6E-A7B5-4D75-9119-6B910013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80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1B740D-9214-4918-ABF6-087A0A26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11BC30-EC4A-4544-9DD6-3097842CC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F65F9-4BB4-4EEA-BF55-F70AEF8E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38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2969-2708-47B6-A262-35BA780B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EFCD7-02B2-49FF-8D8E-FA66AD8A0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C0B32-7ECC-42E2-8B8E-2A32E5E7F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6B2B5-85CE-4CE8-9B01-12418B1D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FC395-6E56-440B-B0A1-D205D624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AF91C-D01D-4837-BC80-CAA39194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07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6063-E1E5-48EF-933C-97CFA97DC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385F3-0A12-4673-B228-BE26BA0E7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1F329-6A03-4BE6-BE0E-EED234B42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F6DAB-00A9-4B2E-B8FA-5AE4D3AC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3BBA-4C03-4E7D-8140-D55ECD3F3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A64AD-E687-4FD8-80D1-F2A76F03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3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2219-B84A-4274-9905-8E1144EB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F59D6F-52D8-4C4D-A71E-934E65172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D8BBD-46CA-40DA-8738-2250228F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99E0F-87FE-4E0D-859E-6CA663FDD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2AB8D-BF1E-48EE-8F7D-E03AA0F2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25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7EE84-A465-4737-8CA6-D29FF9620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119CA-D5F5-4A22-9793-92C3728F3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540B6-A835-44BF-98C1-1456D795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98B65-FB95-4845-A013-5771568C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6ADDC-4D52-4949-BD6C-7F819691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4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tter&#10;&#10;Description automatically generated">
            <a:extLst>
              <a:ext uri="{FF2B5EF4-FFF2-40B4-BE49-F238E27FC236}">
                <a16:creationId xmlns:a16="http://schemas.microsoft.com/office/drawing/2014/main" id="{E9B5D1A4-BE72-40B9-87E6-698253B0C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53D0-C103-4E18-B4AE-F0DEFBF8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111045"/>
            <a:ext cx="11793196" cy="574695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904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etter&#10;&#10;Description automatically generated">
            <a:extLst>
              <a:ext uri="{FF2B5EF4-FFF2-40B4-BE49-F238E27FC236}">
                <a16:creationId xmlns:a16="http://schemas.microsoft.com/office/drawing/2014/main" id="{A38E81E1-3E4B-4603-A24A-E49C5C975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53D0-C103-4E18-B4AE-F0DEFBF8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111045"/>
            <a:ext cx="11793196" cy="574695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935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tter&#10;&#10;Description automatically generated">
            <a:extLst>
              <a:ext uri="{FF2B5EF4-FFF2-40B4-BE49-F238E27FC236}">
                <a16:creationId xmlns:a16="http://schemas.microsoft.com/office/drawing/2014/main" id="{CE0A15B7-3F8B-42CB-AC80-1BC48355F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53D0-C103-4E18-B4AE-F0DEFBF8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111045"/>
            <a:ext cx="11793196" cy="574695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47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6425943-54E1-4D00-834B-95A7218FC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0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BF2D1AE6-09BC-41E4-BD72-D798A17BD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53D0-C103-4E18-B4AE-F0DEFBF8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497204"/>
            <a:ext cx="11793196" cy="536079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4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tter&#10;&#10;Description automatically generated with medium confidence">
            <a:extLst>
              <a:ext uri="{FF2B5EF4-FFF2-40B4-BE49-F238E27FC236}">
                <a16:creationId xmlns:a16="http://schemas.microsoft.com/office/drawing/2014/main" id="{4337F53B-221F-424A-951F-1D5E33BF3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53D0-C103-4E18-B4AE-F0DEFBF8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497204"/>
            <a:ext cx="11793196" cy="536079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278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074EB52D-4ED5-4D18-8A30-094BC19AD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53D0-C103-4E18-B4AE-F0DEFBF80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497204"/>
            <a:ext cx="11793196" cy="536079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71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FB03FA1-762F-4140-AB62-747F90AEC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FAE716-F983-4E32-888D-82EF4E51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E0264-2A39-4CA5-B370-CE0D442D5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0E412-6725-42B3-B82D-E0B00917D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0521D-9080-41F1-9F4C-545779ADF2F3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66992-1AE9-4C9D-9853-504EBED94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E0BB2-FAB8-4EF1-9E20-3BED2D880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77FB3-E121-4DA2-8ECC-00CF2275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5" r:id="rId5"/>
    <p:sldLayoutId id="2147483662" r:id="rId6"/>
    <p:sldLayoutId id="2147483666" r:id="rId7"/>
    <p:sldLayoutId id="2147483667" r:id="rId8"/>
    <p:sldLayoutId id="2147483668" r:id="rId9"/>
    <p:sldLayoutId id="214748366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A9C2E0C-7ABA-4E5D-964E-A2A4F18F3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7C7C694-AFC8-49C2-A1D7-4B1433B82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5798EC-C176-459B-86B1-A3B0FEE2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Apologetics Press (since 1986, partnering since 2004)</a:t>
            </a:r>
          </a:p>
          <a:p>
            <a:pPr lvl="1"/>
            <a:r>
              <a:rPr lang="en-US" dirty="0"/>
              <a:t>Professional Staff: Dave Miller, Jeff Miller, Eric Lyons, Kyle Butt</a:t>
            </a:r>
          </a:p>
          <a:p>
            <a:pPr lvl="1"/>
            <a:r>
              <a:rPr lang="en-US" dirty="0"/>
              <a:t>Tremendously Talented Support Staff</a:t>
            </a:r>
          </a:p>
          <a:p>
            <a:pPr lvl="1"/>
            <a:r>
              <a:rPr lang="en-US" dirty="0"/>
              <a:t>Publications</a:t>
            </a:r>
          </a:p>
          <a:p>
            <a:pPr lvl="2"/>
            <a:r>
              <a:rPr lang="en-US" dirty="0"/>
              <a:t>Monthly journals: </a:t>
            </a:r>
            <a:r>
              <a:rPr lang="en-US" i="1" dirty="0"/>
              <a:t>Reason &amp; Revelation </a:t>
            </a:r>
            <a:r>
              <a:rPr lang="en-US" dirty="0"/>
              <a:t>and </a:t>
            </a:r>
            <a:r>
              <a:rPr lang="en-US" i="1" dirty="0"/>
              <a:t>Discovery (for Kids)</a:t>
            </a:r>
          </a:p>
          <a:p>
            <a:pPr lvl="2"/>
            <a:r>
              <a:rPr lang="en-US" dirty="0"/>
              <a:t>Books, Tracts, Videos, eBooks, Curriculum, VBS Materials, Study Courses, etc.</a:t>
            </a:r>
          </a:p>
          <a:p>
            <a:pPr lvl="1"/>
            <a:r>
              <a:rPr lang="en-US" dirty="0"/>
              <a:t>Website:  www.ApologeticsPress.org</a:t>
            </a:r>
          </a:p>
          <a:p>
            <a:r>
              <a:rPr lang="en-US" dirty="0"/>
              <a:t>Taking the Gospel to Easter Island</a:t>
            </a:r>
          </a:p>
          <a:p>
            <a:pPr lvl="1"/>
            <a:r>
              <a:rPr lang="en-US" dirty="0"/>
              <a:t>Josh has made 16 trips to the island since 2010</a:t>
            </a:r>
          </a:p>
          <a:p>
            <a:pPr lvl="1"/>
            <a:r>
              <a:rPr lang="en-US" dirty="0"/>
              <a:t>Four souls have been converted and are growing (Piki, Uri, Andrea &amp; Anita)</a:t>
            </a:r>
          </a:p>
          <a:p>
            <a:pPr lvl="1"/>
            <a:r>
              <a:rPr lang="en-US" dirty="0"/>
              <a:t>Josh started taking Bibles in 2016 (more than 500 Bibles so far)</a:t>
            </a:r>
          </a:p>
          <a:p>
            <a:pPr lvl="1"/>
            <a:r>
              <a:rPr lang="en-US" dirty="0"/>
              <a:t>Josh continues to work to strengthen and mature the members remotely</a:t>
            </a:r>
          </a:p>
          <a:p>
            <a:pPr lvl="1"/>
            <a:r>
              <a:rPr lang="en-US" dirty="0"/>
              <a:t>Funds have been set aside to perhaps one day have a full-time missionary there</a:t>
            </a:r>
          </a:p>
        </p:txBody>
      </p:sp>
    </p:spTree>
    <p:extLst>
      <p:ext uri="{BB962C8B-B14F-4D97-AF65-F5344CB8AC3E}">
        <p14:creationId xmlns:p14="http://schemas.microsoft.com/office/powerpoint/2010/main" val="3566186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E25D4F8-F7AE-4FED-A8CC-8E9C3AAE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849" r="19552" b="54591"/>
          <a:stretch/>
        </p:blipFill>
        <p:spPr>
          <a:xfrm>
            <a:off x="2286000" y="2458528"/>
            <a:ext cx="7522234" cy="65560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1E17670-4EF0-46D7-8E3D-5A5BF09E0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48553" r="7877" b="41887"/>
          <a:stretch/>
        </p:blipFill>
        <p:spPr>
          <a:xfrm>
            <a:off x="871268" y="3329796"/>
            <a:ext cx="10360324" cy="65560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65312F3-FC02-4B63-B0AE-6D0E676B9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59623" r="7241" b="29559"/>
          <a:stretch/>
        </p:blipFill>
        <p:spPr>
          <a:xfrm>
            <a:off x="793630" y="4088921"/>
            <a:ext cx="10515600" cy="7418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7EB9F5A-8BD4-4AB3-9D94-EF7FDBE8C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0" r="802" b="17610"/>
          <a:stretch/>
        </p:blipFill>
        <p:spPr>
          <a:xfrm>
            <a:off x="0" y="4830793"/>
            <a:ext cx="12094234" cy="81951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B5012DE-8F66-48E0-87E6-D603FD0BB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83899" r="19552" b="5534"/>
          <a:stretch/>
        </p:blipFill>
        <p:spPr>
          <a:xfrm>
            <a:off x="2286000" y="5753819"/>
            <a:ext cx="7522234" cy="7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2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A3D056-4DF7-4814-9975-1582ACB16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9237" y="2230452"/>
            <a:ext cx="10634515" cy="46275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Believe Jesus is God’s Son – Acts 16:31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Repent of your sins and turn to God – Acts 2:38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Be immersed into Christ – Mark 16:16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forgive all of your sins – Acts 22:16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Work faithfully in the Lord – 1 Corinthians 15:58</a:t>
            </a:r>
          </a:p>
        </p:txBody>
      </p:sp>
    </p:spTree>
    <p:extLst>
      <p:ext uri="{BB962C8B-B14F-4D97-AF65-F5344CB8AC3E}">
        <p14:creationId xmlns:p14="http://schemas.microsoft.com/office/powerpoint/2010/main" val="732247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5798EC-C176-459B-86B1-A3B0FEE2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Word of God alone has the power to change lives (Rom. 1:16; Jas. 1:21)</a:t>
            </a:r>
          </a:p>
          <a:p>
            <a:r>
              <a:rPr lang="en-US" dirty="0"/>
              <a:t>It has the power to turn a pagan unbeliever into a bold believer in Christ </a:t>
            </a:r>
            <a:br>
              <a:rPr lang="en-US" dirty="0"/>
            </a:br>
            <a:r>
              <a:rPr lang="en-US" dirty="0"/>
              <a:t>(1 Thess. 1:9)</a:t>
            </a:r>
          </a:p>
          <a:p>
            <a:r>
              <a:rPr lang="en-US" dirty="0"/>
              <a:t>It reminds us that the power is in God (Acts 15:4) and not in man (2 Cor. 4:7)</a:t>
            </a:r>
          </a:p>
          <a:p>
            <a:r>
              <a:rPr lang="en-US" dirty="0"/>
              <a:t>It is exciting to see and hear about its power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5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5798EC-C176-459B-86B1-A3B0FEE2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not difficult to understand when you read it for what it says (Eph. 3:3-4)</a:t>
            </a:r>
          </a:p>
          <a:p>
            <a:r>
              <a:rPr lang="en-US" dirty="0"/>
              <a:t>It has the answer for false teachings (Acts 15:1, 5)</a:t>
            </a:r>
          </a:p>
          <a:p>
            <a:r>
              <a:rPr lang="en-US" dirty="0"/>
              <a:t>In matters pertaining to salvation, Scripture could not be clearer, providing us every answer we need (Mark 16:15-16; Acts 2:37-38; 22:16)</a:t>
            </a:r>
          </a:p>
        </p:txBody>
      </p:sp>
    </p:spTree>
    <p:extLst>
      <p:ext uri="{BB962C8B-B14F-4D97-AF65-F5344CB8AC3E}">
        <p14:creationId xmlns:p14="http://schemas.microsoft.com/office/powerpoint/2010/main" val="302885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5798EC-C176-459B-86B1-A3B0FEE2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gospel knows no boundaries (Acts 1:8)</a:t>
            </a:r>
          </a:p>
          <a:p>
            <a:r>
              <a:rPr lang="en-US" dirty="0"/>
              <a:t>We may see nationality, economic status, political persuasion, likely receptiveness, but the gospel does not (Acts 15:7)</a:t>
            </a:r>
          </a:p>
          <a:p>
            <a:r>
              <a:rPr lang="en-US" dirty="0"/>
              <a:t>The same message of good news was preached in every place</a:t>
            </a:r>
          </a:p>
          <a:p>
            <a:r>
              <a:rPr lang="en-US" dirty="0"/>
              <a:t>The same message of good news saved souls of all kinds</a:t>
            </a:r>
          </a:p>
          <a:p>
            <a:r>
              <a:rPr lang="en-US" dirty="0"/>
              <a:t>The message never changed to fit the person or the circumstances</a:t>
            </a:r>
          </a:p>
          <a:p>
            <a:r>
              <a:rPr lang="en-US" dirty="0"/>
              <a:t>The same message is preached today</a:t>
            </a:r>
          </a:p>
        </p:txBody>
      </p:sp>
    </p:spTree>
    <p:extLst>
      <p:ext uri="{BB962C8B-B14F-4D97-AF65-F5344CB8AC3E}">
        <p14:creationId xmlns:p14="http://schemas.microsoft.com/office/powerpoint/2010/main" val="356325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BC339D-57C3-4D37-BF2B-EDF832225DD3}"/>
              </a:ext>
            </a:extLst>
          </p:cNvPr>
          <p:cNvSpPr/>
          <p:nvPr/>
        </p:nvSpPr>
        <p:spPr>
          <a:xfrm>
            <a:off x="1512627" y="5524830"/>
            <a:ext cx="8839279" cy="12095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300" b="1" cap="none" spc="0" dirty="0">
                <a:ln w="1016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glow rad="101600">
                    <a:schemeClr val="bg1"/>
                  </a:glow>
                </a:effectLst>
                <a:latin typeface="Lucida Calligraphy" panose="03010101010101010101" pitchFamily="66" charset="0"/>
              </a:rPr>
              <a:t>Every dollar given on Mission Sunday</a:t>
            </a:r>
          </a:p>
          <a:p>
            <a:pPr algn="ctr">
              <a:lnSpc>
                <a:spcPct val="110000"/>
              </a:lnSpc>
            </a:pPr>
            <a:r>
              <a:rPr lang="en-US" sz="3300" b="1" dirty="0">
                <a:ln w="1016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glow rad="101600">
                    <a:schemeClr val="bg1"/>
                  </a:glow>
                </a:effectLst>
                <a:latin typeface="Lucida Calligraphy" panose="03010101010101010101" pitchFamily="66" charset="0"/>
              </a:rPr>
              <a:t>goes toward mission work.</a:t>
            </a:r>
            <a:endParaRPr lang="en-US" sz="3300" b="1" cap="none" spc="0" dirty="0">
              <a:ln w="1016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glow rad="101600">
                  <a:schemeClr val="bg1"/>
                </a:glo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EA45C58-C62F-4271-A860-68734DC1B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68" y="1541429"/>
            <a:ext cx="9945887" cy="395600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54002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8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8CA2E0-89E8-403A-910C-A52B24B776A7}"/>
              </a:ext>
            </a:extLst>
          </p:cNvPr>
          <p:cNvSpPr txBox="1"/>
          <p:nvPr/>
        </p:nvSpPr>
        <p:spPr>
          <a:xfrm>
            <a:off x="1842157" y="4813132"/>
            <a:ext cx="943918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Mission Sunday Each Year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$135,087.30</a:t>
            </a:r>
          </a:p>
          <a:p>
            <a:pPr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Weekly Contribution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  13,874.01</a:t>
            </a:r>
            <a:endParaRPr lang="en-US" sz="3200" b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BB118-11D4-439F-B2CC-DF3EDCA70A27}"/>
              </a:ext>
            </a:extLst>
          </p:cNvPr>
          <p:cNvSpPr/>
          <p:nvPr/>
        </p:nvSpPr>
        <p:spPr>
          <a:xfrm>
            <a:off x="4117448" y="3737315"/>
            <a:ext cx="41398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b="1" cap="small" dirty="0">
                <a:ln w="11430">
                  <a:solidFill>
                    <a:srgbClr val="277FD6"/>
                  </a:solidFill>
                </a:ln>
                <a:effectLst>
                  <a:outerShdw blurRad="50800" dist="50800" dir="2700000" algn="ctr" rotWithShape="0">
                    <a:schemeClr val="bg1"/>
                  </a:outerShdw>
                </a:effectLst>
                <a:latin typeface="Copperplate Gothic Bold" pitchFamily="34" charset="0"/>
              </a:rPr>
              <a:t>2004 - 2020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0853C7-19A6-4F0E-9A3D-369D5B4E821B}"/>
              </a:ext>
            </a:extLst>
          </p:cNvPr>
          <p:cNvSpPr/>
          <p:nvPr/>
        </p:nvSpPr>
        <p:spPr>
          <a:xfrm>
            <a:off x="6433132" y="2022609"/>
            <a:ext cx="4720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5400" b="1" cap="small" dirty="0">
                <a:ln w="11430"/>
                <a:solidFill>
                  <a:srgbClr val="005A90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  <a:latin typeface="Copperplate Gothic Bold" pitchFamily="34" charset="0"/>
              </a:rPr>
              <a:t>17 Years of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65289-7102-4181-9389-EEACAEFD0E54}"/>
              </a:ext>
            </a:extLst>
          </p:cNvPr>
          <p:cNvSpPr/>
          <p:nvPr/>
        </p:nvSpPr>
        <p:spPr>
          <a:xfrm>
            <a:off x="6305300" y="2784609"/>
            <a:ext cx="4976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2780D4"/>
                </a:solidFill>
                <a:effectLst>
                  <a:glow rad="127000">
                    <a:schemeClr val="bg1"/>
                  </a:glow>
                </a:effectLst>
                <a:latin typeface="Lucida Calligraphy" pitchFamily="66" charset="0"/>
              </a:rPr>
              <a:t>Sacrificial Giving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0247969-3880-4F26-A1D3-4182EC00D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6" y="1867321"/>
            <a:ext cx="4976043" cy="1979235"/>
          </a:xfrm>
          <a:prstGeom prst="rect">
            <a:avLst/>
          </a:prstGeom>
          <a:effectLst>
            <a:glow rad="127000">
              <a:schemeClr val="bg1">
                <a:alpha val="8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9624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5798EC-C176-459B-86B1-A3B0FEE2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 a radio program &amp; advertisements</a:t>
            </a:r>
          </a:p>
          <a:p>
            <a:r>
              <a:rPr lang="en-US" dirty="0"/>
              <a:t>Through a television program &amp; advertisements</a:t>
            </a:r>
          </a:p>
          <a:p>
            <a:r>
              <a:rPr lang="en-US" dirty="0"/>
              <a:t>Through direct mail campaigns</a:t>
            </a:r>
          </a:p>
          <a:p>
            <a:r>
              <a:rPr lang="en-US" dirty="0"/>
              <a:t>Through personal distribution of various materials</a:t>
            </a:r>
          </a:p>
          <a:p>
            <a:r>
              <a:rPr lang="en-US" dirty="0"/>
              <a:t>Use of car magnets &amp; plates</a:t>
            </a:r>
          </a:p>
          <a:p>
            <a:r>
              <a:rPr lang="en-US" dirty="0"/>
              <a:t>Use of electronic billboard on I-95</a:t>
            </a:r>
          </a:p>
          <a:p>
            <a:r>
              <a:rPr lang="en-US" dirty="0"/>
              <a:t>Assisting the evangelistic efforts of sister congregations in South Florida</a:t>
            </a:r>
          </a:p>
        </p:txBody>
      </p:sp>
    </p:spTree>
    <p:extLst>
      <p:ext uri="{BB962C8B-B14F-4D97-AF65-F5344CB8AC3E}">
        <p14:creationId xmlns:p14="http://schemas.microsoft.com/office/powerpoint/2010/main" val="395176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5798EC-C176-459B-86B1-A3B0FEE2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Sr. High Mission Trips to 17 congregations in 11 states </a:t>
            </a:r>
          </a:p>
          <a:p>
            <a:r>
              <a:rPr lang="en-US" dirty="0"/>
              <a:t>“In Search of the Lord’s Way” weekly TV program hosted by Phil Sanders</a:t>
            </a:r>
          </a:p>
          <a:p>
            <a:r>
              <a:rPr lang="en-US" dirty="0"/>
              <a:t>Students in Schools of Preaching</a:t>
            </a:r>
          </a:p>
          <a:p>
            <a:r>
              <a:rPr lang="en-US" dirty="0"/>
              <a:t>Robert C. Lupo in Sneedville, Tennessee</a:t>
            </a:r>
          </a:p>
        </p:txBody>
      </p:sp>
    </p:spTree>
    <p:extLst>
      <p:ext uri="{BB962C8B-B14F-4D97-AF65-F5344CB8AC3E}">
        <p14:creationId xmlns:p14="http://schemas.microsoft.com/office/powerpoint/2010/main" val="2891596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5798EC-C176-459B-86B1-A3B0FEE2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15 missionaries in 26 countries on 4 continents</a:t>
            </a:r>
          </a:p>
          <a:p>
            <a:pPr lvl="1"/>
            <a:r>
              <a:rPr lang="en-US" dirty="0"/>
              <a:t>Including extra funds to assist with special, one-time projects </a:t>
            </a:r>
          </a:p>
          <a:p>
            <a:r>
              <a:rPr lang="en-US" dirty="0"/>
              <a:t>Supporting dozens of mission trips to 35+ countries on 6 continents </a:t>
            </a:r>
          </a:p>
          <a:p>
            <a:r>
              <a:rPr lang="en-US" dirty="0"/>
              <a:t>Supporting Christian Courier – an online and print teaching resource</a:t>
            </a:r>
          </a:p>
          <a:p>
            <a:r>
              <a:rPr lang="en-US" dirty="0"/>
              <a:t>Supporting Students in the Trinidad School of Preaching</a:t>
            </a:r>
          </a:p>
          <a:p>
            <a:r>
              <a:rPr lang="en-US" dirty="0"/>
              <a:t>Assisting congregations in Paraguay, Puerto Rico &amp; Cuba</a:t>
            </a:r>
          </a:p>
          <a:p>
            <a:r>
              <a:rPr lang="en-US" dirty="0"/>
              <a:t>Supporting Truth for Today – assists 32,000 preachers around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9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602</Words>
  <Application>Microsoft Office PowerPoint</Application>
  <PresentationFormat>Widescreen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Copperplate Gothic Bold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2021-01-15T15:29:08Z</dcterms:created>
  <dcterms:modified xsi:type="dcterms:W3CDTF">2021-01-17T13:35:42Z</dcterms:modified>
</cp:coreProperties>
</file>