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2046EE-5C87-4EB4-8C95-7F34698404D6}" v="512" dt="2020-12-23T23:43:24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A79C7-31F8-4767-B42A-F32F824DBF4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014E-FF9E-4AEF-97BC-2DB975644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3AD9-C67A-4D8D-BC7D-8B32E2268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25921-7A78-4713-AB92-BB05DC9AF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07620-F8A3-4FF3-9832-FB23DAF8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8E97-F416-405C-A6C9-36AD8F0CE7D4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DD856-34F5-4969-A07A-A1C5FD75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74B6B-999C-445B-830A-E05B6A99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D9C2-0B48-45E6-A56C-C0BAC1E6BDB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5356270-5F6D-4EB8-87B0-AF960114C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8" b="68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4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6555-6940-4220-AA97-9CD266C3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3F8A2-E3F8-4B62-ABAB-C02A90FF0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2F36C-93B9-4883-80B5-1E2BCA56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8E97-F416-405C-A6C9-36AD8F0CE7D4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E7A29-CBD7-43E0-96A3-904B8B81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67958-5520-450B-8277-10FAD6FC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D9C2-0B48-45E6-A56C-C0BAC1E6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6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A30C1C-450F-42E2-8B50-E529091F7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0E2FB-C1F2-4831-8553-65920FE52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9A22E-4EDA-4E0D-A973-3E48B7C4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8E97-F416-405C-A6C9-36AD8F0CE7D4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01D15-55A7-4CC2-BEC8-846DEBC9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CB378-6F3D-4A90-97BA-FF00C9AB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D9C2-0B48-45E6-A56C-C0BAC1E6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9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5A32BD2A-0CE6-4209-A3ED-4D51C5830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72C4D-89A8-42C4-987A-8D64EFA7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07" y="1199535"/>
            <a:ext cx="11815985" cy="757084"/>
          </a:xfrm>
        </p:spPr>
        <p:txBody>
          <a:bodyPr/>
          <a:lstStyle>
            <a:lvl1pPr algn="ctr">
              <a:defRPr b="1">
                <a:effectLst>
                  <a:glow rad="76200">
                    <a:schemeClr val="bg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382BC-AD72-4068-8EE8-9FE3B2884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2055813"/>
            <a:ext cx="11866549" cy="4802187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15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BDDB-DBEE-4AFB-97BD-E678B6CA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F9F32-B0AD-449D-8DC3-4CF690C4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5638F-BA8A-4257-A4C1-A7E67188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8E97-F416-405C-A6C9-36AD8F0CE7D4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D41A5-99C1-4563-8941-26D48A61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41C00-1799-4E6B-84F5-1EB9A5D3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D9C2-0B48-45E6-A56C-C0BAC1E6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ED9E-5581-4367-BDE5-B05C2FE1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4CA08-D292-4769-A92B-9153468B7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6F72B-52D3-4641-8B5A-2BE45CE9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33E32-20AE-4734-9477-D65B97B5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8E97-F416-405C-A6C9-36AD8F0CE7D4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77A6C-4550-41BE-A9AB-CDB98C8D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46042-4EA9-4F2D-8DBE-A81061A2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D9C2-0B48-45E6-A56C-C0BAC1E6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1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3E37C-0171-4368-9226-B285BE57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920EC-4A21-49E4-8F72-9BA21F7C9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ACAD1-51DB-4FDF-A272-B3F4E13FC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AC478-C3E2-4E67-BC1E-A9CA36116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8D72F-2827-4B5F-9355-2B2400E02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CF0A-2B54-401A-812E-592947EB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8E97-F416-405C-A6C9-36AD8F0CE7D4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AEEC80-C4FE-4948-9BC4-3188E3A66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FFC96-5F44-4EE1-9FA0-0F5C3FDE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D9C2-0B48-45E6-A56C-C0BAC1E6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FFCC-0024-440A-AE12-08944787E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BC30A-FBF7-4525-A984-A2C7C570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8E97-F416-405C-A6C9-36AD8F0CE7D4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8AFE9-D600-4DBA-B742-C100ED0F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B68A7-4B85-46EB-94DA-A61DA190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D9C2-0B48-45E6-A56C-C0BAC1E6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087FC-746D-4B39-8C5C-3461C899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8E97-F416-405C-A6C9-36AD8F0CE7D4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F19BE-E265-4F2D-859D-7BE2EC0C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2201D-14B4-4B81-9505-B117E188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D9C2-0B48-45E6-A56C-C0BAC1E6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8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BE1F-B756-444E-B736-E6D394CF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01AF-36E3-4B29-B507-C1C15BA2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11333-E648-4273-AE4E-5A6EE362A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FCC31-2B3E-4839-AC15-A3B84683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8E97-F416-405C-A6C9-36AD8F0CE7D4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BDCBD-DECC-4605-964F-B725C476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8CC6A-3E6B-4A2B-8367-DDA3A518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D9C2-0B48-45E6-A56C-C0BAC1E6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8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EED-88C3-4812-B7CC-7175F1782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4643C-E14B-4718-9AAD-2C40F758B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58A78-E5C1-44BB-B2EF-118CCB399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8FAED-A405-44A1-A649-A9B9B49A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8E97-F416-405C-A6C9-36AD8F0CE7D4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924CD-2C4E-4B25-8FAE-7F830AA8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4E629-65DE-4AD9-9033-2DFAFB84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D9C2-0B48-45E6-A56C-C0BAC1E6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6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3B1B6-77A1-487D-9CFE-97FE1FD4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A90F8-BDB0-4953-A7DA-52A8F38DB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6EDD0-D556-4897-97E1-6FF82153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8E97-F416-405C-A6C9-36AD8F0CE7D4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485D6-97AD-4FCB-A0E4-9A2F8300E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D3493-D4AC-4BA7-A924-229FA2080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DD9C2-0B48-45E6-A56C-C0BAC1E6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1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6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779E29-D621-49C0-A80E-B37F95E715B0}"/>
              </a:ext>
            </a:extLst>
          </p:cNvPr>
          <p:cNvSpPr/>
          <p:nvPr/>
        </p:nvSpPr>
        <p:spPr>
          <a:xfrm>
            <a:off x="561632" y="1288026"/>
            <a:ext cx="11068736" cy="668593"/>
          </a:xfrm>
          <a:prstGeom prst="rect">
            <a:avLst/>
          </a:prstGeom>
          <a:solidFill>
            <a:srgbClr val="FFFFFF">
              <a:alpha val="7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6B4A0-B5E4-4237-BD8D-7E43F5F8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019" y="1248697"/>
            <a:ext cx="6149692" cy="757084"/>
          </a:xfrm>
        </p:spPr>
        <p:txBody>
          <a:bodyPr/>
          <a:lstStyle/>
          <a:p>
            <a:pPr algn="l"/>
            <a:r>
              <a:rPr lang="en-US" dirty="0"/>
              <a:t>One Must Have a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24E54-9168-4C4A-9F61-8A1E46F68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lost person pleaded, saying, “Come over and help us” (16:9)</a:t>
            </a:r>
          </a:p>
          <a:p>
            <a:r>
              <a:rPr lang="en-US" dirty="0"/>
              <a:t>Paul concluded “the Lord had called us to preach the gospel to them” (16:10)</a:t>
            </a:r>
          </a:p>
          <a:p>
            <a:r>
              <a:rPr lang="en-US" dirty="0"/>
              <a:t>Finding lost souls, they “sat down and spoke” (16:13-14)</a:t>
            </a:r>
          </a:p>
          <a:p>
            <a:r>
              <a:rPr lang="en-US" dirty="0"/>
              <a:t>Later “they spoke the word of the Lord” to the jailer &amp; his household (16:32)</a:t>
            </a:r>
          </a:p>
          <a:p>
            <a:r>
              <a:rPr lang="en-US" dirty="0"/>
              <a:t>Why would any of this be necessary?</a:t>
            </a:r>
          </a:p>
          <a:p>
            <a:pPr lvl="1"/>
            <a:r>
              <a:rPr lang="en-US" dirty="0"/>
              <a:t>If we are saved by grace alone or by a direct operation of the Holy Spirit?</a:t>
            </a:r>
          </a:p>
          <a:p>
            <a:pPr lvl="1"/>
            <a:r>
              <a:rPr lang="en-US" dirty="0"/>
              <a:t>If the Lord could just tell us (personally or by an angel) what to do?</a:t>
            </a:r>
          </a:p>
          <a:p>
            <a:r>
              <a:rPr lang="en-US" dirty="0"/>
              <a:t>An essential part of the saving/conversion process is the teaching/preaching!</a:t>
            </a:r>
          </a:p>
          <a:p>
            <a:pPr lvl="1"/>
            <a:r>
              <a:rPr lang="en-US" dirty="0"/>
              <a:t>“How shall they hear without a preacher?” (Rom. 10:14b)</a:t>
            </a:r>
          </a:p>
          <a:p>
            <a:pPr lvl="1"/>
            <a:r>
              <a:rPr lang="en-US" dirty="0"/>
              <a:t>“Go into all the world and preach the gospel” (Mark 16:15)</a:t>
            </a:r>
          </a:p>
          <a:p>
            <a:pPr lvl="1"/>
            <a:r>
              <a:rPr lang="en-US" dirty="0"/>
              <a:t>“Go and make disciples…teaching them to observe” (Matt. 28:19-20) </a:t>
            </a:r>
          </a:p>
          <a:p>
            <a:r>
              <a:rPr lang="en-US" dirty="0"/>
              <a:t>If teachers don’t go and teach, sinners cannot hear the gospel!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CBB8A-4058-4604-BC33-C1B6E8969ACE}"/>
              </a:ext>
            </a:extLst>
          </p:cNvPr>
          <p:cNvSpPr txBox="1"/>
          <p:nvPr/>
        </p:nvSpPr>
        <p:spPr>
          <a:xfrm>
            <a:off x="620624" y="1297855"/>
            <a:ext cx="316479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effectLst>
                  <a:glow rad="76200">
                    <a:schemeClr val="bg1"/>
                  </a:glow>
                </a:effectLst>
              </a:rPr>
              <a:t>Essentials for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effectLst>
                  <a:glow rad="76200">
                    <a:schemeClr val="bg1"/>
                  </a:glow>
                </a:effectLst>
              </a:rPr>
              <a:t>N.T. Conversion:</a:t>
            </a:r>
          </a:p>
        </p:txBody>
      </p:sp>
    </p:spTree>
    <p:extLst>
      <p:ext uri="{BB962C8B-B14F-4D97-AF65-F5344CB8AC3E}">
        <p14:creationId xmlns:p14="http://schemas.microsoft.com/office/powerpoint/2010/main" val="1313329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779E29-D621-49C0-A80E-B37F95E715B0}"/>
              </a:ext>
            </a:extLst>
          </p:cNvPr>
          <p:cNvSpPr/>
          <p:nvPr/>
        </p:nvSpPr>
        <p:spPr>
          <a:xfrm>
            <a:off x="561632" y="1288026"/>
            <a:ext cx="11068736" cy="668593"/>
          </a:xfrm>
          <a:prstGeom prst="rect">
            <a:avLst/>
          </a:prstGeom>
          <a:solidFill>
            <a:srgbClr val="FFFFFF">
              <a:alpha val="7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6B4A0-B5E4-4237-BD8D-7E43F5F8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018" y="1248697"/>
            <a:ext cx="8533297" cy="757084"/>
          </a:xfrm>
        </p:spPr>
        <p:txBody>
          <a:bodyPr/>
          <a:lstStyle/>
          <a:p>
            <a:pPr algn="l"/>
            <a:r>
              <a:rPr lang="en-US" dirty="0"/>
              <a:t>One Must Hear the Gospel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24E54-9168-4C4A-9F61-8A1E46F68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Lydia “kept on hearing” the message being spoken (16:14)</a:t>
            </a:r>
          </a:p>
          <a:p>
            <a:r>
              <a:rPr lang="en-US" dirty="0"/>
              <a:t>Hearing is the natural next “step” to teaching (Rom. 10:14)</a:t>
            </a:r>
          </a:p>
          <a:p>
            <a:r>
              <a:rPr lang="en-US" dirty="0"/>
              <a:t>The key is what is being “heard”</a:t>
            </a:r>
          </a:p>
          <a:p>
            <a:pPr lvl="1"/>
            <a:r>
              <a:rPr lang="en-US" dirty="0"/>
              <a:t>She was listening to “the things spoken by Paul” (Acts 16:14)</a:t>
            </a:r>
          </a:p>
          <a:p>
            <a:pPr lvl="1"/>
            <a:r>
              <a:rPr lang="en-US" dirty="0"/>
              <a:t>She needed to hear “the gospel of peace” to be saved (Rom. 10:15)</a:t>
            </a:r>
          </a:p>
          <a:p>
            <a:pPr lvl="1"/>
            <a:r>
              <a:rPr lang="en-US" dirty="0"/>
              <a:t>She needed to hear “the word of God” to be saved (Rom. 10:17)</a:t>
            </a:r>
          </a:p>
          <a:p>
            <a:pPr lvl="1"/>
            <a:r>
              <a:rPr lang="en-US" dirty="0"/>
              <a:t>There is no salvation possible without “the word of God” (Rom. 1:16; Jas. 1:21; Eph. 1:13; 1 Cor. 15:1-2)</a:t>
            </a:r>
          </a:p>
          <a:p>
            <a:r>
              <a:rPr lang="en-US" dirty="0"/>
              <a:t>The key is the heart that is hearing</a:t>
            </a:r>
          </a:p>
          <a:p>
            <a:pPr lvl="1"/>
            <a:r>
              <a:rPr lang="en-US" dirty="0"/>
              <a:t>True hearing involves intent, interest and intake</a:t>
            </a:r>
          </a:p>
          <a:p>
            <a:pPr lvl="1"/>
            <a:r>
              <a:rPr lang="en-US" dirty="0"/>
              <a:t>The heart must be receptive and open (Acts 16:14)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CBB8A-4058-4604-BC33-C1B6E8969ACE}"/>
              </a:ext>
            </a:extLst>
          </p:cNvPr>
          <p:cNvSpPr txBox="1"/>
          <p:nvPr/>
        </p:nvSpPr>
        <p:spPr>
          <a:xfrm>
            <a:off x="620624" y="1297855"/>
            <a:ext cx="316479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effectLst>
                  <a:glow rad="76200">
                    <a:schemeClr val="bg1"/>
                  </a:glow>
                </a:effectLst>
              </a:rPr>
              <a:t>Essentials for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effectLst>
                  <a:glow rad="76200">
                    <a:schemeClr val="bg1"/>
                  </a:glow>
                </a:effectLst>
              </a:rPr>
              <a:t>N.T. Conversion:</a:t>
            </a:r>
          </a:p>
        </p:txBody>
      </p:sp>
    </p:spTree>
    <p:extLst>
      <p:ext uri="{BB962C8B-B14F-4D97-AF65-F5344CB8AC3E}">
        <p14:creationId xmlns:p14="http://schemas.microsoft.com/office/powerpoint/2010/main" val="861141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779E29-D621-49C0-A80E-B37F95E715B0}"/>
              </a:ext>
            </a:extLst>
          </p:cNvPr>
          <p:cNvSpPr/>
          <p:nvPr/>
        </p:nvSpPr>
        <p:spPr>
          <a:xfrm>
            <a:off x="561632" y="1288026"/>
            <a:ext cx="11068736" cy="668593"/>
          </a:xfrm>
          <a:prstGeom prst="rect">
            <a:avLst/>
          </a:prstGeom>
          <a:solidFill>
            <a:srgbClr val="FFFFFF">
              <a:alpha val="7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6B4A0-B5E4-4237-BD8D-7E43F5F8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018" y="1248697"/>
            <a:ext cx="6468191" cy="757084"/>
          </a:xfrm>
        </p:spPr>
        <p:txBody>
          <a:bodyPr/>
          <a:lstStyle/>
          <a:p>
            <a:pPr algn="l"/>
            <a:r>
              <a:rPr lang="en-US" dirty="0"/>
              <a:t>One Must Obey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24E54-9168-4C4A-9F61-8A1E46F68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 the gospel, “the Lord opened her heart to heed the things spoken” (16:14)</a:t>
            </a:r>
          </a:p>
          <a:p>
            <a:pPr lvl="1"/>
            <a:r>
              <a:rPr lang="en-US" dirty="0"/>
              <a:t>The word “heed” involves applying oneself to what is heard and keeping it</a:t>
            </a:r>
          </a:p>
          <a:p>
            <a:r>
              <a:rPr lang="en-US" dirty="0"/>
              <a:t>The same word “heed” was used in Acts 8 and explained there</a:t>
            </a:r>
          </a:p>
          <a:p>
            <a:pPr lvl="1"/>
            <a:r>
              <a:rPr lang="en-US" dirty="0"/>
              <a:t>“The multitudes heeded the things spoken by Philip” (8:6)</a:t>
            </a:r>
          </a:p>
          <a:p>
            <a:pPr lvl="1"/>
            <a:r>
              <a:rPr lang="en-US" dirty="0"/>
              <a:t>They had previously “heeded” things spoken by Simon (8:10-11)</a:t>
            </a:r>
          </a:p>
          <a:p>
            <a:pPr lvl="1"/>
            <a:r>
              <a:rPr lang="en-US" dirty="0"/>
              <a:t>In heeding Philip’s words, “they believed Philip as he preached…were baptized” (8:12)</a:t>
            </a:r>
          </a:p>
          <a:p>
            <a:r>
              <a:rPr lang="en-US" dirty="0"/>
              <a:t>The word “heed” is contrasted with “disobedience” in Hebrews 2:1-2</a:t>
            </a:r>
          </a:p>
          <a:p>
            <a:r>
              <a:rPr lang="en-US" dirty="0"/>
              <a:t>Preaching Christ involves commands to be obeyed (8:35-36)</a:t>
            </a:r>
          </a:p>
          <a:p>
            <a:r>
              <a:rPr lang="en-US" dirty="0"/>
              <a:t>Salvation belongs to those who have “obeyed the gospel” (Rom. 10:16)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CBB8A-4058-4604-BC33-C1B6E8969ACE}"/>
              </a:ext>
            </a:extLst>
          </p:cNvPr>
          <p:cNvSpPr txBox="1"/>
          <p:nvPr/>
        </p:nvSpPr>
        <p:spPr>
          <a:xfrm>
            <a:off x="620624" y="1297855"/>
            <a:ext cx="316479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effectLst>
                  <a:glow rad="76200">
                    <a:schemeClr val="bg1"/>
                  </a:glow>
                </a:effectLst>
              </a:rPr>
              <a:t>Essentials for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effectLst>
                  <a:glow rad="76200">
                    <a:schemeClr val="bg1"/>
                  </a:glow>
                </a:effectLst>
              </a:rPr>
              <a:t>N.T. Conversion:</a:t>
            </a:r>
          </a:p>
        </p:txBody>
      </p:sp>
    </p:spTree>
    <p:extLst>
      <p:ext uri="{BB962C8B-B14F-4D97-AF65-F5344CB8AC3E}">
        <p14:creationId xmlns:p14="http://schemas.microsoft.com/office/powerpoint/2010/main" val="2651883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779E29-D621-49C0-A80E-B37F95E715B0}"/>
              </a:ext>
            </a:extLst>
          </p:cNvPr>
          <p:cNvSpPr/>
          <p:nvPr/>
        </p:nvSpPr>
        <p:spPr>
          <a:xfrm>
            <a:off x="561632" y="1288026"/>
            <a:ext cx="11068736" cy="668593"/>
          </a:xfrm>
          <a:prstGeom prst="rect">
            <a:avLst/>
          </a:prstGeom>
          <a:solidFill>
            <a:srgbClr val="FFFFFF">
              <a:alpha val="7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6B4A0-B5E4-4237-BD8D-7E43F5F8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019" y="1248697"/>
            <a:ext cx="6940802" cy="757084"/>
          </a:xfrm>
        </p:spPr>
        <p:txBody>
          <a:bodyPr/>
          <a:lstStyle/>
          <a:p>
            <a:pPr algn="l"/>
            <a:r>
              <a:rPr lang="en-US" dirty="0"/>
              <a:t>One Must Believe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24E54-9168-4C4A-9F61-8A1E46F68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2055813"/>
            <a:ext cx="12003993" cy="4802187"/>
          </a:xfrm>
        </p:spPr>
        <p:txBody>
          <a:bodyPr>
            <a:normAutofit/>
          </a:bodyPr>
          <a:lstStyle/>
          <a:p>
            <a:r>
              <a:rPr lang="en-US" dirty="0"/>
              <a:t>“To be saved,” the jailer was told to “believe on the Lord Jesus Christ” (16:31)</a:t>
            </a:r>
          </a:p>
          <a:p>
            <a:pPr lvl="1"/>
            <a:r>
              <a:rPr lang="en-US" dirty="0"/>
              <a:t>This is not merely believing “that” Jesus is the Christ, as in a mental assent </a:t>
            </a:r>
          </a:p>
          <a:p>
            <a:pPr lvl="1"/>
            <a:r>
              <a:rPr lang="en-US" dirty="0"/>
              <a:t>To “believe on” indicates a full response to “the Lord Jesus Christ”</a:t>
            </a:r>
          </a:p>
          <a:p>
            <a:pPr lvl="1"/>
            <a:r>
              <a:rPr lang="en-US" dirty="0"/>
              <a:t>That is why his conversion is summarized as “having believed in God” (16:34)</a:t>
            </a:r>
          </a:p>
          <a:p>
            <a:pPr lvl="1"/>
            <a:r>
              <a:rPr lang="en-US" dirty="0"/>
              <a:t>This was a comprehensive term that included the faith in his heart and all necessary faith-based responses (cf. John 3:36)</a:t>
            </a:r>
          </a:p>
          <a:p>
            <a:r>
              <a:rPr lang="en-US" dirty="0"/>
              <a:t>Believing Jesus Christ is the Son of God is essential to salvation (John 20:30-31)</a:t>
            </a:r>
          </a:p>
          <a:p>
            <a:r>
              <a:rPr lang="en-US" dirty="0"/>
              <a:t>True saving faith in Jesus Christ is not a “faith alone,” but a faith that does God’s will (John 3:36; 12:42-43; Gal. 5:6; Heb. 5:8-9; Jas. 2:14-16)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CBB8A-4058-4604-BC33-C1B6E8969ACE}"/>
              </a:ext>
            </a:extLst>
          </p:cNvPr>
          <p:cNvSpPr txBox="1"/>
          <p:nvPr/>
        </p:nvSpPr>
        <p:spPr>
          <a:xfrm>
            <a:off x="620624" y="1297855"/>
            <a:ext cx="316479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effectLst>
                  <a:glow rad="76200">
                    <a:schemeClr val="bg1"/>
                  </a:glow>
                </a:effectLst>
              </a:rPr>
              <a:t>Essentials for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effectLst>
                  <a:glow rad="76200">
                    <a:schemeClr val="bg1"/>
                  </a:glow>
                </a:effectLst>
              </a:rPr>
              <a:t>N.T. Conversion:</a:t>
            </a:r>
          </a:p>
        </p:txBody>
      </p:sp>
    </p:spTree>
    <p:extLst>
      <p:ext uri="{BB962C8B-B14F-4D97-AF65-F5344CB8AC3E}">
        <p14:creationId xmlns:p14="http://schemas.microsoft.com/office/powerpoint/2010/main" val="1623943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779E29-D621-49C0-A80E-B37F95E715B0}"/>
              </a:ext>
            </a:extLst>
          </p:cNvPr>
          <p:cNvSpPr/>
          <p:nvPr/>
        </p:nvSpPr>
        <p:spPr>
          <a:xfrm>
            <a:off x="561632" y="1288026"/>
            <a:ext cx="11068736" cy="668593"/>
          </a:xfrm>
          <a:prstGeom prst="rect">
            <a:avLst/>
          </a:prstGeom>
          <a:solidFill>
            <a:srgbClr val="FFFFFF">
              <a:alpha val="7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6B4A0-B5E4-4237-BD8D-7E43F5F8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018" y="1248697"/>
            <a:ext cx="6745593" cy="757084"/>
          </a:xfrm>
        </p:spPr>
        <p:txBody>
          <a:bodyPr/>
          <a:lstStyle/>
          <a:p>
            <a:pPr algn="l"/>
            <a:r>
              <a:rPr lang="en-US" dirty="0"/>
              <a:t>One Must Repent of His Sins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24E54-9168-4C4A-9F61-8A1E46F68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jailer, like all other accountable persons:</a:t>
            </a:r>
          </a:p>
          <a:p>
            <a:pPr lvl="1"/>
            <a:r>
              <a:rPr lang="en-US" dirty="0"/>
              <a:t>Had sinned (Rom. 3:23)</a:t>
            </a:r>
          </a:p>
          <a:p>
            <a:pPr lvl="1"/>
            <a:r>
              <a:rPr lang="en-US" dirty="0"/>
              <a:t>Was responsible to repent of his sins (Acts 17:30)</a:t>
            </a:r>
          </a:p>
          <a:p>
            <a:pPr lvl="1"/>
            <a:r>
              <a:rPr lang="en-US" dirty="0"/>
              <a:t>Could not be saved unless he repented (Luke 13:3)</a:t>
            </a:r>
          </a:p>
          <a:p>
            <a:r>
              <a:rPr lang="en-US" dirty="0"/>
              <a:t>As evidence of his deep contrition, the jailer “washed their stripes” (16:33)</a:t>
            </a:r>
          </a:p>
          <a:p>
            <a:r>
              <a:rPr lang="en-US" dirty="0"/>
              <a:t>Repentance involves a change of mind that leads to a change of action (Matt. 21:28-31)</a:t>
            </a:r>
          </a:p>
          <a:p>
            <a:r>
              <a:rPr lang="en-US" dirty="0"/>
              <a:t>When did the jailer learn about his need to repent to be saved?</a:t>
            </a:r>
          </a:p>
          <a:p>
            <a:pPr lvl="1"/>
            <a:r>
              <a:rPr lang="en-US" dirty="0"/>
              <a:t>When Paul “spoke the word of the Lord to him” (16:32)</a:t>
            </a:r>
          </a:p>
          <a:p>
            <a:pPr lvl="1"/>
            <a:r>
              <a:rPr lang="en-US" dirty="0"/>
              <a:t>This was part of his “believing on the Lord Jesus Christ”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CBB8A-4058-4604-BC33-C1B6E8969ACE}"/>
              </a:ext>
            </a:extLst>
          </p:cNvPr>
          <p:cNvSpPr txBox="1"/>
          <p:nvPr/>
        </p:nvSpPr>
        <p:spPr>
          <a:xfrm>
            <a:off x="620624" y="1297855"/>
            <a:ext cx="316479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effectLst>
                  <a:glow rad="76200">
                    <a:schemeClr val="bg1"/>
                  </a:glow>
                </a:effectLst>
              </a:rPr>
              <a:t>Essentials for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effectLst>
                  <a:glow rad="76200">
                    <a:schemeClr val="bg1"/>
                  </a:glow>
                </a:effectLst>
              </a:rPr>
              <a:t>N.T. Conversion:</a:t>
            </a:r>
          </a:p>
        </p:txBody>
      </p:sp>
    </p:spTree>
    <p:extLst>
      <p:ext uri="{BB962C8B-B14F-4D97-AF65-F5344CB8AC3E}">
        <p14:creationId xmlns:p14="http://schemas.microsoft.com/office/powerpoint/2010/main" val="3569210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779E29-D621-49C0-A80E-B37F95E715B0}"/>
              </a:ext>
            </a:extLst>
          </p:cNvPr>
          <p:cNvSpPr/>
          <p:nvPr/>
        </p:nvSpPr>
        <p:spPr>
          <a:xfrm>
            <a:off x="561632" y="1288026"/>
            <a:ext cx="11068736" cy="668593"/>
          </a:xfrm>
          <a:prstGeom prst="rect">
            <a:avLst/>
          </a:prstGeom>
          <a:solidFill>
            <a:srgbClr val="FFFFFF">
              <a:alpha val="7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6B4A0-B5E4-4237-BD8D-7E43F5F8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019" y="1248697"/>
            <a:ext cx="8245620" cy="757084"/>
          </a:xfrm>
        </p:spPr>
        <p:txBody>
          <a:bodyPr/>
          <a:lstStyle/>
          <a:p>
            <a:pPr algn="l"/>
            <a:r>
              <a:rPr lang="en-US" dirty="0"/>
              <a:t>One Must Be Baptized to Be Saved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24E54-9168-4C4A-9F61-8A1E46F68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 action of the sinner is specifically mentioned in both conversions in Acts 16</a:t>
            </a:r>
          </a:p>
          <a:p>
            <a:r>
              <a:rPr lang="en-US" dirty="0"/>
              <a:t>Where did Lydia and the jailer even learn about baptism?</a:t>
            </a:r>
          </a:p>
          <a:p>
            <a:pPr lvl="1"/>
            <a:r>
              <a:rPr lang="en-US" dirty="0"/>
              <a:t>It must have been when she “heard…the things spoken by Paul” (16:14)</a:t>
            </a:r>
          </a:p>
          <a:p>
            <a:pPr lvl="1"/>
            <a:r>
              <a:rPr lang="en-US" dirty="0"/>
              <a:t>It must have been when Paul “spoke the word of the Lord” (16:32)</a:t>
            </a:r>
          </a:p>
          <a:p>
            <a:pPr lvl="1"/>
            <a:r>
              <a:rPr lang="en-US" dirty="0"/>
              <a:t>Neither one of them made it up on their own, and certainly not both </a:t>
            </a:r>
          </a:p>
          <a:p>
            <a:pPr lvl="1"/>
            <a:r>
              <a:rPr lang="en-US" dirty="0"/>
              <a:t>They learned about it the same place the Ethiopian did (8:35-36)</a:t>
            </a:r>
          </a:p>
          <a:p>
            <a:r>
              <a:rPr lang="en-US" dirty="0"/>
              <a:t>Both of them were immersed (</a:t>
            </a:r>
            <a:r>
              <a:rPr lang="en-US" dirty="0" err="1"/>
              <a:t>baptizo</a:t>
            </a:r>
            <a:r>
              <a:rPr lang="en-US" dirty="0"/>
              <a:t>) “immediately” (16:15, 33)</a:t>
            </a:r>
          </a:p>
          <a:p>
            <a:pPr lvl="1"/>
            <a:r>
              <a:rPr lang="en-US" dirty="0"/>
              <a:t>Lydia was baptized in the river before going back home</a:t>
            </a:r>
          </a:p>
          <a:p>
            <a:pPr lvl="1"/>
            <a:r>
              <a:rPr lang="en-US" dirty="0"/>
              <a:t>The jailer was baptized “the same hour of the night” after hearing the gospel and “immediately” after repenting</a:t>
            </a:r>
          </a:p>
          <a:p>
            <a:r>
              <a:rPr lang="en-US" dirty="0"/>
              <a:t>Only AFTER (NOT BEFORE) they were baptized did:</a:t>
            </a:r>
          </a:p>
          <a:p>
            <a:pPr lvl="1"/>
            <a:r>
              <a:rPr lang="en-US" dirty="0"/>
              <a:t>Lydia consider herself to be “judged faithful to the Lord” (16:15)</a:t>
            </a:r>
          </a:p>
          <a:p>
            <a:pPr lvl="1"/>
            <a:r>
              <a:rPr lang="en-US" dirty="0"/>
              <a:t>The jailer “rejoice” (16:34)</a:t>
            </a:r>
          </a:p>
          <a:p>
            <a:pPr lvl="1"/>
            <a:r>
              <a:rPr lang="en-US" dirty="0"/>
              <a:t>Lydia and the jailer receive the forgiveness of their sins (Acts 2:38)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CBB8A-4058-4604-BC33-C1B6E8969ACE}"/>
              </a:ext>
            </a:extLst>
          </p:cNvPr>
          <p:cNvSpPr txBox="1"/>
          <p:nvPr/>
        </p:nvSpPr>
        <p:spPr>
          <a:xfrm>
            <a:off x="620624" y="1297855"/>
            <a:ext cx="3164793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effectLst>
                  <a:glow rad="76200">
                    <a:schemeClr val="bg1"/>
                  </a:glow>
                </a:effectLst>
              </a:rPr>
              <a:t>Essentials for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effectLst>
                  <a:glow rad="76200">
                    <a:schemeClr val="bg1"/>
                  </a:glow>
                </a:effectLst>
              </a:rPr>
              <a:t>N.T. Conversion:</a:t>
            </a:r>
          </a:p>
        </p:txBody>
      </p:sp>
    </p:spTree>
    <p:extLst>
      <p:ext uri="{BB962C8B-B14F-4D97-AF65-F5344CB8AC3E}">
        <p14:creationId xmlns:p14="http://schemas.microsoft.com/office/powerpoint/2010/main" val="1114190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779E29-D621-49C0-A80E-B37F95E715B0}"/>
              </a:ext>
            </a:extLst>
          </p:cNvPr>
          <p:cNvSpPr/>
          <p:nvPr/>
        </p:nvSpPr>
        <p:spPr>
          <a:xfrm>
            <a:off x="561632" y="1288026"/>
            <a:ext cx="11068736" cy="668593"/>
          </a:xfrm>
          <a:prstGeom prst="rect">
            <a:avLst/>
          </a:prstGeom>
          <a:solidFill>
            <a:srgbClr val="FFFFFF">
              <a:alpha val="7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6B4A0-B5E4-4237-BD8D-7E43F5F8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33" y="1248697"/>
            <a:ext cx="11068736" cy="757084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</a:rPr>
              <a:t>The Order of the Steps Is Obvious When Put Together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24E54-9168-4C4A-9F61-8A1E46F68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First, there must be preaching </a:t>
            </a:r>
            <a:r>
              <a:rPr lang="en-US"/>
              <a:t>and hearing of </a:t>
            </a:r>
            <a:r>
              <a:rPr lang="en-US" dirty="0"/>
              <a:t>the gospel</a:t>
            </a:r>
          </a:p>
          <a:p>
            <a:r>
              <a:rPr lang="en-US" dirty="0"/>
              <a:t>Second, the gospel that has been preached must be believed</a:t>
            </a:r>
          </a:p>
          <a:p>
            <a:r>
              <a:rPr lang="en-US" dirty="0"/>
              <a:t>Third, there must be a proper response to the gospel</a:t>
            </a:r>
          </a:p>
          <a:p>
            <a:r>
              <a:rPr lang="en-US" dirty="0"/>
              <a:t>Fourth, the heart’s response to the death of Jesus is to repent of sins</a:t>
            </a:r>
          </a:p>
          <a:p>
            <a:r>
              <a:rPr lang="en-US" dirty="0"/>
              <a:t>Fifth, the obedient heart will be baptized into Christ to be saved</a:t>
            </a:r>
          </a:p>
          <a:p>
            <a:r>
              <a:rPr lang="en-US" dirty="0"/>
              <a:t>These steps are laid out in Acts 16 and ordered for us</a:t>
            </a:r>
          </a:p>
          <a:p>
            <a:r>
              <a:rPr lang="en-US" dirty="0"/>
              <a:t>Salvation ONLY comes after ALL of God’s steps have been followed!</a:t>
            </a:r>
          </a:p>
          <a:p>
            <a:r>
              <a:rPr lang="en-US" dirty="0"/>
              <a:t>KEY LESSON: Circumstances surrounding conversions may differ BUT the conditions required for conversion always remain the SAME</a:t>
            </a:r>
          </a:p>
        </p:txBody>
      </p:sp>
    </p:spTree>
    <p:extLst>
      <p:ext uri="{BB962C8B-B14F-4D97-AF65-F5344CB8AC3E}">
        <p14:creationId xmlns:p14="http://schemas.microsoft.com/office/powerpoint/2010/main" val="455201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1105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One Must Have a Teacher</vt:lpstr>
      <vt:lpstr>One Must Hear the Gospel Message</vt:lpstr>
      <vt:lpstr>One Must Obey the Gospel</vt:lpstr>
      <vt:lpstr>One Must Believe the Gospel</vt:lpstr>
      <vt:lpstr>One Must Repent of His Sins </vt:lpstr>
      <vt:lpstr>One Must Be Baptized to Be Saved </vt:lpstr>
      <vt:lpstr>The Order of the Steps Is Obvious When Put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2020-12-22T15:18:25Z</dcterms:created>
  <dcterms:modified xsi:type="dcterms:W3CDTF">2020-12-23T23:46:45Z</dcterms:modified>
</cp:coreProperties>
</file>